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modernComment_433_D29B8954.xml" ContentType="application/vnd.ms-powerpoint.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 id="2147483706" r:id="rId5"/>
  </p:sldMasterIdLst>
  <p:notesMasterIdLst>
    <p:notesMasterId r:id="rId49"/>
  </p:notesMasterIdLst>
  <p:sldIdLst>
    <p:sldId id="1045" r:id="rId6"/>
    <p:sldId id="1044" r:id="rId7"/>
    <p:sldId id="1011" r:id="rId8"/>
    <p:sldId id="1013" r:id="rId9"/>
    <p:sldId id="1072" r:id="rId10"/>
    <p:sldId id="263" r:id="rId11"/>
    <p:sldId id="1036" r:id="rId12"/>
    <p:sldId id="368" r:id="rId13"/>
    <p:sldId id="1099" r:id="rId14"/>
    <p:sldId id="1100" r:id="rId15"/>
    <p:sldId id="1098" r:id="rId16"/>
    <p:sldId id="1075" r:id="rId17"/>
    <p:sldId id="1087" r:id="rId18"/>
    <p:sldId id="1091" r:id="rId19"/>
    <p:sldId id="1088" r:id="rId20"/>
    <p:sldId id="1092" r:id="rId21"/>
    <p:sldId id="1089" r:id="rId22"/>
    <p:sldId id="1093" r:id="rId23"/>
    <p:sldId id="369" r:id="rId24"/>
    <p:sldId id="1059" r:id="rId25"/>
    <p:sldId id="1008" r:id="rId26"/>
    <p:sldId id="1054" r:id="rId27"/>
    <p:sldId id="1010" r:id="rId28"/>
    <p:sldId id="1041" r:id="rId29"/>
    <p:sldId id="301" r:id="rId30"/>
    <p:sldId id="1096" r:id="rId31"/>
    <p:sldId id="1051" r:id="rId32"/>
    <p:sldId id="1049" r:id="rId33"/>
    <p:sldId id="702" r:id="rId34"/>
    <p:sldId id="1061" r:id="rId35"/>
    <p:sldId id="1097" r:id="rId36"/>
    <p:sldId id="1042" r:id="rId37"/>
    <p:sldId id="1029" r:id="rId38"/>
    <p:sldId id="1094" r:id="rId39"/>
    <p:sldId id="1014" r:id="rId40"/>
    <p:sldId id="1060" r:id="rId41"/>
    <p:sldId id="1083" r:id="rId42"/>
    <p:sldId id="1043" r:id="rId43"/>
    <p:sldId id="1040" r:id="rId44"/>
    <p:sldId id="1063" r:id="rId45"/>
    <p:sldId id="704" r:id="rId46"/>
    <p:sldId id="466" r:id="rId47"/>
    <p:sldId id="290" r:id="rId48"/>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999D31F5-FA8C-456A-9749-0058A0DB9341}">
          <p14:sldIdLst>
            <p14:sldId id="1045"/>
            <p14:sldId id="1044"/>
            <p14:sldId id="1011"/>
            <p14:sldId id="1013"/>
            <p14:sldId id="1072"/>
            <p14:sldId id="263"/>
            <p14:sldId id="1036"/>
            <p14:sldId id="368"/>
            <p14:sldId id="1099"/>
            <p14:sldId id="1100"/>
            <p14:sldId id="1098"/>
            <p14:sldId id="1075"/>
          </p14:sldIdLst>
        </p14:section>
        <p14:section name="Sección sin título" id="{E5C1217F-9FF6-46C2-9279-67FBBA0A46D6}">
          <p14:sldIdLst>
            <p14:sldId id="1087"/>
            <p14:sldId id="1091"/>
            <p14:sldId id="1088"/>
            <p14:sldId id="1092"/>
            <p14:sldId id="1089"/>
            <p14:sldId id="1093"/>
            <p14:sldId id="369"/>
            <p14:sldId id="1059"/>
            <p14:sldId id="1008"/>
            <p14:sldId id="1054"/>
            <p14:sldId id="1010"/>
            <p14:sldId id="1041"/>
            <p14:sldId id="301"/>
            <p14:sldId id="1096"/>
            <p14:sldId id="1051"/>
            <p14:sldId id="1049"/>
            <p14:sldId id="702"/>
            <p14:sldId id="1061"/>
            <p14:sldId id="1097"/>
            <p14:sldId id="1042"/>
            <p14:sldId id="1029"/>
            <p14:sldId id="1094"/>
            <p14:sldId id="1014"/>
            <p14:sldId id="1060"/>
            <p14:sldId id="1083"/>
            <p14:sldId id="1043"/>
            <p14:sldId id="1040"/>
            <p14:sldId id="1063"/>
            <p14:sldId id="704"/>
            <p14:sldId id="466"/>
            <p14:sldId id="290"/>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FE67D98-8D18-2046-1813-DB338C784F18}" name="Maria Guadalupe Bustamante Garcia" initials="MB" userId="S::guadalupe.bustamante@sonora.gob.mx::c47fad6f-af24-41a9-bfc2-c798c7ce9388" providerId="AD"/>
  <p188:author id="{958807C0-05A0-DEE3-6A4D-B9A605DAB68C}" name="Flor Maria Cota Garcia" initials="FC" userId="S::flor.cota@sonora.gob.mx::944e7a72-6cdc-4e39-ab9c-ab5d5c5ea71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2F3F"/>
    <a:srgbClr val="A50021"/>
    <a:srgbClr val="B64926"/>
    <a:srgbClr val="990000"/>
    <a:srgbClr val="000000"/>
    <a:srgbClr val="0EDE80"/>
    <a:srgbClr val="CC9900"/>
    <a:srgbClr val="CC0000"/>
    <a:srgbClr val="AD2A39"/>
    <a:srgbClr val="9D2E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232BC11-7805-4CFB-94CB-1402718B7104}" v="3" dt="2026-01-14T21:38:10.917"/>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0" d="100"/>
          <a:sy n="70" d="100"/>
        </p:scale>
        <p:origin x="48" y="63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ableStyles" Target="tableStyles.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microsoft.com/office/2018/10/relationships/authors" Target="authors.xml"/><Relationship Id="rId8" Type="http://schemas.openxmlformats.org/officeDocument/2006/relationships/slide" Target="slides/slide3.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Guadalupe Bustamante Garcia" userId="c47fad6f-af24-41a9-bfc2-c798c7ce9388" providerId="ADAL" clId="{103A2EBF-BAE3-4394-A8EB-BD1775F2A909}"/>
    <pc:docChg chg="undo redo custSel addSld delSld modSld sldOrd modSection">
      <pc:chgData name="Maria Guadalupe Bustamante Garcia" userId="c47fad6f-af24-41a9-bfc2-c798c7ce9388" providerId="ADAL" clId="{103A2EBF-BAE3-4394-A8EB-BD1775F2A909}" dt="2026-01-15T16:58:15.411" v="1136" actId="1076"/>
      <pc:docMkLst>
        <pc:docMk/>
      </pc:docMkLst>
      <pc:sldChg chg="modSp mod">
        <pc:chgData name="Maria Guadalupe Bustamante Garcia" userId="c47fad6f-af24-41a9-bfc2-c798c7ce9388" providerId="ADAL" clId="{103A2EBF-BAE3-4394-A8EB-BD1775F2A909}" dt="2026-01-15T16:58:15.411" v="1136" actId="1076"/>
        <pc:sldMkLst>
          <pc:docMk/>
          <pc:sldMk cId="921828586" sldId="301"/>
        </pc:sldMkLst>
        <pc:spChg chg="mod">
          <ac:chgData name="Maria Guadalupe Bustamante Garcia" userId="c47fad6f-af24-41a9-bfc2-c798c7ce9388" providerId="ADAL" clId="{103A2EBF-BAE3-4394-A8EB-BD1775F2A909}" dt="2026-01-14T22:15:26.316" v="1134" actId="1076"/>
          <ac:spMkLst>
            <pc:docMk/>
            <pc:sldMk cId="921828586" sldId="301"/>
            <ac:spMk id="8" creationId="{D4B377A0-9C19-2EFB-2D7C-18DC55AAD96A}"/>
          </ac:spMkLst>
        </pc:spChg>
        <pc:graphicFrameChg chg="mod">
          <ac:chgData name="Maria Guadalupe Bustamante Garcia" userId="c47fad6f-af24-41a9-bfc2-c798c7ce9388" providerId="ADAL" clId="{103A2EBF-BAE3-4394-A8EB-BD1775F2A909}" dt="2026-01-15T16:54:56.862" v="1135" actId="1076"/>
          <ac:graphicFrameMkLst>
            <pc:docMk/>
            <pc:sldMk cId="921828586" sldId="301"/>
            <ac:graphicFrameMk id="12" creationId="{53E044DE-D22E-DA89-092F-A3B5ED0A5EFD}"/>
          </ac:graphicFrameMkLst>
        </pc:graphicFrameChg>
        <pc:graphicFrameChg chg="mod">
          <ac:chgData name="Maria Guadalupe Bustamante Garcia" userId="c47fad6f-af24-41a9-bfc2-c798c7ce9388" providerId="ADAL" clId="{103A2EBF-BAE3-4394-A8EB-BD1775F2A909}" dt="2026-01-15T16:58:15.411" v="1136" actId="1076"/>
          <ac:graphicFrameMkLst>
            <pc:docMk/>
            <pc:sldMk cId="921828586" sldId="301"/>
            <ac:graphicFrameMk id="17" creationId="{EF4699A9-1D36-CE20-DE24-AB16F8D2C060}"/>
          </ac:graphicFrameMkLst>
        </pc:graphicFrameChg>
      </pc:sldChg>
      <pc:sldChg chg="modSp">
        <pc:chgData name="Maria Guadalupe Bustamante Garcia" userId="c47fad6f-af24-41a9-bfc2-c798c7ce9388" providerId="ADAL" clId="{103A2EBF-BAE3-4394-A8EB-BD1775F2A909}" dt="2026-01-14T21:24:52.151" v="1132" actId="108"/>
        <pc:sldMkLst>
          <pc:docMk/>
          <pc:sldMk cId="2140343372" sldId="1011"/>
        </pc:sldMkLst>
        <pc:graphicFrameChg chg="mod">
          <ac:chgData name="Maria Guadalupe Bustamante Garcia" userId="c47fad6f-af24-41a9-bfc2-c798c7ce9388" providerId="ADAL" clId="{103A2EBF-BAE3-4394-A8EB-BD1775F2A909}" dt="2026-01-14T21:24:52.151" v="1132" actId="108"/>
          <ac:graphicFrameMkLst>
            <pc:docMk/>
            <pc:sldMk cId="2140343372" sldId="1011"/>
            <ac:graphicFrameMk id="32" creationId="{B52CF819-4248-F91F-04A3-B5FC19AC6D17}"/>
          </ac:graphicFrameMkLst>
        </pc:graphicFrameChg>
      </pc:sldChg>
      <pc:sldChg chg="modSp">
        <pc:chgData name="Maria Guadalupe Bustamante Garcia" userId="c47fad6f-af24-41a9-bfc2-c798c7ce9388" providerId="ADAL" clId="{103A2EBF-BAE3-4394-A8EB-BD1775F2A909}" dt="2026-01-14T21:38:10.917" v="1133" actId="313"/>
        <pc:sldMkLst>
          <pc:docMk/>
          <pc:sldMk cId="185020332" sldId="1059"/>
        </pc:sldMkLst>
        <pc:graphicFrameChg chg="mod">
          <ac:chgData name="Maria Guadalupe Bustamante Garcia" userId="c47fad6f-af24-41a9-bfc2-c798c7ce9388" providerId="ADAL" clId="{103A2EBF-BAE3-4394-A8EB-BD1775F2A909}" dt="2026-01-14T21:38:10.917" v="1133" actId="313"/>
          <ac:graphicFrameMkLst>
            <pc:docMk/>
            <pc:sldMk cId="185020332" sldId="1059"/>
            <ac:graphicFrameMk id="3" creationId="{80821C91-A027-AE4B-58AB-30778CA98F1B}"/>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image" Target="../media/image27.png"/><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Hoja1!$B$1</c:f>
              <c:strCache>
                <c:ptCount val="1"/>
                <c:pt idx="0">
                  <c:v>Ventas</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5F56-4279-80F6-E6CE0BA046C8}"/>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2-5F56-4279-80F6-E6CE0BA046C8}"/>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5F56-4279-80F6-E6CE0BA046C8}"/>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4-5F56-4279-80F6-E6CE0BA046C8}"/>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Aptos" panose="020B0004020202020204" pitchFamily="34" charset="0"/>
                      <a:ea typeface="+mn-ea"/>
                      <a:cs typeface="+mn-cs"/>
                    </a:defRPr>
                  </a:pPr>
                  <a:endParaRPr lang="es-MX"/>
                </a:p>
              </c:txPr>
              <c:dLblPos val="outEnd"/>
              <c:showLegendKey val="0"/>
              <c:showVal val="0"/>
              <c:showCatName val="1"/>
              <c:showSerName val="0"/>
              <c:showPercent val="1"/>
              <c:showBubbleSize val="0"/>
              <c:extLst>
                <c:ext xmlns:c16="http://schemas.microsoft.com/office/drawing/2014/chart" uri="{C3380CC4-5D6E-409C-BE32-E72D297353CC}">
                  <c16:uniqueId val="{00000001-5F56-4279-80F6-E6CE0BA046C8}"/>
                </c:ext>
              </c:extLst>
            </c:dLbl>
            <c:dLbl>
              <c:idx val="1"/>
              <c:layout>
                <c:manualLayout>
                  <c:x val="7.6998218343641206E-2"/>
                  <c:y val="-1.3664155286019465E-7"/>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Aptos" panose="020B0004020202020204" pitchFamily="34" charset="0"/>
                      <a:ea typeface="+mn-ea"/>
                      <a:cs typeface="+mn-cs"/>
                    </a:defRPr>
                  </a:pPr>
                  <a:endParaRPr lang="es-MX"/>
                </a:p>
              </c:txPr>
              <c:dLblPos val="bestFit"/>
              <c:showLegendKey val="0"/>
              <c:showVal val="0"/>
              <c:showCatName val="1"/>
              <c:showSerName val="0"/>
              <c:showPercent val="1"/>
              <c:showBubbleSize val="0"/>
              <c:extLst>
                <c:ext xmlns:c15="http://schemas.microsoft.com/office/drawing/2012/chart" uri="{CE6537A1-D6FC-4f65-9D91-7224C49458BB}">
                  <c15:layout>
                    <c:manualLayout>
                      <c:w val="0.2380419495911891"/>
                      <c:h val="0.12310556735075803"/>
                    </c:manualLayout>
                  </c15:layout>
                </c:ext>
                <c:ext xmlns:c16="http://schemas.microsoft.com/office/drawing/2014/chart" uri="{C3380CC4-5D6E-409C-BE32-E72D297353CC}">
                  <c16:uniqueId val="{00000002-5F56-4279-80F6-E6CE0BA046C8}"/>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solidFill>
                      <a:latin typeface="Aptos" panose="020B0004020202020204" pitchFamily="34" charset="0"/>
                      <a:ea typeface="+mn-ea"/>
                      <a:cs typeface="+mn-cs"/>
                    </a:defRPr>
                  </a:pPr>
                  <a:endParaRPr lang="es-MX"/>
                </a:p>
              </c:txPr>
              <c:dLblPos val="outEnd"/>
              <c:showLegendKey val="0"/>
              <c:showVal val="0"/>
              <c:showCatName val="1"/>
              <c:showSerName val="0"/>
              <c:showPercent val="1"/>
              <c:showBubbleSize val="0"/>
              <c:extLst>
                <c:ext xmlns:c16="http://schemas.microsoft.com/office/drawing/2014/chart" uri="{C3380CC4-5D6E-409C-BE32-E72D297353CC}">
                  <c16:uniqueId val="{00000003-5F56-4279-80F6-E6CE0BA046C8}"/>
                </c:ext>
              </c:extLst>
            </c:dLbl>
            <c:dLbl>
              <c:idx val="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4"/>
                      </a:solidFill>
                      <a:latin typeface="Aptos" panose="020B0004020202020204" pitchFamily="34" charset="0"/>
                      <a:ea typeface="+mn-ea"/>
                      <a:cs typeface="+mn-cs"/>
                    </a:defRPr>
                  </a:pPr>
                  <a:endParaRPr lang="es-MX"/>
                </a:p>
              </c:txPr>
              <c:dLblPos val="outEnd"/>
              <c:showLegendKey val="0"/>
              <c:showVal val="0"/>
              <c:showCatName val="1"/>
              <c:showSerName val="0"/>
              <c:showPercent val="1"/>
              <c:showBubbleSize val="0"/>
              <c:extLst>
                <c:ext xmlns:c16="http://schemas.microsoft.com/office/drawing/2014/chart" uri="{C3380CC4-5D6E-409C-BE32-E72D297353CC}">
                  <c16:uniqueId val="{00000004-5F56-4279-80F6-E6CE0BA046C8}"/>
                </c:ext>
              </c:extLst>
            </c:dLbl>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Aptos" panose="020B0004020202020204" pitchFamily="34" charset="0"/>
                    <a:ea typeface="+mn-ea"/>
                    <a:cs typeface="+mn-cs"/>
                  </a:defRPr>
                </a:pPr>
                <a:endParaRPr lang="es-MX"/>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Hoja1!$A$2:$A$5</c:f>
              <c:strCache>
                <c:ptCount val="3"/>
                <c:pt idx="0">
                  <c:v>Concluidas</c:v>
                </c:pt>
                <c:pt idx="1">
                  <c:v>En proceso</c:v>
                </c:pt>
                <c:pt idx="2">
                  <c:v>Pendiente</c:v>
                </c:pt>
              </c:strCache>
            </c:strRef>
          </c:cat>
          <c:val>
            <c:numRef>
              <c:f>Hoja1!$B$2:$B$5</c:f>
              <c:numCache>
                <c:formatCode>General</c:formatCode>
                <c:ptCount val="4"/>
                <c:pt idx="0">
                  <c:v>2</c:v>
                </c:pt>
                <c:pt idx="1">
                  <c:v>1</c:v>
                </c:pt>
                <c:pt idx="2">
                  <c:v>1</c:v>
                </c:pt>
              </c:numCache>
            </c:numRef>
          </c:val>
          <c:extLst>
            <c:ext xmlns:c16="http://schemas.microsoft.com/office/drawing/2014/chart" uri="{C3380CC4-5D6E-409C-BE32-E72D297353CC}">
              <c16:uniqueId val="{00000000-5F56-4279-80F6-E6CE0BA046C8}"/>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645621898850531E-2"/>
          <c:y val="2.0434902567673739E-2"/>
          <c:w val="0.87910016166960592"/>
          <c:h val="0.87859488275613384"/>
        </c:manualLayout>
      </c:layout>
      <c:scatterChart>
        <c:scatterStyle val="lineMarker"/>
        <c:varyColors val="0"/>
        <c:ser>
          <c:idx val="0"/>
          <c:order val="0"/>
          <c:tx>
            <c:strRef>
              <c:f>Hoja1!$A$1:$C$1</c:f>
              <c:strCache>
                <c:ptCount val="1"/>
                <c:pt idx="0">
                  <c:v>Riesgos Probabilidad de Ocurrencia  Impacto</c:v>
                </c:pt>
              </c:strCache>
            </c:strRef>
          </c:tx>
          <c:spPr>
            <a:ln w="19050" cap="flat" cmpd="sng" algn="ctr">
              <a:noFill/>
              <a:prstDash val="solid"/>
              <a:miter lim="800000"/>
            </a:ln>
            <a:effectLst/>
          </c:spPr>
          <c:marker>
            <c:symbol val="square"/>
            <c:size val="18"/>
            <c:spPr>
              <a:solidFill>
                <a:schemeClr val="bg1"/>
              </a:solidFill>
              <a:ln w="9525" cap="rnd">
                <a:solidFill>
                  <a:schemeClr val="accent1"/>
                </a:solidFill>
                <a:round/>
              </a:ln>
              <a:effectLst>
                <a:outerShdw blurRad="57150" dist="19050" dir="5400000" algn="ctr" rotWithShape="0">
                  <a:srgbClr val="000000">
                    <a:alpha val="63000"/>
                  </a:srgbClr>
                </a:outerShdw>
              </a:effectLst>
            </c:spPr>
          </c:marker>
          <c:dPt>
            <c:idx val="0"/>
            <c:marker>
              <c:symbol val="square"/>
              <c:size val="20"/>
              <c:spPr>
                <a:solidFill>
                  <a:schemeClr val="bg1"/>
                </a:solidFill>
                <a:ln w="9525" cap="rnd">
                  <a:solidFill>
                    <a:schemeClr val="accent1"/>
                  </a:solidFill>
                  <a:round/>
                </a:ln>
                <a:effectLst>
                  <a:outerShdw blurRad="57150" dist="19050" dir="5400000" algn="ctr" rotWithShape="0">
                    <a:srgbClr val="000000">
                      <a:alpha val="63000"/>
                    </a:srgbClr>
                  </a:outerShdw>
                </a:effectLst>
              </c:spPr>
            </c:marker>
            <c:bubble3D val="0"/>
            <c:extLst>
              <c:ext xmlns:c16="http://schemas.microsoft.com/office/drawing/2014/chart" uri="{C3380CC4-5D6E-409C-BE32-E72D297353CC}">
                <c16:uniqueId val="{00000000-1098-4715-95C3-CF00202F15A0}"/>
              </c:ext>
            </c:extLst>
          </c:dPt>
          <c:dLbls>
            <c:dLbl>
              <c:idx val="0"/>
              <c:tx>
                <c:rich>
                  <a:bodyPr/>
                  <a:lstStyle/>
                  <a:p>
                    <a:fld id="{AC257953-5D60-468B-94DC-F6F86FC0CDA5}" type="CELLRANGE">
                      <a:rPr lang="en-US"/>
                      <a:pPr/>
                      <a:t>[CELLRANGE]</a:t>
                    </a:fld>
                    <a:endParaRPr lang="es-MX"/>
                  </a:p>
                </c:rich>
              </c:tx>
              <c:dLblPos val="ct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1098-4715-95C3-CF00202F15A0}"/>
                </c:ext>
              </c:extLst>
            </c:dLbl>
            <c:dLbl>
              <c:idx val="1"/>
              <c:tx>
                <c:rich>
                  <a:bodyPr/>
                  <a:lstStyle/>
                  <a:p>
                    <a:fld id="{152E2DBC-3EBA-4E03-8906-B232C5648D56}" type="CELLRANGE">
                      <a:rPr lang="es-MX"/>
                      <a:pPr/>
                      <a:t>[CELLRANGE]</a:t>
                    </a:fld>
                    <a:endParaRPr lang="es-MX"/>
                  </a:p>
                </c:rich>
              </c:tx>
              <c:dLblPos val="ct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1098-4715-95C3-CF00202F15A0}"/>
                </c:ext>
              </c:extLst>
            </c:dLbl>
            <c:dLbl>
              <c:idx val="2"/>
              <c:tx>
                <c:rich>
                  <a:bodyPr/>
                  <a:lstStyle/>
                  <a:p>
                    <a:fld id="{1930B929-EDB0-4C9E-8097-2E8AE579C07F}" type="CELLRANGE">
                      <a:rPr lang="es-MX"/>
                      <a:pPr/>
                      <a:t>[CELLRANGE]</a:t>
                    </a:fld>
                    <a:endParaRPr lang="es-MX"/>
                  </a:p>
                </c:rich>
              </c:tx>
              <c:dLblPos val="ct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2-1098-4715-95C3-CF00202F15A0}"/>
                </c:ext>
              </c:extLst>
            </c:dLbl>
            <c:dLbl>
              <c:idx val="3"/>
              <c:tx>
                <c:rich>
                  <a:bodyPr/>
                  <a:lstStyle/>
                  <a:p>
                    <a:fld id="{93C0215A-B182-43EC-A9A0-14A4DDA57C08}" type="CELLRANGE">
                      <a:rPr lang="es-MX"/>
                      <a:pPr/>
                      <a:t>[CELLRANGE]</a:t>
                    </a:fld>
                    <a:endParaRPr lang="es-MX"/>
                  </a:p>
                </c:rich>
              </c:tx>
              <c:dLblPos val="ct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1098-4715-95C3-CF00202F15A0}"/>
                </c:ext>
              </c:extLst>
            </c:dLbl>
            <c:dLbl>
              <c:idx val="4"/>
              <c:tx>
                <c:rich>
                  <a:bodyPr/>
                  <a:lstStyle/>
                  <a:p>
                    <a:fld id="{CA438F6B-D680-40AB-B170-2820D638417E}" type="CELLRANGE">
                      <a:rPr lang="es-MX"/>
                      <a:pPr/>
                      <a:t>[CELLRANGE]</a:t>
                    </a:fld>
                    <a:endParaRPr lang="es-MX"/>
                  </a:p>
                </c:rich>
              </c:tx>
              <c:dLblPos val="ct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4-1098-4715-95C3-CF00202F15A0}"/>
                </c:ext>
              </c:extLst>
            </c:dLbl>
            <c:dLbl>
              <c:idx val="5"/>
              <c:tx>
                <c:rich>
                  <a:bodyPr/>
                  <a:lstStyle/>
                  <a:p>
                    <a:fld id="{E2E8ED7A-D142-47D9-9563-4EC11802BF4A}" type="CELLRANGE">
                      <a:rPr lang="es-MX"/>
                      <a:pPr/>
                      <a:t>[CELLRANGE]</a:t>
                    </a:fld>
                    <a:endParaRPr lang="es-MX"/>
                  </a:p>
                </c:rich>
              </c:tx>
              <c:dLblPos val="ct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5-1098-4715-95C3-CF00202F15A0}"/>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MX"/>
              </a:p>
            </c:txPr>
            <c:dLblPos val="ct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trendline>
            <c:spPr>
              <a:ln w="63500" cap="rnd" cmpd="sng">
                <a:noFill/>
                <a:prstDash val="dash"/>
              </a:ln>
              <a:effectLst>
                <a:outerShdw blurRad="50800" dist="50800" dir="5400000" sx="1000" sy="1000" algn="ctr" rotWithShape="0">
                  <a:srgbClr val="000000">
                    <a:alpha val="43137"/>
                  </a:srgbClr>
                </a:outerShdw>
              </a:effectLst>
            </c:spPr>
            <c:trendlineType val="linear"/>
            <c:dispRSqr val="0"/>
            <c:dispEq val="0"/>
          </c:trendline>
          <c:xVal>
            <c:numRef>
              <c:f>Hoja1!$B$2:$B$7</c:f>
              <c:numCache>
                <c:formatCode>General</c:formatCode>
                <c:ptCount val="6"/>
                <c:pt idx="0">
                  <c:v>4</c:v>
                </c:pt>
                <c:pt idx="1">
                  <c:v>1</c:v>
                </c:pt>
                <c:pt idx="2">
                  <c:v>2</c:v>
                </c:pt>
                <c:pt idx="3">
                  <c:v>2</c:v>
                </c:pt>
                <c:pt idx="4">
                  <c:v>1</c:v>
                </c:pt>
                <c:pt idx="5">
                  <c:v>3</c:v>
                </c:pt>
              </c:numCache>
            </c:numRef>
          </c:xVal>
          <c:yVal>
            <c:numRef>
              <c:f>Hoja1!$C$2:$C$7</c:f>
              <c:numCache>
                <c:formatCode>General</c:formatCode>
                <c:ptCount val="6"/>
                <c:pt idx="0">
                  <c:v>2</c:v>
                </c:pt>
                <c:pt idx="1">
                  <c:v>1</c:v>
                </c:pt>
                <c:pt idx="2">
                  <c:v>3</c:v>
                </c:pt>
                <c:pt idx="3">
                  <c:v>4</c:v>
                </c:pt>
                <c:pt idx="4">
                  <c:v>2</c:v>
                </c:pt>
                <c:pt idx="5">
                  <c:v>3</c:v>
                </c:pt>
              </c:numCache>
            </c:numRef>
          </c:yVal>
          <c:smooth val="0"/>
          <c:extLst>
            <c:ext xmlns:c15="http://schemas.microsoft.com/office/drawing/2012/chart" uri="{02D57815-91ED-43cb-92C2-25804820EDAC}">
              <c15:datalabelsRange>
                <c15:f>Hoja1!$A$2:$A$70</c15:f>
                <c15:dlblRangeCache>
                  <c:ptCount val="69"/>
                  <c:pt idx="0">
                    <c:v>R1</c:v>
                  </c:pt>
                  <c:pt idx="1">
                    <c:v>R2</c:v>
                  </c:pt>
                  <c:pt idx="2">
                    <c:v>R3</c:v>
                  </c:pt>
                  <c:pt idx="3">
                    <c:v>R4</c:v>
                  </c:pt>
                  <c:pt idx="4">
                    <c:v>R5</c:v>
                  </c:pt>
                  <c:pt idx="5">
                    <c:v>R6</c:v>
                  </c:pt>
                </c15:dlblRangeCache>
              </c15:datalabelsRange>
            </c:ext>
            <c:ext xmlns:c16="http://schemas.microsoft.com/office/drawing/2014/chart" uri="{C3380CC4-5D6E-409C-BE32-E72D297353CC}">
              <c16:uniqueId val="{00000007-1098-4715-95C3-CF00202F15A0}"/>
            </c:ext>
          </c:extLst>
        </c:ser>
        <c:dLbls>
          <c:dLblPos val="ctr"/>
          <c:showLegendKey val="0"/>
          <c:showVal val="1"/>
          <c:showCatName val="0"/>
          <c:showSerName val="0"/>
          <c:showPercent val="0"/>
          <c:showBubbleSize val="0"/>
        </c:dLbls>
        <c:axId val="1201536383"/>
        <c:axId val="1201534943"/>
      </c:scatterChart>
      <c:valAx>
        <c:axId val="1201536383"/>
        <c:scaling>
          <c:orientation val="minMax"/>
          <c:max val="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r>
                  <a:rPr lang="es-MX"/>
                  <a:t>IMPACTO</a:t>
                </a:r>
              </a:p>
            </c:rich>
          </c:tx>
          <c:layout>
            <c:manualLayout>
              <c:xMode val="edge"/>
              <c:yMode val="edge"/>
              <c:x val="0.4434140393821146"/>
              <c:y val="0.95833526616325526"/>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201534943"/>
        <c:crosses val="autoZero"/>
        <c:crossBetween val="midCat"/>
        <c:majorUnit val="1"/>
      </c:valAx>
      <c:valAx>
        <c:axId val="1201534943"/>
        <c:scaling>
          <c:orientation val="minMax"/>
          <c:max val="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r>
                  <a:rPr lang="es-MX"/>
                  <a:t>PROBABILIDAD DE OCURRENCIA</a:t>
                </a:r>
              </a:p>
            </c:rich>
          </c:tx>
          <c:overlay val="0"/>
          <c:spPr>
            <a:noFill/>
            <a:ln>
              <a:noFill/>
            </a:ln>
            <a:effectLst/>
          </c:spPr>
          <c:txPr>
            <a:bodyPr rot="-54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201536383"/>
        <c:crosses val="autoZero"/>
        <c:crossBetween val="midCat"/>
        <c:majorUnit val="1"/>
      </c:valAx>
      <c:spPr>
        <a:blipFill dpi="0" rotWithShape="1">
          <a:blip xmlns:r="http://schemas.openxmlformats.org/officeDocument/2006/relationships" r:embed="rId3">
            <a:extLst>
              <a:ext uri="{28A0092B-C50C-407E-A947-70E740481C1C}">
                <a14:useLocalDpi xmlns:a14="http://schemas.microsoft.com/office/drawing/2010/main" val="0"/>
              </a:ext>
            </a:extLst>
          </a:blip>
          <a:srcRect/>
          <a:tile tx="0" ty="0" sx="92000" sy="89000" flip="none" algn="tl"/>
        </a:blipFill>
        <a:ln>
          <a:solidFill>
            <a:srgbClr val="000000"/>
          </a:solid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a:noFill/>
    </a:ln>
    <a:effectLst/>
  </c:spPr>
  <c:txPr>
    <a:bodyPr anchor="b" anchorCtr="1"/>
    <a:lstStyle/>
    <a:p>
      <a:pPr>
        <a:defRPr/>
      </a:pPr>
      <a:endParaRPr lang="es-MX"/>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s-MX" sz="2128" b="1" i="0" u="none" strike="noStrike" kern="1200" baseline="0" noProof="0">
                <a:solidFill>
                  <a:schemeClr val="tx2"/>
                </a:solidFill>
                <a:latin typeface="+mn-lt"/>
                <a:ea typeface="+mn-ea"/>
                <a:cs typeface="+mn-cs"/>
              </a:defRPr>
            </a:pPr>
            <a:r>
              <a:rPr lang="es-MX" noProof="0"/>
              <a:t>Líneas</a:t>
            </a:r>
            <a:r>
              <a:rPr lang="es-MX" baseline="0" noProof="0"/>
              <a:t> de Atención</a:t>
            </a:r>
            <a:endParaRPr lang="es-MX" noProof="0"/>
          </a:p>
        </c:rich>
      </c:tx>
      <c:layout>
        <c:manualLayout>
          <c:xMode val="edge"/>
          <c:yMode val="edge"/>
          <c:x val="0.27026908116786635"/>
          <c:y val="8.9389454549920797E-2"/>
        </c:manualLayout>
      </c:layout>
      <c:overlay val="0"/>
      <c:spPr>
        <a:noFill/>
        <a:ln>
          <a:noFill/>
        </a:ln>
        <a:effectLst/>
      </c:spPr>
      <c:txPr>
        <a:bodyPr rot="0" spcFirstLastPara="1" vertOverflow="ellipsis" vert="horz" wrap="square" anchor="ctr" anchorCtr="1"/>
        <a:lstStyle/>
        <a:p>
          <a:pPr>
            <a:defRPr lang="es-MX" sz="2128" b="1" i="0" u="none" strike="noStrike" kern="1200" baseline="0" noProof="0">
              <a:solidFill>
                <a:schemeClr val="tx2"/>
              </a:solidFill>
              <a:latin typeface="+mn-lt"/>
              <a:ea typeface="+mn-ea"/>
              <a:cs typeface="+mn-cs"/>
            </a:defRPr>
          </a:pPr>
          <a:endParaRPr lang="es-MX"/>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8803727280669783E-2"/>
          <c:y val="0.14117163771881958"/>
          <c:w val="0.73123674441502451"/>
          <c:h val="0.76472190590823819"/>
        </c:manualLayout>
      </c:layout>
      <c:pie3DChart>
        <c:varyColors val="1"/>
        <c:ser>
          <c:idx val="0"/>
          <c:order val="0"/>
          <c:tx>
            <c:strRef>
              <c:f>Hoja1!$B$1</c:f>
              <c:strCache>
                <c:ptCount val="1"/>
                <c:pt idx="0">
                  <c:v>Ventas</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sp3d/>
            </c:spPr>
            <c:extLst>
              <c:ext xmlns:c16="http://schemas.microsoft.com/office/drawing/2014/chart" uri="{C3380CC4-5D6E-409C-BE32-E72D297353CC}">
                <c16:uniqueId val="{00000001-551D-4EE3-9B56-757FF9A41EC1}"/>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sp3d/>
            </c:spPr>
            <c:extLst>
              <c:ext xmlns:c16="http://schemas.microsoft.com/office/drawing/2014/chart" uri="{C3380CC4-5D6E-409C-BE32-E72D297353CC}">
                <c16:uniqueId val="{00000003-551D-4EE3-9B56-757FF9A41EC1}"/>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sp3d/>
            </c:spPr>
            <c:extLst>
              <c:ext xmlns:c16="http://schemas.microsoft.com/office/drawing/2014/chart" uri="{C3380CC4-5D6E-409C-BE32-E72D297353CC}">
                <c16:uniqueId val="{00000000-53A9-443E-96F5-47B4882E6602}"/>
              </c:ext>
            </c:extLst>
          </c:dPt>
          <c:dLbls>
            <c:dLbl>
              <c:idx val="0"/>
              <c:tx>
                <c:rich>
                  <a:bodyPr/>
                  <a:lstStyle/>
                  <a:p>
                    <a:fld id="{E53FDEDC-DCA2-4A26-A370-1FE5730DBDC0}" type="CELLRANGE">
                      <a:rPr lang="en-US" baseline="0"/>
                      <a:pPr/>
                      <a:t>[CELLRANGE]</a:t>
                    </a:fld>
                    <a:r>
                      <a:rPr lang="en-US" baseline="0"/>
                      <a:t>, </a:t>
                    </a:r>
                    <a:fld id="{EA8EDDC0-2032-41BC-A76C-42D49A080775}" type="VALUE">
                      <a:rPr lang="en-US" baseline="0"/>
                      <a:pPr/>
                      <a:t>[VALOR]</a:t>
                    </a:fld>
                    <a:r>
                      <a:rPr lang="en-US" baseline="0"/>
                      <a:t>, </a:t>
                    </a:r>
                    <a:fld id="{22D8390F-462E-423E-B04E-85B22F9B5233}" type="PERCENTAGE">
                      <a:rPr lang="en-US" baseline="0"/>
                      <a:pPr/>
                      <a:t>[PORCENTAJE]</a:t>
                    </a:fld>
                    <a:endParaRPr lang="en-US" baseline="0"/>
                  </a:p>
                </c:rich>
              </c:tx>
              <c:dLblPos val="bestFit"/>
              <c:showLegendKey val="0"/>
              <c:showVal val="1"/>
              <c:showCatName val="0"/>
              <c:showSerName val="0"/>
              <c:showPercent val="1"/>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1-551D-4EE3-9B56-757FF9A41EC1}"/>
                </c:ext>
              </c:extLst>
            </c:dLbl>
            <c:dLbl>
              <c:idx val="1"/>
              <c:layout>
                <c:manualLayout>
                  <c:x val="-0.2212025994676026"/>
                  <c:y val="-0.12029554784745357"/>
                </c:manualLayout>
              </c:layout>
              <c:tx>
                <c:rich>
                  <a:bodyPr/>
                  <a:lstStyle/>
                  <a:p>
                    <a:fld id="{0067DB3B-E206-4299-90A3-0B9FB6C26E62}" type="CELLRANGE">
                      <a:rPr lang="en-US" baseline="0"/>
                      <a:pPr/>
                      <a:t>[CELLRANGE]</a:t>
                    </a:fld>
                    <a:r>
                      <a:rPr lang="en-US" baseline="0"/>
                      <a:t>, </a:t>
                    </a:r>
                    <a:fld id="{094C7129-2577-4AC4-BDBA-3EC52F834CD4}" type="VALUE">
                      <a:rPr lang="en-US" baseline="0"/>
                      <a:pPr/>
                      <a:t>[VALOR]</a:t>
                    </a:fld>
                    <a:r>
                      <a:rPr lang="en-US" baseline="0"/>
                      <a:t>, </a:t>
                    </a:r>
                    <a:fld id="{F36A855A-FA36-47BE-80B1-BE71A642C3BE}" type="PERCENTAGE">
                      <a:rPr lang="en-US" baseline="0"/>
                      <a:pPr/>
                      <a:t>[PORCENTAJE]</a:t>
                    </a:fld>
                    <a:endParaRPr lang="en-US" baseline="0"/>
                  </a:p>
                </c:rich>
              </c:tx>
              <c:dLblPos val="bestFit"/>
              <c:showLegendKey val="0"/>
              <c:showVal val="1"/>
              <c:showCatName val="0"/>
              <c:showSerName val="0"/>
              <c:showPercent val="1"/>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3-551D-4EE3-9B56-757FF9A41EC1}"/>
                </c:ext>
              </c:extLst>
            </c:dLbl>
            <c:dLbl>
              <c:idx val="2"/>
              <c:tx>
                <c:rich>
                  <a:bodyPr/>
                  <a:lstStyle/>
                  <a:p>
                    <a:fld id="{12611C43-D034-48F8-B065-CD86555EDD9E}" type="CELLRANGE">
                      <a:rPr lang="en-US"/>
                      <a:pPr/>
                      <a:t>[CELLRANGE]</a:t>
                    </a:fld>
                    <a:r>
                      <a:rPr lang="en-US" baseline="0"/>
                      <a:t>, </a:t>
                    </a:r>
                    <a:fld id="{FF3B9CD2-FFDD-4796-9C8A-54BFF8009CFC}" type="VALUE">
                      <a:rPr lang="en-US" baseline="0"/>
                      <a:pPr/>
                      <a:t>[VALOR]</a:t>
                    </a:fld>
                    <a:r>
                      <a:rPr lang="en-US" baseline="0"/>
                      <a:t>, </a:t>
                    </a:r>
                    <a:fld id="{5CB6F3DE-4D33-4B9A-B48C-854D57F4E4C2}" type="PERCENTAGE">
                      <a:rPr lang="en-US" baseline="0"/>
                      <a:pPr/>
                      <a:t>[PORCENTAJE]</a:t>
                    </a:fld>
                    <a:endParaRPr lang="en-US" baseline="0"/>
                  </a:p>
                </c:rich>
              </c:tx>
              <c:dLblPos val="bestFit"/>
              <c:showLegendKey val="0"/>
              <c:showVal val="1"/>
              <c:showCatName val="0"/>
              <c:showSerName val="0"/>
              <c:showPercent val="1"/>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0-53A9-443E-96F5-47B4882E6602}"/>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s-MX"/>
              </a:p>
            </c:txPr>
            <c:dLblPos val="bestFit"/>
            <c:showLegendKey val="0"/>
            <c:showVal val="1"/>
            <c:showCatName val="0"/>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15:showDataLabelsRange val="1"/>
              </c:ext>
            </c:extLst>
          </c:dLbls>
          <c:cat>
            <c:strRef>
              <c:f>Hoja1!$A$2:$A$4</c:f>
              <c:strCache>
                <c:ptCount val="3"/>
                <c:pt idx="0">
                  <c:v>Quejas</c:v>
                </c:pt>
                <c:pt idx="1">
                  <c:v>Denuncias</c:v>
                </c:pt>
                <c:pt idx="2">
                  <c:v>Reconocimiento</c:v>
                </c:pt>
              </c:strCache>
            </c:strRef>
          </c:cat>
          <c:val>
            <c:numRef>
              <c:f>Hoja1!$B$2:$B$4</c:f>
              <c:numCache>
                <c:formatCode>General</c:formatCode>
                <c:ptCount val="3"/>
                <c:pt idx="0">
                  <c:v>20</c:v>
                </c:pt>
                <c:pt idx="1">
                  <c:v>30</c:v>
                </c:pt>
                <c:pt idx="2">
                  <c:v>50</c:v>
                </c:pt>
              </c:numCache>
            </c:numRef>
          </c:val>
          <c:extLst>
            <c:ext xmlns:c15="http://schemas.microsoft.com/office/drawing/2012/chart" uri="{02D57815-91ED-43cb-92C2-25804820EDAC}">
              <c15:datalabelsRange>
                <c15:f>Hoja1!$A$2:$A$5</c15:f>
                <c15:dlblRangeCache>
                  <c:ptCount val="4"/>
                  <c:pt idx="0">
                    <c:v>Quejas</c:v>
                  </c:pt>
                  <c:pt idx="1">
                    <c:v>Denuncias</c:v>
                  </c:pt>
                  <c:pt idx="2">
                    <c:v>Reconocimiento</c:v>
                  </c:pt>
                </c15:dlblRangeCache>
              </c15:datalabelsRange>
            </c:ext>
            <c:ext xmlns:c16="http://schemas.microsoft.com/office/drawing/2014/chart" uri="{C3380CC4-5D6E-409C-BE32-E72D297353CC}">
              <c16:uniqueId val="{00000000-5B2B-4A4D-8634-842668255E4F}"/>
            </c:ext>
          </c:extLst>
        </c:ser>
        <c:dLbls>
          <c:dLblPos val="bestFit"/>
          <c:showLegendKey val="0"/>
          <c:showVal val="1"/>
          <c:showCatName val="0"/>
          <c:showSerName val="0"/>
          <c:showPercent val="0"/>
          <c:showBubbleSize val="0"/>
          <c:showLeaderLines val="1"/>
        </c:dLbls>
      </c:pie3DChart>
      <c:spPr>
        <a:noFill/>
        <a:ln>
          <a:noFill/>
        </a:ln>
        <a:effectLst/>
      </c:spPr>
    </c:plotArea>
    <c:legend>
      <c:legendPos val="b"/>
      <c:layout>
        <c:manualLayout>
          <c:xMode val="edge"/>
          <c:yMode val="edge"/>
          <c:x val="0.11095599185774553"/>
          <c:y val="0.90821399302931449"/>
          <c:w val="0.61994269893441711"/>
          <c:h val="6.374922212026285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s-MX"/>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s-MX"/>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s-MX" noProof="0"/>
              <a:t>Tipos</a:t>
            </a:r>
            <a:r>
              <a:rPr lang="en-US"/>
              <a:t> de </a:t>
            </a:r>
            <a:r>
              <a:rPr lang="es-MX" noProof="0"/>
              <a:t>Quejas</a:t>
            </a:r>
            <a:r>
              <a:rPr lang="en-US"/>
              <a:t> </a:t>
            </a:r>
          </a:p>
        </c:rich>
      </c:tx>
      <c:layout>
        <c:manualLayout>
          <c:xMode val="edge"/>
          <c:yMode val="edge"/>
          <c:x val="0.31188761787355312"/>
          <c:y val="5.7180195342613538E-2"/>
        </c:manualLayout>
      </c:layout>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s-MX"/>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5608759866156482"/>
          <c:y val="0.21232570683791749"/>
          <c:w val="0.63354473191271354"/>
          <c:h val="0.6624347835481299"/>
        </c:manualLayout>
      </c:layout>
      <c:pie3DChart>
        <c:varyColors val="1"/>
        <c:ser>
          <c:idx val="0"/>
          <c:order val="0"/>
          <c:tx>
            <c:strRef>
              <c:f>Hoja1!$B$1</c:f>
              <c:strCache>
                <c:ptCount val="1"/>
                <c:pt idx="0">
                  <c:v>Ventas</c:v>
                </c:pt>
              </c:strCache>
            </c:strRef>
          </c:tx>
          <c:dPt>
            <c:idx val="0"/>
            <c:bubble3D val="0"/>
            <c:spPr>
              <a:gradFill rotWithShape="1">
                <a:gsLst>
                  <a:gs pos="0">
                    <a:schemeClr val="accent6">
                      <a:tint val="65000"/>
                      <a:satMod val="103000"/>
                      <a:lumMod val="102000"/>
                      <a:tint val="94000"/>
                    </a:schemeClr>
                  </a:gs>
                  <a:gs pos="50000">
                    <a:schemeClr val="accent6">
                      <a:tint val="65000"/>
                      <a:satMod val="110000"/>
                      <a:lumMod val="100000"/>
                      <a:shade val="100000"/>
                    </a:schemeClr>
                  </a:gs>
                  <a:gs pos="100000">
                    <a:schemeClr val="accent6">
                      <a:tint val="65000"/>
                      <a:lumMod val="99000"/>
                      <a:satMod val="120000"/>
                      <a:shade val="78000"/>
                    </a:schemeClr>
                  </a:gs>
                </a:gsLst>
                <a:lin ang="5400000" scaled="0"/>
              </a:gradFill>
              <a:ln>
                <a:noFill/>
              </a:ln>
              <a:effectLst/>
              <a:sp3d/>
            </c:spPr>
            <c:extLst>
              <c:ext xmlns:c16="http://schemas.microsoft.com/office/drawing/2014/chart" uri="{C3380CC4-5D6E-409C-BE32-E72D297353CC}">
                <c16:uniqueId val="{00000001-EE92-4B2B-BD49-D5D3CF3E18DC}"/>
              </c:ext>
            </c:extLst>
          </c:dPt>
          <c:dPt>
            <c:idx val="1"/>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sp3d/>
            </c:spPr>
            <c:extLst>
              <c:ext xmlns:c16="http://schemas.microsoft.com/office/drawing/2014/chart" uri="{C3380CC4-5D6E-409C-BE32-E72D297353CC}">
                <c16:uniqueId val="{00000003-EE92-4B2B-BD49-D5D3CF3E18DC}"/>
              </c:ext>
            </c:extLst>
          </c:dPt>
          <c:dPt>
            <c:idx val="2"/>
            <c:bubble3D val="0"/>
            <c:spPr>
              <a:gradFill rotWithShape="1">
                <a:gsLst>
                  <a:gs pos="0">
                    <a:schemeClr val="accent6">
                      <a:shade val="65000"/>
                      <a:satMod val="103000"/>
                      <a:lumMod val="102000"/>
                      <a:tint val="94000"/>
                    </a:schemeClr>
                  </a:gs>
                  <a:gs pos="50000">
                    <a:schemeClr val="accent6">
                      <a:shade val="65000"/>
                      <a:satMod val="110000"/>
                      <a:lumMod val="100000"/>
                      <a:shade val="100000"/>
                    </a:schemeClr>
                  </a:gs>
                  <a:gs pos="100000">
                    <a:schemeClr val="accent6">
                      <a:shade val="65000"/>
                      <a:lumMod val="99000"/>
                      <a:satMod val="120000"/>
                      <a:shade val="78000"/>
                    </a:schemeClr>
                  </a:gs>
                </a:gsLst>
                <a:lin ang="5400000" scaled="0"/>
              </a:gradFill>
              <a:ln>
                <a:noFill/>
              </a:ln>
              <a:effectLst/>
              <a:sp3d/>
            </c:spPr>
            <c:extLst>
              <c:ext xmlns:c16="http://schemas.microsoft.com/office/drawing/2014/chart" uri="{C3380CC4-5D6E-409C-BE32-E72D297353CC}">
                <c16:uniqueId val="{00000000-49CB-4D86-9E67-787ADA76FB66}"/>
              </c:ext>
            </c:extLst>
          </c:dPt>
          <c:dLbls>
            <c:dLbl>
              <c:idx val="0"/>
              <c:layout>
                <c:manualLayout>
                  <c:x val="8.5783729046925286E-2"/>
                  <c:y val="5.2058621357217963E-2"/>
                </c:manualLayout>
              </c:layout>
              <c:tx>
                <c:rich>
                  <a:bodyPr rot="0" spcFirstLastPara="1" vertOverflow="ellipsis" vert="horz" wrap="square" lIns="38100" tIns="19050" rIns="38100" bIns="19050" anchor="ctr" anchorCtr="1">
                    <a:noAutofit/>
                  </a:bodyPr>
                  <a:lstStyle/>
                  <a:p>
                    <a:pPr>
                      <a:defRPr sz="1197" b="0" i="0" u="none" strike="noStrike" kern="1200" baseline="0">
                        <a:solidFill>
                          <a:schemeClr val="tx2"/>
                        </a:solidFill>
                        <a:latin typeface="+mn-lt"/>
                        <a:ea typeface="+mn-ea"/>
                        <a:cs typeface="+mn-cs"/>
                      </a:defRPr>
                    </a:pPr>
                    <a:fld id="{B73EEC80-21FD-463D-8B0B-4FF109E7FFB8}" type="CELLRANGE">
                      <a:rPr lang="en-US" baseline="0"/>
                      <a:pPr>
                        <a:defRPr/>
                      </a:pPr>
                      <a:t>[CELLRANGE]</a:t>
                    </a:fld>
                    <a:r>
                      <a:rPr lang="en-US" baseline="0"/>
                      <a:t>, </a:t>
                    </a:r>
                    <a:fld id="{48B8D405-0491-459E-A6F6-254D18984799}" type="VALUE">
                      <a:rPr lang="en-US" baseline="0"/>
                      <a:pPr>
                        <a:defRPr/>
                      </a:pPr>
                      <a:t>[VALOR]</a:t>
                    </a:fld>
                    <a:r>
                      <a:rPr lang="en-US" baseline="0"/>
                      <a:t>, </a:t>
                    </a:r>
                    <a:fld id="{3880F4B1-1EFF-41AF-A6C8-017B545E799F}" type="PERCENTAGE">
                      <a:rPr lang="en-US" baseline="0"/>
                      <a:pPr>
                        <a:defRPr/>
                      </a:pPr>
                      <a:t>[PORCENTAJE]</a:t>
                    </a:fld>
                    <a:endParaRPr lang="en-US" baseline="0"/>
                  </a:p>
                </c:rich>
              </c:tx>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2"/>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15:layout>
                    <c:manualLayout>
                      <c:w val="0.24915167064248092"/>
                      <c:h val="0.28126206487334449"/>
                    </c:manualLayout>
                  </c15:layout>
                  <c15:dlblFieldTable/>
                  <c15:showDataLabelsRange val="1"/>
                </c:ext>
                <c:ext xmlns:c16="http://schemas.microsoft.com/office/drawing/2014/chart" uri="{C3380CC4-5D6E-409C-BE32-E72D297353CC}">
                  <c16:uniqueId val="{00000001-EE92-4B2B-BD49-D5D3CF3E18DC}"/>
                </c:ext>
              </c:extLst>
            </c:dLbl>
            <c:dLbl>
              <c:idx val="1"/>
              <c:layout>
                <c:manualLayout>
                  <c:x val="-0.22988161960274406"/>
                  <c:y val="-0.16939927684585707"/>
                </c:manualLayout>
              </c:layout>
              <c:tx>
                <c:rich>
                  <a:bodyPr/>
                  <a:lstStyle/>
                  <a:p>
                    <a:fld id="{E7E17B3F-3F02-4192-9BC8-D28DE71159DF}" type="CELLRANGE">
                      <a:rPr lang="en-US" baseline="0"/>
                      <a:pPr/>
                      <a:t>[CELLRANGE]</a:t>
                    </a:fld>
                    <a:r>
                      <a:rPr lang="en-US" baseline="0"/>
                      <a:t>, </a:t>
                    </a:r>
                    <a:fld id="{C3FF6D97-1543-4EFF-A627-AC71D83927BE}" type="VALUE">
                      <a:rPr lang="en-US" baseline="0"/>
                      <a:pPr/>
                      <a:t>[VALOR]</a:t>
                    </a:fld>
                    <a:r>
                      <a:rPr lang="en-US" baseline="0"/>
                      <a:t>, </a:t>
                    </a:r>
                    <a:fld id="{5A7A1B95-9A82-4DD4-A7F2-2B9FF963A882}" type="PERCENTAGE">
                      <a:rPr lang="en-US" baseline="0"/>
                      <a:pPr/>
                      <a:t>[PORCENTAJE]</a:t>
                    </a:fld>
                    <a:endParaRPr lang="en-US" baseline="0"/>
                  </a:p>
                </c:rich>
              </c:tx>
              <c:dLblPos val="bestFit"/>
              <c:showLegendKey val="0"/>
              <c:showVal val="1"/>
              <c:showCatName val="0"/>
              <c:showSerName val="0"/>
              <c:showPercent val="1"/>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3-EE92-4B2B-BD49-D5D3CF3E18DC}"/>
                </c:ext>
              </c:extLst>
            </c:dLbl>
            <c:dLbl>
              <c:idx val="2"/>
              <c:tx>
                <c:rich>
                  <a:bodyPr/>
                  <a:lstStyle/>
                  <a:p>
                    <a:fld id="{E6326C6A-64B4-425B-AB70-7475B7CA2A3C}" type="CELLRANGE">
                      <a:rPr lang="en-US"/>
                      <a:pPr/>
                      <a:t>[CELLRANGE]</a:t>
                    </a:fld>
                    <a:r>
                      <a:rPr lang="en-US" baseline="0"/>
                      <a:t>, </a:t>
                    </a:r>
                    <a:fld id="{F21C1BEE-DF20-445C-9436-A83E6A0EBEF1}" type="VALUE">
                      <a:rPr lang="en-US" baseline="0"/>
                      <a:pPr/>
                      <a:t>[VALOR]</a:t>
                    </a:fld>
                    <a:r>
                      <a:rPr lang="en-US" baseline="0"/>
                      <a:t>, </a:t>
                    </a:r>
                    <a:fld id="{2DBFE200-1CF5-46B3-BD90-039A6325665B}" type="PERCENTAGE">
                      <a:rPr lang="en-US" baseline="0"/>
                      <a:pPr/>
                      <a:t>[PORCENTAJE]</a:t>
                    </a:fld>
                    <a:endParaRPr lang="en-US" baseline="0"/>
                  </a:p>
                </c:rich>
              </c:tx>
              <c:dLblPos val="bestFit"/>
              <c:showLegendKey val="0"/>
              <c:showVal val="1"/>
              <c:showCatName val="0"/>
              <c:showSerName val="0"/>
              <c:showPercent val="1"/>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0-49CB-4D86-9E67-787ADA76FB66}"/>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s-MX"/>
              </a:p>
            </c:txPr>
            <c:dLblPos val="bestFit"/>
            <c:showLegendKey val="0"/>
            <c:showVal val="1"/>
            <c:showCatName val="0"/>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15:showDataLabelsRange val="1"/>
              </c:ext>
            </c:extLst>
          </c:dLbls>
          <c:cat>
            <c:strRef>
              <c:f>Hoja1!$A$2:$A$4</c:f>
              <c:strCache>
                <c:ptCount val="3"/>
                <c:pt idx="0">
                  <c:v>Mal Comportamiento</c:v>
                </c:pt>
                <c:pt idx="1">
                  <c:v>Mal Servicio brindado</c:v>
                </c:pt>
                <c:pt idx="2">
                  <c:v>Mal uso de Vehiculos</c:v>
                </c:pt>
              </c:strCache>
              <c:extLst/>
            </c:strRef>
          </c:cat>
          <c:val>
            <c:numRef>
              <c:f>Hoja1!$B$2:$B$5</c:f>
              <c:numCache>
                <c:formatCode>General</c:formatCode>
                <c:ptCount val="3"/>
                <c:pt idx="0">
                  <c:v>20</c:v>
                </c:pt>
                <c:pt idx="1">
                  <c:v>30</c:v>
                </c:pt>
                <c:pt idx="2">
                  <c:v>50</c:v>
                </c:pt>
              </c:numCache>
              <c:extLst/>
            </c:numRef>
          </c:val>
          <c:extLst>
            <c:ext xmlns:c15="http://schemas.microsoft.com/office/drawing/2012/chart" uri="{02D57815-91ED-43cb-92C2-25804820EDAC}">
              <c15:datalabelsRange>
                <c15:f>Hoja1!$A$2:$A$5</c15:f>
                <c15:dlblRangeCache>
                  <c:ptCount val="4"/>
                  <c:pt idx="0">
                    <c:v>Mal Comportamiento</c:v>
                  </c:pt>
                  <c:pt idx="1">
                    <c:v>Mal Servicio brindado</c:v>
                  </c:pt>
                  <c:pt idx="2">
                    <c:v>Mal uso de Vehiculos</c:v>
                  </c:pt>
                </c15:dlblRangeCache>
              </c15:datalabelsRange>
            </c:ext>
            <c:ext xmlns:c16="http://schemas.microsoft.com/office/drawing/2014/chart" uri="{C3380CC4-5D6E-409C-BE32-E72D297353CC}">
              <c16:uniqueId val="{00000006-EE92-4B2B-BD49-D5D3CF3E18DC}"/>
            </c:ext>
          </c:extLst>
        </c:ser>
        <c:dLbls>
          <c:dLblPos val="bestFit"/>
          <c:showLegendKey val="0"/>
          <c:showVal val="1"/>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s-MX"/>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s-MX"/>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s-MX"/>
              <a:t>Tipos de Reconocimientos </a:t>
            </a:r>
          </a:p>
        </c:rich>
      </c:tx>
      <c:layout>
        <c:manualLayout>
          <c:xMode val="edge"/>
          <c:yMode val="edge"/>
          <c:x val="0.11688027869252035"/>
          <c:y val="0.10830184509677634"/>
        </c:manualLayout>
      </c:layout>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s-MX"/>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5919834034655668E-2"/>
          <c:y val="0.25620930541390091"/>
          <c:w val="0.5983330662280627"/>
          <c:h val="0.62465452594635529"/>
        </c:manualLayout>
      </c:layout>
      <c:pie3DChart>
        <c:varyColors val="1"/>
        <c:ser>
          <c:idx val="0"/>
          <c:order val="0"/>
          <c:tx>
            <c:strRef>
              <c:f>Hoja1!$B$1</c:f>
              <c:strCache>
                <c:ptCount val="1"/>
                <c:pt idx="0">
                  <c:v>Ventas</c:v>
                </c:pt>
              </c:strCache>
            </c:strRef>
          </c:tx>
          <c:dPt>
            <c:idx val="0"/>
            <c:bubble3D val="0"/>
            <c:spPr>
              <a:gradFill rotWithShape="1">
                <a:gsLst>
                  <a:gs pos="0">
                    <a:schemeClr val="accent1">
                      <a:tint val="77000"/>
                      <a:satMod val="103000"/>
                      <a:lumMod val="102000"/>
                      <a:tint val="94000"/>
                    </a:schemeClr>
                  </a:gs>
                  <a:gs pos="50000">
                    <a:schemeClr val="accent1">
                      <a:tint val="77000"/>
                      <a:satMod val="110000"/>
                      <a:lumMod val="100000"/>
                      <a:shade val="100000"/>
                    </a:schemeClr>
                  </a:gs>
                  <a:gs pos="100000">
                    <a:schemeClr val="accent1">
                      <a:tint val="77000"/>
                      <a:lumMod val="99000"/>
                      <a:satMod val="120000"/>
                      <a:shade val="78000"/>
                    </a:schemeClr>
                  </a:gs>
                </a:gsLst>
                <a:lin ang="5400000" scaled="0"/>
              </a:gradFill>
              <a:ln>
                <a:noFill/>
              </a:ln>
              <a:effectLst/>
              <a:sp3d/>
            </c:spPr>
            <c:extLst>
              <c:ext xmlns:c16="http://schemas.microsoft.com/office/drawing/2014/chart" uri="{C3380CC4-5D6E-409C-BE32-E72D297353CC}">
                <c16:uniqueId val="{00000001-965A-409C-A443-B2E3366F7910}"/>
              </c:ext>
            </c:extLst>
          </c:dPt>
          <c:dPt>
            <c:idx val="1"/>
            <c:bubble3D val="0"/>
            <c:spPr>
              <a:gradFill rotWithShape="1">
                <a:gsLst>
                  <a:gs pos="0">
                    <a:schemeClr val="accent1">
                      <a:shade val="76000"/>
                      <a:satMod val="103000"/>
                      <a:lumMod val="102000"/>
                      <a:tint val="94000"/>
                    </a:schemeClr>
                  </a:gs>
                  <a:gs pos="50000">
                    <a:schemeClr val="accent1">
                      <a:shade val="76000"/>
                      <a:satMod val="110000"/>
                      <a:lumMod val="100000"/>
                      <a:shade val="100000"/>
                    </a:schemeClr>
                  </a:gs>
                  <a:gs pos="100000">
                    <a:schemeClr val="accent1">
                      <a:shade val="76000"/>
                      <a:lumMod val="99000"/>
                      <a:satMod val="120000"/>
                      <a:shade val="78000"/>
                    </a:schemeClr>
                  </a:gs>
                </a:gsLst>
                <a:lin ang="5400000" scaled="0"/>
              </a:gradFill>
              <a:ln>
                <a:noFill/>
              </a:ln>
              <a:effectLst/>
              <a:sp3d/>
            </c:spPr>
            <c:extLst>
              <c:ext xmlns:c16="http://schemas.microsoft.com/office/drawing/2014/chart" uri="{C3380CC4-5D6E-409C-BE32-E72D297353CC}">
                <c16:uniqueId val="{00000003-965A-409C-A443-B2E3366F7910}"/>
              </c:ext>
            </c:extLst>
          </c:dPt>
          <c:dLbls>
            <c:dLbl>
              <c:idx val="0"/>
              <c:layout>
                <c:manualLayout>
                  <c:x val="-0.24793720426541185"/>
                  <c:y val="3.0212833654317376E-2"/>
                </c:manualLayout>
              </c:layout>
              <c:tx>
                <c:rich>
                  <a:bodyPr/>
                  <a:lstStyle/>
                  <a:p>
                    <a:fld id="{6E50D7B3-9B0A-47E0-BAC8-312CAF3B36CD}" type="CELLRANGE">
                      <a:rPr lang="en-US" baseline="0"/>
                      <a:pPr/>
                      <a:t>[CELLRANGE]</a:t>
                    </a:fld>
                    <a:r>
                      <a:rPr lang="en-US" baseline="0"/>
                      <a:t>, </a:t>
                    </a:r>
                    <a:fld id="{5325E842-F8BA-49D9-B883-E536F961E54B}" type="VALUE">
                      <a:rPr lang="en-US" baseline="0"/>
                      <a:pPr/>
                      <a:t>[VALOR]</a:t>
                    </a:fld>
                    <a:r>
                      <a:rPr lang="en-US" baseline="0"/>
                      <a:t>, </a:t>
                    </a:r>
                    <a:fld id="{992059D2-A88F-4E3D-A562-5A463DA2148C}" type="PERCENTAGE">
                      <a:rPr lang="en-US" baseline="0"/>
                      <a:pPr/>
                      <a:t>[PORCENTAJE]</a:t>
                    </a:fld>
                    <a:endParaRPr lang="en-US" baseline="0"/>
                  </a:p>
                </c:rich>
              </c:tx>
              <c:dLblPos val="bestFit"/>
              <c:showLegendKey val="0"/>
              <c:showVal val="1"/>
              <c:showCatName val="0"/>
              <c:showSerName val="0"/>
              <c:showPercent val="1"/>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1-965A-409C-A443-B2E3366F7910}"/>
                </c:ext>
              </c:extLst>
            </c:dLbl>
            <c:dLbl>
              <c:idx val="1"/>
              <c:layout>
                <c:manualLayout>
                  <c:x val="0.14754268646598248"/>
                  <c:y val="-0.11601500277392229"/>
                </c:manualLayout>
              </c:layout>
              <c:tx>
                <c:rich>
                  <a:bodyPr/>
                  <a:lstStyle/>
                  <a:p>
                    <a:fld id="{2DCA4888-97BB-4AD2-89AE-0838A88DC89D}" type="CELLRANGE">
                      <a:rPr lang="en-US" baseline="0"/>
                      <a:pPr/>
                      <a:t>[CELLRANGE]</a:t>
                    </a:fld>
                    <a:r>
                      <a:rPr lang="en-US" baseline="0"/>
                      <a:t>, </a:t>
                    </a:r>
                    <a:fld id="{93A8F66F-892C-4591-B9F2-6A8D4F1FF10A}" type="VALUE">
                      <a:rPr lang="en-US" baseline="0"/>
                      <a:pPr/>
                      <a:t>[VALOR]</a:t>
                    </a:fld>
                    <a:r>
                      <a:rPr lang="en-US" baseline="0"/>
                      <a:t>, </a:t>
                    </a:r>
                    <a:fld id="{33A540B0-3E10-4CC3-BA4D-25F6E8E057CF}" type="PERCENTAGE">
                      <a:rPr lang="en-US" baseline="0"/>
                      <a:pPr/>
                      <a:t>[PORCENTAJE]</a:t>
                    </a:fld>
                    <a:endParaRPr lang="en-US" baseline="0"/>
                  </a:p>
                </c:rich>
              </c:tx>
              <c:dLblPos val="bestFit"/>
              <c:showLegendKey val="0"/>
              <c:showVal val="1"/>
              <c:showCatName val="0"/>
              <c:showSerName val="0"/>
              <c:showPercent val="1"/>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3-965A-409C-A443-B2E3366F7910}"/>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s-MX"/>
              </a:p>
            </c:txPr>
            <c:dLblPos val="bestFit"/>
            <c:showLegendKey val="0"/>
            <c:showVal val="1"/>
            <c:showCatName val="0"/>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15:showDataLabelsRange val="1"/>
              </c:ext>
            </c:extLst>
          </c:dLbls>
          <c:cat>
            <c:strRef>
              <c:f>Hoja1!$A$2:$A$4</c:f>
              <c:strCache>
                <c:ptCount val="2"/>
                <c:pt idx="0">
                  <c:v>Buena Atención</c:v>
                </c:pt>
                <c:pt idx="1">
                  <c:v>Buena Asesoria</c:v>
                </c:pt>
              </c:strCache>
              <c:extLst/>
            </c:strRef>
          </c:cat>
          <c:val>
            <c:numRef>
              <c:f>Hoja1!$B$2:$B$5</c:f>
              <c:numCache>
                <c:formatCode>General</c:formatCode>
                <c:ptCount val="2"/>
                <c:pt idx="0">
                  <c:v>20</c:v>
                </c:pt>
                <c:pt idx="1">
                  <c:v>30</c:v>
                </c:pt>
              </c:numCache>
              <c:extLst/>
            </c:numRef>
          </c:val>
          <c:extLst>
            <c:ext xmlns:c15="http://schemas.microsoft.com/office/drawing/2012/chart" uri="{02D57815-91ED-43cb-92C2-25804820EDAC}">
              <c15:datalabelsRange>
                <c15:f>Hoja1!$A$2:$A$5</c15:f>
                <c15:dlblRangeCache>
                  <c:ptCount val="4"/>
                  <c:pt idx="0">
                    <c:v>Buena Atención</c:v>
                  </c:pt>
                  <c:pt idx="1">
                    <c:v>Buena Asesoria</c:v>
                  </c:pt>
                </c15:dlblRangeCache>
              </c15:datalabelsRange>
            </c:ext>
            <c:ext xmlns:c16="http://schemas.microsoft.com/office/drawing/2014/chart" uri="{C3380CC4-5D6E-409C-BE32-E72D297353CC}">
              <c16:uniqueId val="{00000006-965A-409C-A443-B2E3366F7910}"/>
            </c:ext>
          </c:extLst>
        </c:ser>
        <c:dLbls>
          <c:dLblPos val="bestFit"/>
          <c:showLegendKey val="0"/>
          <c:showVal val="1"/>
          <c:showCatName val="0"/>
          <c:showSerName val="0"/>
          <c:showPercent val="0"/>
          <c:showBubbleSize val="0"/>
          <c:showLeaderLines val="1"/>
        </c:dLbls>
      </c:pie3DChart>
      <c:spPr>
        <a:noFill/>
        <a:ln>
          <a:noFill/>
        </a:ln>
        <a:effectLst/>
      </c:spPr>
    </c:plotArea>
    <c:legend>
      <c:legendPos val="b"/>
      <c:layout>
        <c:manualLayout>
          <c:xMode val="edge"/>
          <c:yMode val="edge"/>
          <c:x val="0.12784944555639866"/>
          <c:y val="0.89892748570489789"/>
          <c:w val="0.53426579980177769"/>
          <c:h val="9.446180194614022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s-MX"/>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s-MX"/>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s-MX"/>
              <a:t>Tipos de Denuncia</a:t>
            </a:r>
          </a:p>
        </c:rich>
      </c:tx>
      <c:layout>
        <c:manualLayout>
          <c:xMode val="edge"/>
          <c:yMode val="edge"/>
          <c:x val="0.31071178716272241"/>
          <c:y val="2.6737198601244509E-2"/>
        </c:manualLayout>
      </c:layout>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s-MX"/>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Hoja1!$B$1</c:f>
              <c:strCache>
                <c:ptCount val="1"/>
                <c:pt idx="0">
                  <c:v>Ventas</c:v>
                </c:pt>
              </c:strCache>
            </c:strRef>
          </c:tx>
          <c:dPt>
            <c:idx val="0"/>
            <c:bubble3D val="0"/>
            <c:spPr>
              <a:gradFill rotWithShape="1">
                <a:gsLst>
                  <a:gs pos="0">
                    <a:schemeClr val="accent1">
                      <a:shade val="58000"/>
                      <a:satMod val="103000"/>
                      <a:lumMod val="102000"/>
                      <a:tint val="94000"/>
                    </a:schemeClr>
                  </a:gs>
                  <a:gs pos="50000">
                    <a:schemeClr val="accent1">
                      <a:shade val="58000"/>
                      <a:satMod val="110000"/>
                      <a:lumMod val="100000"/>
                      <a:shade val="100000"/>
                    </a:schemeClr>
                  </a:gs>
                  <a:gs pos="100000">
                    <a:schemeClr val="accent1">
                      <a:shade val="58000"/>
                      <a:lumMod val="99000"/>
                      <a:satMod val="120000"/>
                      <a:shade val="78000"/>
                    </a:schemeClr>
                  </a:gs>
                </a:gsLst>
                <a:lin ang="5400000" scaled="0"/>
              </a:gradFill>
              <a:ln>
                <a:noFill/>
              </a:ln>
              <a:effectLst/>
              <a:sp3d/>
            </c:spPr>
            <c:extLst>
              <c:ext xmlns:c16="http://schemas.microsoft.com/office/drawing/2014/chart" uri="{C3380CC4-5D6E-409C-BE32-E72D297353CC}">
                <c16:uniqueId val="{00000001-517C-4CE6-A5BD-8D6CCA6AF35F}"/>
              </c:ext>
            </c:extLst>
          </c:dPt>
          <c:dPt>
            <c:idx val="1"/>
            <c:bubble3D val="0"/>
            <c:spPr>
              <a:gradFill rotWithShape="1">
                <a:gsLst>
                  <a:gs pos="0">
                    <a:schemeClr val="accent1">
                      <a:shade val="86000"/>
                      <a:satMod val="103000"/>
                      <a:lumMod val="102000"/>
                      <a:tint val="94000"/>
                    </a:schemeClr>
                  </a:gs>
                  <a:gs pos="50000">
                    <a:schemeClr val="accent1">
                      <a:shade val="86000"/>
                      <a:satMod val="110000"/>
                      <a:lumMod val="100000"/>
                      <a:shade val="100000"/>
                    </a:schemeClr>
                  </a:gs>
                  <a:gs pos="100000">
                    <a:schemeClr val="accent1">
                      <a:shade val="86000"/>
                      <a:lumMod val="99000"/>
                      <a:satMod val="120000"/>
                      <a:shade val="78000"/>
                    </a:schemeClr>
                  </a:gs>
                </a:gsLst>
                <a:lin ang="5400000" scaled="0"/>
              </a:gradFill>
              <a:ln>
                <a:noFill/>
              </a:ln>
              <a:effectLst/>
              <a:sp3d/>
            </c:spPr>
            <c:extLst>
              <c:ext xmlns:c16="http://schemas.microsoft.com/office/drawing/2014/chart" uri="{C3380CC4-5D6E-409C-BE32-E72D297353CC}">
                <c16:uniqueId val="{00000003-517C-4CE6-A5BD-8D6CCA6AF35F}"/>
              </c:ext>
            </c:extLst>
          </c:dPt>
          <c:dPt>
            <c:idx val="2"/>
            <c:bubble3D val="0"/>
            <c:spPr>
              <a:gradFill rotWithShape="1">
                <a:gsLst>
                  <a:gs pos="0">
                    <a:schemeClr val="accent1">
                      <a:tint val="86000"/>
                      <a:satMod val="103000"/>
                      <a:lumMod val="102000"/>
                      <a:tint val="94000"/>
                    </a:schemeClr>
                  </a:gs>
                  <a:gs pos="50000">
                    <a:schemeClr val="accent1">
                      <a:tint val="86000"/>
                      <a:satMod val="110000"/>
                      <a:lumMod val="100000"/>
                      <a:shade val="100000"/>
                    </a:schemeClr>
                  </a:gs>
                  <a:gs pos="100000">
                    <a:schemeClr val="accent1">
                      <a:tint val="86000"/>
                      <a:lumMod val="99000"/>
                      <a:satMod val="120000"/>
                      <a:shade val="78000"/>
                    </a:schemeClr>
                  </a:gs>
                </a:gsLst>
                <a:lin ang="5400000" scaled="0"/>
              </a:gradFill>
              <a:ln>
                <a:noFill/>
              </a:ln>
              <a:effectLst/>
              <a:sp3d/>
            </c:spPr>
            <c:extLst>
              <c:ext xmlns:c16="http://schemas.microsoft.com/office/drawing/2014/chart" uri="{C3380CC4-5D6E-409C-BE32-E72D297353CC}">
                <c16:uniqueId val="{00000005-517C-4CE6-A5BD-8D6CCA6AF35F}"/>
              </c:ext>
            </c:extLst>
          </c:dPt>
          <c:dPt>
            <c:idx val="3"/>
            <c:bubble3D val="0"/>
            <c:spPr>
              <a:gradFill rotWithShape="1">
                <a:gsLst>
                  <a:gs pos="0">
                    <a:schemeClr val="accent1">
                      <a:tint val="58000"/>
                      <a:satMod val="103000"/>
                      <a:lumMod val="102000"/>
                      <a:tint val="94000"/>
                    </a:schemeClr>
                  </a:gs>
                  <a:gs pos="50000">
                    <a:schemeClr val="accent1">
                      <a:tint val="58000"/>
                      <a:satMod val="110000"/>
                      <a:lumMod val="100000"/>
                      <a:shade val="100000"/>
                    </a:schemeClr>
                  </a:gs>
                  <a:gs pos="100000">
                    <a:schemeClr val="accent1">
                      <a:tint val="58000"/>
                      <a:lumMod val="99000"/>
                      <a:satMod val="120000"/>
                      <a:shade val="78000"/>
                    </a:schemeClr>
                  </a:gs>
                </a:gsLst>
                <a:lin ang="5400000" scaled="0"/>
              </a:gradFill>
              <a:ln>
                <a:noFill/>
              </a:ln>
              <a:effectLst/>
              <a:sp3d/>
            </c:spPr>
            <c:extLst>
              <c:ext xmlns:c16="http://schemas.microsoft.com/office/drawing/2014/chart" uri="{C3380CC4-5D6E-409C-BE32-E72D297353CC}">
                <c16:uniqueId val="{00000007-517C-4CE6-A5BD-8D6CCA6AF35F}"/>
              </c:ext>
            </c:extLst>
          </c:dPt>
          <c:dLbls>
            <c:dLbl>
              <c:idx val="0"/>
              <c:layout>
                <c:manualLayout>
                  <c:x val="5.3391586459222096E-2"/>
                  <c:y val="-6.3028559679041335E-2"/>
                </c:manualLayout>
              </c:layout>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517C-4CE6-A5BD-8D6CCA6AF35F}"/>
                </c:ext>
              </c:extLst>
            </c:dLbl>
            <c:dLbl>
              <c:idx val="1"/>
              <c:layout>
                <c:manualLayout>
                  <c:x val="-8.6970672907143082E-2"/>
                  <c:y val="-0.13197965446556839"/>
                </c:manualLayout>
              </c:layout>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517C-4CE6-A5BD-8D6CCA6AF35F}"/>
                </c:ext>
              </c:extLst>
            </c:dLbl>
            <c:dLbl>
              <c:idx val="2"/>
              <c:layout>
                <c:manualLayout>
                  <c:x val="-0.16096205174828992"/>
                  <c:y val="6.4084714111977636E-2"/>
                </c:manualLayout>
              </c:layout>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517C-4CE6-A5BD-8D6CCA6AF35F}"/>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s-MX"/>
              </a:p>
            </c:txPr>
            <c:showLegendKey val="0"/>
            <c:showVal val="1"/>
            <c:showCatName val="0"/>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Hoja1!$A$2:$A$5</c:f>
              <c:strCache>
                <c:ptCount val="3"/>
                <c:pt idx="0">
                  <c:v>Denuncias por Hostigamiento</c:v>
                </c:pt>
                <c:pt idx="1">
                  <c:v>Denuncias por Acoso Laboral</c:v>
                </c:pt>
                <c:pt idx="2">
                  <c:v>Denuncias Omisas</c:v>
                </c:pt>
              </c:strCache>
            </c:strRef>
          </c:cat>
          <c:val>
            <c:numRef>
              <c:f>Hoja1!$B$2:$B$5</c:f>
              <c:numCache>
                <c:formatCode>General</c:formatCode>
                <c:ptCount val="4"/>
                <c:pt idx="0">
                  <c:v>10</c:v>
                </c:pt>
                <c:pt idx="1">
                  <c:v>14</c:v>
                </c:pt>
                <c:pt idx="2">
                  <c:v>5</c:v>
                </c:pt>
              </c:numCache>
            </c:numRef>
          </c:val>
          <c:extLst>
            <c:ext xmlns:c16="http://schemas.microsoft.com/office/drawing/2014/chart" uri="{C3380CC4-5D6E-409C-BE32-E72D297353CC}">
              <c16:uniqueId val="{00000000-E54E-45AB-8E79-7952F5880CF4}"/>
            </c:ext>
          </c:extLst>
        </c:ser>
        <c:dLbls>
          <c:showLegendKey val="0"/>
          <c:showVal val="0"/>
          <c:showCatName val="0"/>
          <c:showSerName val="0"/>
          <c:showPercent val="1"/>
          <c:showBubbleSize val="0"/>
          <c:showLeaderLines val="1"/>
        </c:dLbls>
      </c:pie3D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s-MX"/>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s-MX"/>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spc="120" normalizeH="0" baseline="0">
                <a:solidFill>
                  <a:schemeClr val="tx1">
                    <a:lumMod val="75000"/>
                    <a:lumOff val="25000"/>
                  </a:schemeClr>
                </a:solidFill>
                <a:latin typeface="+mn-lt"/>
                <a:ea typeface="+mn-ea"/>
                <a:cs typeface="+mn-cs"/>
              </a:defRPr>
            </a:pPr>
            <a:r>
              <a:rPr lang="es-MX">
                <a:solidFill>
                  <a:schemeClr val="tx1">
                    <a:lumMod val="75000"/>
                    <a:lumOff val="25000"/>
                  </a:schemeClr>
                </a:solidFill>
              </a:rPr>
              <a:t>Medios</a:t>
            </a:r>
            <a:r>
              <a:rPr lang="es-MX" baseline="0">
                <a:solidFill>
                  <a:schemeClr val="tx1">
                    <a:lumMod val="75000"/>
                    <a:lumOff val="25000"/>
                  </a:schemeClr>
                </a:solidFill>
              </a:rPr>
              <a:t> utilizados</a:t>
            </a:r>
            <a:endParaRPr lang="es-MX">
              <a:solidFill>
                <a:schemeClr val="tx1">
                  <a:lumMod val="75000"/>
                  <a:lumOff val="25000"/>
                </a:schemeClr>
              </a:solidFill>
            </a:endParaRPr>
          </a:p>
        </c:rich>
      </c:tx>
      <c:overlay val="0"/>
      <c:spPr>
        <a:noFill/>
        <a:ln>
          <a:noFill/>
        </a:ln>
        <a:effectLst/>
      </c:spPr>
      <c:txPr>
        <a:bodyPr rot="0" spcFirstLastPara="1" vertOverflow="ellipsis" vert="horz" wrap="square" anchor="ctr" anchorCtr="1"/>
        <a:lstStyle/>
        <a:p>
          <a:pPr>
            <a:defRPr sz="2128" b="1" i="0" u="none" strike="noStrike" kern="1200" cap="all" spc="120" normalizeH="0" baseline="0">
              <a:solidFill>
                <a:schemeClr val="tx1">
                  <a:lumMod val="75000"/>
                  <a:lumOff val="25000"/>
                </a:schemeClr>
              </a:solidFill>
              <a:latin typeface="+mn-lt"/>
              <a:ea typeface="+mn-ea"/>
              <a:cs typeface="+mn-cs"/>
            </a:defRPr>
          </a:pPr>
          <a:endParaRPr lang="es-MX"/>
        </a:p>
      </c:txPr>
    </c:title>
    <c:autoTitleDeleted val="0"/>
    <c:plotArea>
      <c:layout>
        <c:manualLayout>
          <c:layoutTarget val="inner"/>
          <c:xMode val="edge"/>
          <c:yMode val="edge"/>
          <c:x val="6.1910723932354118E-2"/>
          <c:y val="8.9789288558604755E-2"/>
          <c:w val="0.92246461918971656"/>
          <c:h val="0.76748654235442038"/>
        </c:manualLayout>
      </c:layout>
      <c:barChart>
        <c:barDir val="col"/>
        <c:grouping val="clustered"/>
        <c:varyColors val="0"/>
        <c:ser>
          <c:idx val="0"/>
          <c:order val="0"/>
          <c:tx>
            <c:strRef>
              <c:f>Hoja1!$B$1</c:f>
              <c:strCache>
                <c:ptCount val="1"/>
                <c:pt idx="0">
                  <c:v>Por medio de Denunciaapp</c:v>
                </c:pt>
              </c:strCache>
            </c:strRef>
          </c:tx>
          <c:spPr>
            <a:solidFill>
              <a:schemeClr val="accent1"/>
            </a:solidFill>
            <a:ln>
              <a:noFill/>
            </a:ln>
            <a:effectLst/>
          </c:spPr>
          <c:invertIfNegative val="0"/>
          <c:dLbls>
            <c:spPr>
              <a:noFill/>
              <a:ln>
                <a:noFill/>
              </a:ln>
              <a:effectLst/>
            </c:spPr>
            <c:txPr>
              <a:bodyPr rot="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Hoja1!$A$2:$A$5</c:f>
              <c:strCache>
                <c:ptCount val="1"/>
                <c:pt idx="0">
                  <c:v>Categoría 1</c:v>
                </c:pt>
              </c:strCache>
              <c:extLst/>
            </c:strRef>
          </c:cat>
          <c:val>
            <c:numRef>
              <c:f>Hoja1!$B$2:$B$5</c:f>
              <c:numCache>
                <c:formatCode>General</c:formatCode>
                <c:ptCount val="1"/>
                <c:pt idx="0">
                  <c:v>70</c:v>
                </c:pt>
              </c:numCache>
              <c:extLst/>
            </c:numRef>
          </c:val>
          <c:extLst>
            <c:ext xmlns:c16="http://schemas.microsoft.com/office/drawing/2014/chart" uri="{C3380CC4-5D6E-409C-BE32-E72D297353CC}">
              <c16:uniqueId val="{00000000-3135-4098-9F7E-40D018E07FF5}"/>
            </c:ext>
          </c:extLst>
        </c:ser>
        <c:ser>
          <c:idx val="1"/>
          <c:order val="1"/>
          <c:tx>
            <c:strRef>
              <c:f>Hoja1!$C$1</c:f>
              <c:strCache>
                <c:ptCount val="1"/>
                <c:pt idx="0">
                  <c:v>Por medio del Buzón</c:v>
                </c:pt>
              </c:strCache>
            </c:strRef>
          </c:tx>
          <c:spPr>
            <a:solidFill>
              <a:schemeClr val="accent2"/>
            </a:solidFill>
            <a:ln>
              <a:noFill/>
            </a:ln>
            <a:effectLst/>
          </c:spPr>
          <c:invertIfNegative val="0"/>
          <c:dLbls>
            <c:spPr>
              <a:noFill/>
              <a:ln>
                <a:noFill/>
              </a:ln>
              <a:effectLst/>
            </c:spPr>
            <c:txPr>
              <a:bodyPr rot="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Hoja1!$A$2:$A$5</c:f>
              <c:strCache>
                <c:ptCount val="1"/>
                <c:pt idx="0">
                  <c:v>Categoría 1</c:v>
                </c:pt>
              </c:strCache>
              <c:extLst/>
            </c:strRef>
          </c:cat>
          <c:val>
            <c:numRef>
              <c:f>Hoja1!$C$2:$C$5</c:f>
              <c:numCache>
                <c:formatCode>General</c:formatCode>
                <c:ptCount val="1"/>
                <c:pt idx="0">
                  <c:v>40</c:v>
                </c:pt>
              </c:numCache>
              <c:extLst/>
            </c:numRef>
          </c:val>
          <c:extLst>
            <c:ext xmlns:c16="http://schemas.microsoft.com/office/drawing/2014/chart" uri="{C3380CC4-5D6E-409C-BE32-E72D297353CC}">
              <c16:uniqueId val="{00000001-3135-4098-9F7E-40D018E07FF5}"/>
            </c:ext>
          </c:extLst>
        </c:ser>
        <c:dLbls>
          <c:dLblPos val="outEnd"/>
          <c:showLegendKey val="0"/>
          <c:showVal val="1"/>
          <c:showCatName val="0"/>
          <c:showSerName val="0"/>
          <c:showPercent val="0"/>
          <c:showBubbleSize val="0"/>
        </c:dLbls>
        <c:gapWidth val="150"/>
        <c:overlap val="-20"/>
        <c:axId val="539922991"/>
        <c:axId val="539922511"/>
        <c:extLst>
          <c:ext xmlns:c15="http://schemas.microsoft.com/office/drawing/2012/chart" uri="{02D57815-91ED-43cb-92C2-25804820EDAC}">
            <c15:filteredBarSeries>
              <c15:ser>
                <c:idx val="2"/>
                <c:order val="2"/>
                <c:tx>
                  <c:strRef>
                    <c:extLst>
                      <c:ext uri="{02D57815-91ED-43cb-92C2-25804820EDAC}">
                        <c15:formulaRef>
                          <c15:sqref>Hoja1!$D$1</c15:sqref>
                        </c15:formulaRef>
                      </c:ext>
                    </c:extLst>
                    <c:strCache>
                      <c:ptCount val="1"/>
                      <c:pt idx="0">
                        <c:v>Columna1</c:v>
                      </c:pt>
                    </c:strCache>
                  </c:strRef>
                </c:tx>
                <c:spPr>
                  <a:solidFill>
                    <a:schemeClr val="accent3"/>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s-MX"/>
                    </a:p>
                  </c:txPr>
                  <c:dLblPos val="outEnd"/>
                  <c:showLegendKey val="0"/>
                  <c:showVal val="1"/>
                  <c:showCatName val="0"/>
                  <c:showSerName val="0"/>
                  <c:showPercent val="0"/>
                  <c:showBubbleSize val="0"/>
                  <c:showLeaderLines val="0"/>
                  <c:extLst>
                    <c:ext uri="{CE6537A1-D6FC-4f65-9D91-7224C49458BB}">
                      <c15:showLeaderLines val="1"/>
                      <c15:leaderLines>
                        <c:spPr>
                          <a:ln w="9525">
                            <a:solidFill>
                              <a:schemeClr val="tx1">
                                <a:lumMod val="35000"/>
                                <a:lumOff val="65000"/>
                              </a:schemeClr>
                            </a:solidFill>
                          </a:ln>
                          <a:effectLst/>
                        </c:spPr>
                      </c15:leaderLines>
                    </c:ext>
                  </c:extLst>
                </c:dLbls>
                <c:cat>
                  <c:strRef>
                    <c:extLst>
                      <c:ext uri="{02D57815-91ED-43cb-92C2-25804820EDAC}">
                        <c15:formulaRef>
                          <c15:sqref>Hoja1!$A$2:$A$5</c15:sqref>
                        </c15:formulaRef>
                      </c:ext>
                    </c:extLst>
                    <c:strCache>
                      <c:ptCount val="1"/>
                      <c:pt idx="0">
                        <c:v>Categoría 1</c:v>
                      </c:pt>
                    </c:strCache>
                  </c:strRef>
                </c:cat>
                <c:val>
                  <c:numRef>
                    <c:extLst>
                      <c:ext uri="{02D57815-91ED-43cb-92C2-25804820EDAC}">
                        <c15:formulaRef>
                          <c15:sqref>Hoja1!$D$2:$D$5</c15:sqref>
                        </c15:formulaRef>
                      </c:ext>
                    </c:extLst>
                    <c:numCache>
                      <c:formatCode>General</c:formatCode>
                      <c:ptCount val="1"/>
                    </c:numCache>
                  </c:numRef>
                </c:val>
                <c:extLst>
                  <c:ext xmlns:c16="http://schemas.microsoft.com/office/drawing/2014/chart" uri="{C3380CC4-5D6E-409C-BE32-E72D297353CC}">
                    <c16:uniqueId val="{00000002-3135-4098-9F7E-40D018E07FF5}"/>
                  </c:ext>
                </c:extLst>
              </c15:ser>
            </c15:filteredBarSeries>
          </c:ext>
        </c:extLst>
      </c:barChart>
      <c:catAx>
        <c:axId val="539922991"/>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539922511"/>
        <c:crosses val="autoZero"/>
        <c:auto val="1"/>
        <c:lblAlgn val="ctr"/>
        <c:lblOffset val="100"/>
        <c:noMultiLvlLbl val="0"/>
      </c:catAx>
      <c:valAx>
        <c:axId val="539922511"/>
        <c:scaling>
          <c:orientation val="minMax"/>
        </c:scaling>
        <c:delete val="1"/>
        <c:axPos val="l"/>
        <c:numFmt formatCode="General" sourceLinked="1"/>
        <c:majorTickMark val="none"/>
        <c:minorTickMark val="none"/>
        <c:tickLblPos val="nextTo"/>
        <c:crossAx val="539922991"/>
        <c:crosses val="autoZero"/>
        <c:crossBetween val="between"/>
      </c:valAx>
      <c:spPr>
        <a:noFill/>
        <a:ln>
          <a:noFill/>
        </a:ln>
        <a:effectLst>
          <a:softEdge rad="0"/>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a:softEdge rad="0"/>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withinLinearReversed" id="26">
  <a:schemeClr val="accent6"/>
</cs:colorStyle>
</file>

<file path=ppt/charts/colors5.xml><?xml version="1.0" encoding="utf-8"?>
<cs:colorStyle xmlns:cs="http://schemas.microsoft.com/office/drawing/2012/chartStyle" xmlns:a="http://schemas.openxmlformats.org/drawingml/2006/main" meth="withinLinearReversed" id="21">
  <a:schemeClr val="accent1"/>
</cs:colorStyle>
</file>

<file path=ppt/charts/colors6.xml><?xml version="1.0" encoding="utf-8"?>
<cs:colorStyle xmlns:cs="http://schemas.microsoft.com/office/drawing/2012/chartStyle" xmlns:a="http://schemas.openxmlformats.org/drawingml/2006/main" meth="withinLinear" id="14">
  <a:schemeClr val="accent1"/>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43">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9525" cap="rnd">
        <a:solidFill>
          <a:schemeClr val="phClr"/>
        </a:solidFill>
        <a:round/>
      </a:ln>
    </cs:spPr>
  </cs:dataPointLine>
  <cs:dataPointMarker>
    <cs:lnRef idx="0">
      <cs:styleClr val="auto"/>
    </cs:lnRef>
    <cs:fillRef idx="3">
      <cs:styleClr val="auto"/>
    </cs:fillRef>
    <cs:effectRef idx="3"/>
    <cs:fontRef idx="minor">
      <a:schemeClr val="tx1"/>
    </cs:fontRef>
    <cs:spPr>
      <a:ln w="9525" cap="rnd">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3.xml><?xml version="1.0" encoding="utf-8"?>
<cs:chartStyle xmlns:cs="http://schemas.microsoft.com/office/drawing/2012/chartStyle" xmlns:a="http://schemas.openxmlformats.org/drawingml/2006/main" id="266">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66">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5.xml><?xml version="1.0" encoding="utf-8"?>
<cs:chartStyle xmlns:cs="http://schemas.microsoft.com/office/drawing/2012/chartStyle" xmlns:a="http://schemas.openxmlformats.org/drawingml/2006/main" id="266">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66">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omments/modernComment_433_D29B8954.xml><?xml version="1.0" encoding="utf-8"?>
<p188:cmLst xmlns:a="http://schemas.openxmlformats.org/drawingml/2006/main" xmlns:r="http://schemas.openxmlformats.org/officeDocument/2006/relationships" xmlns:p188="http://schemas.microsoft.com/office/powerpoint/2018/8/main">
  <p188:cm id="{F785BA34-2C41-4CFA-A42A-F3E92AE10758}" authorId="{6FE67D98-8D18-2046-1813-DB338C784F18}" created="2025-04-16T18:09:08.844">
    <ac:deMkLst xmlns:ac="http://schemas.microsoft.com/office/drawing/2013/main/command">
      <pc:docMk xmlns:pc="http://schemas.microsoft.com/office/powerpoint/2013/main/command"/>
      <pc:sldMk xmlns:pc="http://schemas.microsoft.com/office/powerpoint/2013/main/command" cId="3533408596" sldId="1075"/>
      <ac:graphicFrameMk id="8" creationId="{56587C9A-2D27-A19D-14CD-730987A0C0FA}"/>
    </ac:deMkLst>
    <p188:txBody>
      <a:bodyPr/>
      <a:lstStyle/>
      <a:p>
        <a:r>
          <a:rPr lang="es-MX"/>
          <a:t>Identificar los riesgos  y desarrollar respuestas que mitiguen su impacto, incluyendo los riesgos de corrupción.
- Se capacito y se designaron enlaces para detectar riesgos de las Unidades.</a:t>
        </a:r>
      </a:p>
    </p188:txBody>
  </p188:cm>
</p188:cmLst>
</file>

<file path=ppt/diagrams/_rels/data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svg"/><Relationship Id="rId1" Type="http://schemas.openxmlformats.org/officeDocument/2006/relationships/image" Target="../media/image28.png"/><Relationship Id="rId6" Type="http://schemas.openxmlformats.org/officeDocument/2006/relationships/image" Target="../media/image33.svg"/><Relationship Id="rId5" Type="http://schemas.openxmlformats.org/officeDocument/2006/relationships/image" Target="../media/image32.png"/><Relationship Id="rId4" Type="http://schemas.openxmlformats.org/officeDocument/2006/relationships/image" Target="../media/image31.svg"/></Relationships>
</file>

<file path=ppt/diagrams/_rels/drawing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svg"/><Relationship Id="rId1" Type="http://schemas.openxmlformats.org/officeDocument/2006/relationships/image" Target="../media/image28.png"/><Relationship Id="rId6" Type="http://schemas.openxmlformats.org/officeDocument/2006/relationships/image" Target="../media/image33.svg"/><Relationship Id="rId5" Type="http://schemas.openxmlformats.org/officeDocument/2006/relationships/image" Target="../media/image32.png"/><Relationship Id="rId4" Type="http://schemas.openxmlformats.org/officeDocument/2006/relationships/image" Target="../media/image31.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234513-1AED-4DE5-8A03-D439E090357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3F0D7D9-175B-4E5A-B34E-BEC705CA2CCE}">
      <dgm:prSet/>
      <dgm:spPr/>
      <dgm:t>
        <a:bodyPr/>
        <a:lstStyle/>
        <a:p>
          <a:r>
            <a:rPr lang="es-MX" b="1" noProof="0"/>
            <a:t>Orden del Día</a:t>
          </a:r>
          <a:endParaRPr lang="es-MX" noProof="0"/>
        </a:p>
      </dgm:t>
    </dgm:pt>
    <dgm:pt modelId="{3C7D19FC-9A43-416C-947B-2177BDB83857}" type="parTrans" cxnId="{3B565CA4-3FF0-4E3F-BA98-769825AE4A8A}">
      <dgm:prSet/>
      <dgm:spPr/>
      <dgm:t>
        <a:bodyPr/>
        <a:lstStyle/>
        <a:p>
          <a:endParaRPr lang="en-US"/>
        </a:p>
      </dgm:t>
    </dgm:pt>
    <dgm:pt modelId="{06BE2E00-9F1B-438D-AF87-AB8472A51249}" type="sibTrans" cxnId="{3B565CA4-3FF0-4E3F-BA98-769825AE4A8A}">
      <dgm:prSet/>
      <dgm:spPr/>
      <dgm:t>
        <a:bodyPr/>
        <a:lstStyle/>
        <a:p>
          <a:endParaRPr lang="en-US"/>
        </a:p>
      </dgm:t>
    </dgm:pt>
    <dgm:pt modelId="{8BC33B82-4B40-4CA4-8236-C59879280D1D}">
      <dgm:prSet/>
      <dgm:spPr/>
      <dgm:t>
        <a:bodyPr/>
        <a:lstStyle/>
        <a:p>
          <a:pPr marL="228600" lvl="1" indent="0" algn="l" defTabSz="889000">
            <a:lnSpc>
              <a:spcPct val="90000"/>
            </a:lnSpc>
            <a:spcBef>
              <a:spcPct val="0"/>
            </a:spcBef>
            <a:spcAft>
              <a:spcPct val="20000"/>
            </a:spcAft>
          </a:pPr>
          <a:r>
            <a:rPr lang="es-MX" sz="2000" b="0" kern="1200" noProof="0"/>
            <a:t>Bienvenida </a:t>
          </a:r>
          <a:r>
            <a:rPr lang="es-MX" sz="2000" kern="1200" noProof="0"/>
            <a:t>a la </a:t>
          </a:r>
          <a:r>
            <a:rPr lang="es-MX" sz="2000" kern="1200" noProof="0">
              <a:ea typeface="Calibri"/>
              <a:cs typeface="Calibri"/>
            </a:rPr>
            <a:t>Sesión Ordinaria de COCODI.</a:t>
          </a:r>
          <a:endParaRPr lang="es-MX" sz="2000" kern="1200" noProof="0"/>
        </a:p>
      </dgm:t>
    </dgm:pt>
    <dgm:pt modelId="{EDDA4338-84F9-4869-8E8B-5943258E4E5A}" type="parTrans" cxnId="{96200A2F-0F45-4427-B960-94D7DA88FCE5}">
      <dgm:prSet/>
      <dgm:spPr/>
      <dgm:t>
        <a:bodyPr/>
        <a:lstStyle/>
        <a:p>
          <a:endParaRPr lang="en-US"/>
        </a:p>
      </dgm:t>
    </dgm:pt>
    <dgm:pt modelId="{41886A0D-907C-484E-9655-AD99E759C691}" type="sibTrans" cxnId="{96200A2F-0F45-4427-B960-94D7DA88FCE5}">
      <dgm:prSet/>
      <dgm:spPr/>
      <dgm:t>
        <a:bodyPr/>
        <a:lstStyle/>
        <a:p>
          <a:endParaRPr lang="en-US"/>
        </a:p>
      </dgm:t>
    </dgm:pt>
    <dgm:pt modelId="{40893F19-DCD9-4519-9D22-1560A24A0565}">
      <dgm:prSet/>
      <dgm:spPr/>
      <dgm:t>
        <a:bodyPr/>
        <a:lstStyle/>
        <a:p>
          <a:pPr marL="228600" lvl="1" indent="0" algn="l" defTabSz="889000">
            <a:lnSpc>
              <a:spcPct val="90000"/>
            </a:lnSpc>
            <a:spcBef>
              <a:spcPct val="0"/>
            </a:spcBef>
            <a:spcAft>
              <a:spcPct val="20000"/>
            </a:spcAft>
          </a:pPr>
          <a:r>
            <a:rPr lang="es-MX" sz="2000" kern="1200" noProof="0"/>
            <a:t>Desahogo de Temas</a:t>
          </a:r>
        </a:p>
      </dgm:t>
    </dgm:pt>
    <dgm:pt modelId="{02FADE57-15D4-4BF4-9BE5-0EC022F61D9C}" type="parTrans" cxnId="{4D5C5FE2-E41D-4A74-8CC6-6D62C2A420A6}">
      <dgm:prSet/>
      <dgm:spPr/>
      <dgm:t>
        <a:bodyPr/>
        <a:lstStyle/>
        <a:p>
          <a:endParaRPr lang="en-US"/>
        </a:p>
      </dgm:t>
    </dgm:pt>
    <dgm:pt modelId="{53324B2D-4A90-4757-A1CA-B5AC077404C4}" type="sibTrans" cxnId="{4D5C5FE2-E41D-4A74-8CC6-6D62C2A420A6}">
      <dgm:prSet/>
      <dgm:spPr/>
      <dgm:t>
        <a:bodyPr/>
        <a:lstStyle/>
        <a:p>
          <a:endParaRPr lang="en-US"/>
        </a:p>
      </dgm:t>
    </dgm:pt>
    <dgm:pt modelId="{3F72F4D8-4701-4F04-B6BC-A43C57E4D0D9}">
      <dgm:prSet/>
      <dgm:spPr/>
      <dgm:t>
        <a:bodyPr/>
        <a:lstStyle/>
        <a:p>
          <a:pPr marL="228600" lvl="1" indent="0" algn="l" defTabSz="889000">
            <a:lnSpc>
              <a:spcPct val="90000"/>
            </a:lnSpc>
            <a:spcBef>
              <a:spcPct val="0"/>
            </a:spcBef>
            <a:spcAft>
              <a:spcPct val="20000"/>
            </a:spcAft>
          </a:pPr>
          <a:r>
            <a:rPr lang="es-MX" sz="2000" kern="1200" noProof="0" dirty="0"/>
            <a:t>Asuntos Generales</a:t>
          </a:r>
        </a:p>
      </dgm:t>
    </dgm:pt>
    <dgm:pt modelId="{30CEFE51-AECF-4EAA-B8FD-6757C279C69F}" type="parTrans" cxnId="{FE20F63C-30F5-4C1F-A58E-C5C4BD8E000B}">
      <dgm:prSet/>
      <dgm:spPr/>
      <dgm:t>
        <a:bodyPr/>
        <a:lstStyle/>
        <a:p>
          <a:endParaRPr lang="en-US"/>
        </a:p>
      </dgm:t>
    </dgm:pt>
    <dgm:pt modelId="{469139B9-01A0-4730-9B4C-81FE56E799B7}" type="sibTrans" cxnId="{FE20F63C-30F5-4C1F-A58E-C5C4BD8E000B}">
      <dgm:prSet/>
      <dgm:spPr/>
      <dgm:t>
        <a:bodyPr/>
        <a:lstStyle/>
        <a:p>
          <a:endParaRPr lang="en-US"/>
        </a:p>
      </dgm:t>
    </dgm:pt>
    <dgm:pt modelId="{5CE97D40-5C0B-408C-8C7B-0159B629FDF2}">
      <dgm:prSet/>
      <dgm:spPr/>
      <dgm:t>
        <a:bodyPr/>
        <a:lstStyle/>
        <a:p>
          <a:pPr marL="228600" lvl="1" indent="0" algn="l" defTabSz="889000">
            <a:lnSpc>
              <a:spcPct val="90000"/>
            </a:lnSpc>
            <a:spcBef>
              <a:spcPct val="0"/>
            </a:spcBef>
            <a:spcAft>
              <a:spcPct val="20000"/>
            </a:spcAft>
          </a:pPr>
          <a:r>
            <a:rPr lang="es-MX" sz="2000" kern="1200" noProof="0"/>
            <a:t>Revisión y Ratificación de los Acuerdos Adoptados en la Reunión</a:t>
          </a:r>
        </a:p>
      </dgm:t>
    </dgm:pt>
    <dgm:pt modelId="{0EC7E1A9-D685-4032-BAA4-AAA7E946F580}" type="parTrans" cxnId="{36269DB3-4A6D-4789-A99A-9D8BC51B0D24}">
      <dgm:prSet/>
      <dgm:spPr/>
      <dgm:t>
        <a:bodyPr/>
        <a:lstStyle/>
        <a:p>
          <a:endParaRPr lang="en-US"/>
        </a:p>
      </dgm:t>
    </dgm:pt>
    <dgm:pt modelId="{BD8B6BA2-F74D-4800-9E7D-4F096F99FD03}" type="sibTrans" cxnId="{36269DB3-4A6D-4789-A99A-9D8BC51B0D24}">
      <dgm:prSet/>
      <dgm:spPr/>
      <dgm:t>
        <a:bodyPr/>
        <a:lstStyle/>
        <a:p>
          <a:endParaRPr lang="en-US"/>
        </a:p>
      </dgm:t>
    </dgm:pt>
    <dgm:pt modelId="{8C70124C-3459-47CE-9464-7D8B6C4F10D0}">
      <dgm:prSet/>
      <dgm:spPr/>
      <dgm:t>
        <a:bodyPr/>
        <a:lstStyle/>
        <a:p>
          <a:pPr marL="228600" lvl="1" indent="0" algn="l" defTabSz="889000">
            <a:lnSpc>
              <a:spcPct val="90000"/>
            </a:lnSpc>
            <a:spcBef>
              <a:spcPct val="0"/>
            </a:spcBef>
            <a:spcAft>
              <a:spcPct val="20000"/>
            </a:spcAft>
          </a:pPr>
          <a:r>
            <a:rPr lang="es-MX" sz="2000" kern="1200" noProof="0"/>
            <a:t>Clausura</a:t>
          </a:r>
        </a:p>
      </dgm:t>
    </dgm:pt>
    <dgm:pt modelId="{77F86552-2F39-4040-8FA2-295C2C0913D5}" type="parTrans" cxnId="{8CE320B7-2440-4323-9BAB-0B7E2D168A96}">
      <dgm:prSet/>
      <dgm:spPr/>
      <dgm:t>
        <a:bodyPr/>
        <a:lstStyle/>
        <a:p>
          <a:endParaRPr lang="en-US"/>
        </a:p>
      </dgm:t>
    </dgm:pt>
    <dgm:pt modelId="{34B86000-0004-43D2-AF31-B51E7AD7EA85}" type="sibTrans" cxnId="{8CE320B7-2440-4323-9BAB-0B7E2D168A96}">
      <dgm:prSet/>
      <dgm:spPr/>
      <dgm:t>
        <a:bodyPr/>
        <a:lstStyle/>
        <a:p>
          <a:endParaRPr lang="en-US"/>
        </a:p>
      </dgm:t>
    </dgm:pt>
    <dgm:pt modelId="{C8D5D46F-6097-4C85-AFAA-5A8ECE799010}">
      <dgm:prSet/>
      <dgm:spPr/>
      <dgm:t>
        <a:bodyPr/>
        <a:lstStyle/>
        <a:p>
          <a:pPr marL="228600" lvl="1" indent="0" algn="l" defTabSz="889000">
            <a:lnSpc>
              <a:spcPct val="90000"/>
            </a:lnSpc>
            <a:spcBef>
              <a:spcPct val="0"/>
            </a:spcBef>
            <a:spcAft>
              <a:spcPct val="20000"/>
            </a:spcAft>
          </a:pPr>
          <a:r>
            <a:rPr lang="es-MX" sz="2000" kern="1200" noProof="0"/>
            <a:t>Lectura y Aprobación del Orden del Día </a:t>
          </a:r>
        </a:p>
      </dgm:t>
    </dgm:pt>
    <dgm:pt modelId="{1CD6905B-E7FD-4BEC-A3E0-142609DDC270}" type="parTrans" cxnId="{44A39A23-CF67-4D18-BB80-CF6356AD83B6}">
      <dgm:prSet/>
      <dgm:spPr/>
      <dgm:t>
        <a:bodyPr/>
        <a:lstStyle/>
        <a:p>
          <a:endParaRPr lang="es-MX"/>
        </a:p>
      </dgm:t>
    </dgm:pt>
    <dgm:pt modelId="{CEEFD84B-1846-40FF-B828-4DA1640F929E}" type="sibTrans" cxnId="{44A39A23-CF67-4D18-BB80-CF6356AD83B6}">
      <dgm:prSet/>
      <dgm:spPr/>
      <dgm:t>
        <a:bodyPr/>
        <a:lstStyle/>
        <a:p>
          <a:endParaRPr lang="es-MX"/>
        </a:p>
      </dgm:t>
    </dgm:pt>
    <dgm:pt modelId="{EB2FD715-70DB-48B1-B943-00DCA90365D5}">
      <dgm:prSet/>
      <dgm:spPr/>
      <dgm:t>
        <a:bodyPr/>
        <a:lstStyle/>
        <a:p>
          <a:pPr marL="228600" lvl="1" indent="0" algn="l" defTabSz="889000">
            <a:lnSpc>
              <a:spcPct val="90000"/>
            </a:lnSpc>
            <a:spcBef>
              <a:spcPct val="0"/>
            </a:spcBef>
            <a:spcAft>
              <a:spcPct val="20000"/>
            </a:spcAft>
          </a:pPr>
          <a:r>
            <a:rPr lang="es-MX" sz="2000" kern="1200" noProof="0"/>
            <a:t>Ratificación del Acta de la Sesión Anterior</a:t>
          </a:r>
        </a:p>
      </dgm:t>
    </dgm:pt>
    <dgm:pt modelId="{57E1D042-A008-40F0-9117-0794D17FF6CA}" type="parTrans" cxnId="{95DABD3B-CA62-463B-9F19-3A0BD4710F51}">
      <dgm:prSet/>
      <dgm:spPr/>
      <dgm:t>
        <a:bodyPr/>
        <a:lstStyle/>
        <a:p>
          <a:endParaRPr lang="es-MX"/>
        </a:p>
      </dgm:t>
    </dgm:pt>
    <dgm:pt modelId="{1B193A98-07BB-47F7-A0F0-DB5357F1EFAE}" type="sibTrans" cxnId="{95DABD3B-CA62-463B-9F19-3A0BD4710F51}">
      <dgm:prSet/>
      <dgm:spPr/>
      <dgm:t>
        <a:bodyPr/>
        <a:lstStyle/>
        <a:p>
          <a:endParaRPr lang="es-MX"/>
        </a:p>
      </dgm:t>
    </dgm:pt>
    <dgm:pt modelId="{43B907F5-B32B-4957-827C-9D431C26BF2C}">
      <dgm:prSet/>
      <dgm:spPr/>
      <dgm:t>
        <a:bodyPr/>
        <a:lstStyle/>
        <a:p>
          <a:pPr marL="228600" lvl="1" indent="0" algn="l" defTabSz="889000">
            <a:lnSpc>
              <a:spcPct val="90000"/>
            </a:lnSpc>
            <a:spcBef>
              <a:spcPct val="0"/>
            </a:spcBef>
            <a:spcAft>
              <a:spcPct val="20000"/>
            </a:spcAft>
          </a:pPr>
          <a:r>
            <a:rPr lang="es-MX" sz="2000" kern="1200" noProof="0" dirty="0"/>
            <a:t>Seguimiento de Acuerdos</a:t>
          </a:r>
        </a:p>
      </dgm:t>
    </dgm:pt>
    <dgm:pt modelId="{F835A779-11A1-4B74-9998-005D54364390}" type="parTrans" cxnId="{BA9CBA92-3336-416A-9271-B1E498BD3FF5}">
      <dgm:prSet/>
      <dgm:spPr/>
      <dgm:t>
        <a:bodyPr/>
        <a:lstStyle/>
        <a:p>
          <a:endParaRPr lang="es-MX"/>
        </a:p>
      </dgm:t>
    </dgm:pt>
    <dgm:pt modelId="{D95154C7-EAEC-4A50-A340-671476E30920}" type="sibTrans" cxnId="{BA9CBA92-3336-416A-9271-B1E498BD3FF5}">
      <dgm:prSet/>
      <dgm:spPr/>
      <dgm:t>
        <a:bodyPr/>
        <a:lstStyle/>
        <a:p>
          <a:endParaRPr lang="es-MX"/>
        </a:p>
      </dgm:t>
    </dgm:pt>
    <dgm:pt modelId="{C17F18E2-00F7-42C0-BAAE-AF508F02B59D}">
      <dgm:prSet/>
      <dgm:spPr/>
      <dgm:t>
        <a:bodyPr/>
        <a:lstStyle/>
        <a:p>
          <a:pPr marL="228600" lvl="1" indent="0" algn="l" defTabSz="889000">
            <a:lnSpc>
              <a:spcPct val="90000"/>
            </a:lnSpc>
            <a:spcBef>
              <a:spcPct val="0"/>
            </a:spcBef>
            <a:spcAft>
              <a:spcPct val="20000"/>
            </a:spcAft>
          </a:pPr>
          <a:r>
            <a:rPr lang="es-MX" sz="2000" kern="1200" noProof="0"/>
            <a:t>Verificación de asistencia y Declaración del Quorum Legal</a:t>
          </a:r>
        </a:p>
      </dgm:t>
    </dgm:pt>
    <dgm:pt modelId="{E0FE1912-E988-48F7-854B-DF7908820C38}" type="parTrans" cxnId="{5C007AF6-0011-4F13-AD47-1E93F368EE95}">
      <dgm:prSet/>
      <dgm:spPr/>
      <dgm:t>
        <a:bodyPr/>
        <a:lstStyle/>
        <a:p>
          <a:endParaRPr lang="es-MX"/>
        </a:p>
      </dgm:t>
    </dgm:pt>
    <dgm:pt modelId="{F31EE016-E8EB-4E51-AB7C-4EA2D0B4D1BB}" type="sibTrans" cxnId="{5C007AF6-0011-4F13-AD47-1E93F368EE95}">
      <dgm:prSet/>
      <dgm:spPr/>
      <dgm:t>
        <a:bodyPr/>
        <a:lstStyle/>
        <a:p>
          <a:endParaRPr lang="es-MX"/>
        </a:p>
      </dgm:t>
    </dgm:pt>
    <dgm:pt modelId="{BCA1B054-ED06-4776-99DB-B8056E5F8C86}">
      <dgm:prSet custT="1"/>
      <dgm:spPr/>
      <dgm:t>
        <a:bodyPr/>
        <a:lstStyle/>
        <a:p>
          <a:pPr marL="228600" lvl="1" indent="-228600" algn="l" defTabSz="889000">
            <a:lnSpc>
              <a:spcPct val="90000"/>
            </a:lnSpc>
            <a:spcBef>
              <a:spcPct val="0"/>
            </a:spcBef>
            <a:spcAft>
              <a:spcPct val="20000"/>
            </a:spcAft>
            <a:buChar char="•"/>
          </a:pPr>
          <a:r>
            <a:rPr lang="es-ES" sz="2000" kern="1200" dirty="0">
              <a:solidFill>
                <a:prstClr val="black">
                  <a:hueOff val="0"/>
                  <a:satOff val="0"/>
                  <a:lumOff val="0"/>
                  <a:alphaOff val="0"/>
                </a:prstClr>
              </a:solidFill>
              <a:latin typeface="Calibri" panose="020F0502020204030204"/>
              <a:ea typeface="+mn-ea"/>
              <a:cs typeface="+mn-cs"/>
            </a:rPr>
            <a:t>Aprobación de Calendario Próximas Sesiones</a:t>
          </a:r>
          <a:endParaRPr lang="es-MX" sz="2000" kern="1200" noProof="0" dirty="0">
            <a:solidFill>
              <a:prstClr val="black">
                <a:hueOff val="0"/>
                <a:satOff val="0"/>
                <a:lumOff val="0"/>
                <a:alphaOff val="0"/>
              </a:prstClr>
            </a:solidFill>
            <a:latin typeface="Calibri" panose="020F0502020204030204"/>
            <a:ea typeface="+mn-ea"/>
            <a:cs typeface="+mn-cs"/>
          </a:endParaRPr>
        </a:p>
      </dgm:t>
    </dgm:pt>
    <dgm:pt modelId="{BD908900-02BC-422D-9789-7BE7C8ED642C}" type="parTrans" cxnId="{E5CAEFE5-5775-4547-8BD3-F1E59578CD88}">
      <dgm:prSet/>
      <dgm:spPr/>
      <dgm:t>
        <a:bodyPr/>
        <a:lstStyle/>
        <a:p>
          <a:endParaRPr lang="es-MX"/>
        </a:p>
      </dgm:t>
    </dgm:pt>
    <dgm:pt modelId="{485C25A4-06B1-490F-B25D-FF00087D852E}" type="sibTrans" cxnId="{E5CAEFE5-5775-4547-8BD3-F1E59578CD88}">
      <dgm:prSet/>
      <dgm:spPr/>
      <dgm:t>
        <a:bodyPr/>
        <a:lstStyle/>
        <a:p>
          <a:endParaRPr lang="es-MX"/>
        </a:p>
      </dgm:t>
    </dgm:pt>
    <dgm:pt modelId="{E3D526B8-F72D-4522-9B63-CE88C033A765}" type="pres">
      <dgm:prSet presAssocID="{DD234513-1AED-4DE5-8A03-D439E090357E}" presName="linear" presStyleCnt="0">
        <dgm:presLayoutVars>
          <dgm:animLvl val="lvl"/>
          <dgm:resizeHandles val="exact"/>
        </dgm:presLayoutVars>
      </dgm:prSet>
      <dgm:spPr/>
    </dgm:pt>
    <dgm:pt modelId="{A9C26798-9690-4E02-9D4C-1BE2C104BA79}" type="pres">
      <dgm:prSet presAssocID="{53F0D7D9-175B-4E5A-B34E-BEC705CA2CCE}" presName="parentText" presStyleLbl="node1" presStyleIdx="0" presStyleCnt="1" custLinFactNeighborX="875" custLinFactNeighborY="-2737">
        <dgm:presLayoutVars>
          <dgm:chMax val="0"/>
          <dgm:bulletEnabled val="1"/>
        </dgm:presLayoutVars>
      </dgm:prSet>
      <dgm:spPr/>
    </dgm:pt>
    <dgm:pt modelId="{218C3F50-12A8-4B24-88CD-0D059084D764}" type="pres">
      <dgm:prSet presAssocID="{53F0D7D9-175B-4E5A-B34E-BEC705CA2CCE}" presName="childText" presStyleLbl="revTx" presStyleIdx="0" presStyleCnt="1">
        <dgm:presLayoutVars>
          <dgm:bulletEnabled val="1"/>
        </dgm:presLayoutVars>
      </dgm:prSet>
      <dgm:spPr/>
    </dgm:pt>
  </dgm:ptLst>
  <dgm:cxnLst>
    <dgm:cxn modelId="{9DB57D0F-C065-4CD3-AEC3-7B6B88363931}" type="presOf" srcId="{43B907F5-B32B-4957-827C-9D431C26BF2C}" destId="{218C3F50-12A8-4B24-88CD-0D059084D764}" srcOrd="0" destOrd="4" presId="urn:microsoft.com/office/officeart/2005/8/layout/vList2"/>
    <dgm:cxn modelId="{F270BE13-2C40-4D68-B03E-1E337F98AE37}" type="presOf" srcId="{EB2FD715-70DB-48B1-B943-00DCA90365D5}" destId="{218C3F50-12A8-4B24-88CD-0D059084D764}" srcOrd="0" destOrd="3" presId="urn:microsoft.com/office/officeart/2005/8/layout/vList2"/>
    <dgm:cxn modelId="{00DDC015-3C89-4D64-960B-B2FB7F21E095}" type="presOf" srcId="{8C70124C-3459-47CE-9464-7D8B6C4F10D0}" destId="{218C3F50-12A8-4B24-88CD-0D059084D764}" srcOrd="0" destOrd="9" presId="urn:microsoft.com/office/officeart/2005/8/layout/vList2"/>
    <dgm:cxn modelId="{44A39A23-CF67-4D18-BB80-CF6356AD83B6}" srcId="{53F0D7D9-175B-4E5A-B34E-BEC705CA2CCE}" destId="{C8D5D46F-6097-4C85-AFAA-5A8ECE799010}" srcOrd="2" destOrd="0" parTransId="{1CD6905B-E7FD-4BEC-A3E0-142609DDC270}" sibTransId="{CEEFD84B-1846-40FF-B828-4DA1640F929E}"/>
    <dgm:cxn modelId="{0A9A8A25-B04A-4F25-A0CA-A2E127A2E768}" type="presOf" srcId="{C17F18E2-00F7-42C0-BAAE-AF508F02B59D}" destId="{218C3F50-12A8-4B24-88CD-0D059084D764}" srcOrd="0" destOrd="1" presId="urn:microsoft.com/office/officeart/2005/8/layout/vList2"/>
    <dgm:cxn modelId="{C8DA6428-0AB4-45DE-901D-4547411F36C1}" type="presOf" srcId="{53F0D7D9-175B-4E5A-B34E-BEC705CA2CCE}" destId="{A9C26798-9690-4E02-9D4C-1BE2C104BA79}" srcOrd="0" destOrd="0" presId="urn:microsoft.com/office/officeart/2005/8/layout/vList2"/>
    <dgm:cxn modelId="{96200A2F-0F45-4427-B960-94D7DA88FCE5}" srcId="{53F0D7D9-175B-4E5A-B34E-BEC705CA2CCE}" destId="{8BC33B82-4B40-4CA4-8236-C59879280D1D}" srcOrd="0" destOrd="0" parTransId="{EDDA4338-84F9-4869-8E8B-5943258E4E5A}" sibTransId="{41886A0D-907C-484E-9655-AD99E759C691}"/>
    <dgm:cxn modelId="{95DABD3B-CA62-463B-9F19-3A0BD4710F51}" srcId="{53F0D7D9-175B-4E5A-B34E-BEC705CA2CCE}" destId="{EB2FD715-70DB-48B1-B943-00DCA90365D5}" srcOrd="3" destOrd="0" parTransId="{57E1D042-A008-40F0-9117-0794D17FF6CA}" sibTransId="{1B193A98-07BB-47F7-A0F0-DB5357F1EFAE}"/>
    <dgm:cxn modelId="{FE20F63C-30F5-4C1F-A58E-C5C4BD8E000B}" srcId="{53F0D7D9-175B-4E5A-B34E-BEC705CA2CCE}" destId="{3F72F4D8-4701-4F04-B6BC-A43C57E4D0D9}" srcOrd="6" destOrd="0" parTransId="{30CEFE51-AECF-4EAA-B8FD-6757C279C69F}" sibTransId="{469139B9-01A0-4730-9B4C-81FE56E799B7}"/>
    <dgm:cxn modelId="{A269F077-32D2-4F6C-92A8-54BA4ABD9DF9}" type="presOf" srcId="{8BC33B82-4B40-4CA4-8236-C59879280D1D}" destId="{218C3F50-12A8-4B24-88CD-0D059084D764}" srcOrd="0" destOrd="0" presId="urn:microsoft.com/office/officeart/2005/8/layout/vList2"/>
    <dgm:cxn modelId="{BA9CBA92-3336-416A-9271-B1E498BD3FF5}" srcId="{53F0D7D9-175B-4E5A-B34E-BEC705CA2CCE}" destId="{43B907F5-B32B-4957-827C-9D431C26BF2C}" srcOrd="4" destOrd="0" parTransId="{F835A779-11A1-4B74-9998-005D54364390}" sibTransId="{D95154C7-EAEC-4A50-A340-671476E30920}"/>
    <dgm:cxn modelId="{C5842C93-CE06-4CE2-BECE-60BC74F677DC}" type="presOf" srcId="{DD234513-1AED-4DE5-8A03-D439E090357E}" destId="{E3D526B8-F72D-4522-9B63-CE88C033A765}" srcOrd="0" destOrd="0" presId="urn:microsoft.com/office/officeart/2005/8/layout/vList2"/>
    <dgm:cxn modelId="{6AC6AC94-2A5C-4F1E-9D39-C48895F12EAD}" type="presOf" srcId="{BCA1B054-ED06-4776-99DB-B8056E5F8C86}" destId="{218C3F50-12A8-4B24-88CD-0D059084D764}" srcOrd="0" destOrd="7" presId="urn:microsoft.com/office/officeart/2005/8/layout/vList2"/>
    <dgm:cxn modelId="{91B9B49B-E0C4-4833-AB89-459EEDB6A26A}" type="presOf" srcId="{3F72F4D8-4701-4F04-B6BC-A43C57E4D0D9}" destId="{218C3F50-12A8-4B24-88CD-0D059084D764}" srcOrd="0" destOrd="6" presId="urn:microsoft.com/office/officeart/2005/8/layout/vList2"/>
    <dgm:cxn modelId="{3B565CA4-3FF0-4E3F-BA98-769825AE4A8A}" srcId="{DD234513-1AED-4DE5-8A03-D439E090357E}" destId="{53F0D7D9-175B-4E5A-B34E-BEC705CA2CCE}" srcOrd="0" destOrd="0" parTransId="{3C7D19FC-9A43-416C-947B-2177BDB83857}" sibTransId="{06BE2E00-9F1B-438D-AF87-AB8472A51249}"/>
    <dgm:cxn modelId="{36269DB3-4A6D-4789-A99A-9D8BC51B0D24}" srcId="{53F0D7D9-175B-4E5A-B34E-BEC705CA2CCE}" destId="{5CE97D40-5C0B-408C-8C7B-0159B629FDF2}" srcOrd="8" destOrd="0" parTransId="{0EC7E1A9-D685-4032-BAA4-AAA7E946F580}" sibTransId="{BD8B6BA2-F74D-4800-9E7D-4F096F99FD03}"/>
    <dgm:cxn modelId="{8CE320B7-2440-4323-9BAB-0B7E2D168A96}" srcId="{53F0D7D9-175B-4E5A-B34E-BEC705CA2CCE}" destId="{8C70124C-3459-47CE-9464-7D8B6C4F10D0}" srcOrd="9" destOrd="0" parTransId="{77F86552-2F39-4040-8FA2-295C2C0913D5}" sibTransId="{34B86000-0004-43D2-AF31-B51E7AD7EA85}"/>
    <dgm:cxn modelId="{4D5C5FE2-E41D-4A74-8CC6-6D62C2A420A6}" srcId="{53F0D7D9-175B-4E5A-B34E-BEC705CA2CCE}" destId="{40893F19-DCD9-4519-9D22-1560A24A0565}" srcOrd="5" destOrd="0" parTransId="{02FADE57-15D4-4BF4-9BE5-0EC022F61D9C}" sibTransId="{53324B2D-4A90-4757-A1CA-B5AC077404C4}"/>
    <dgm:cxn modelId="{E5CAEFE5-5775-4547-8BD3-F1E59578CD88}" srcId="{53F0D7D9-175B-4E5A-B34E-BEC705CA2CCE}" destId="{BCA1B054-ED06-4776-99DB-B8056E5F8C86}" srcOrd="7" destOrd="0" parTransId="{BD908900-02BC-422D-9789-7BE7C8ED642C}" sibTransId="{485C25A4-06B1-490F-B25D-FF00087D852E}"/>
    <dgm:cxn modelId="{0AE8E8E8-4678-4D04-A4A9-B54BFB4BC59C}" type="presOf" srcId="{5CE97D40-5C0B-408C-8C7B-0159B629FDF2}" destId="{218C3F50-12A8-4B24-88CD-0D059084D764}" srcOrd="0" destOrd="8" presId="urn:microsoft.com/office/officeart/2005/8/layout/vList2"/>
    <dgm:cxn modelId="{05F8E3EA-6F8A-4DFD-99F0-4A23CDA2B1EA}" type="presOf" srcId="{40893F19-DCD9-4519-9D22-1560A24A0565}" destId="{218C3F50-12A8-4B24-88CD-0D059084D764}" srcOrd="0" destOrd="5" presId="urn:microsoft.com/office/officeart/2005/8/layout/vList2"/>
    <dgm:cxn modelId="{5C007AF6-0011-4F13-AD47-1E93F368EE95}" srcId="{53F0D7D9-175B-4E5A-B34E-BEC705CA2CCE}" destId="{C17F18E2-00F7-42C0-BAAE-AF508F02B59D}" srcOrd="1" destOrd="0" parTransId="{E0FE1912-E988-48F7-854B-DF7908820C38}" sibTransId="{F31EE016-E8EB-4E51-AB7C-4EA2D0B4D1BB}"/>
    <dgm:cxn modelId="{8499FDFD-C6B2-427E-A92C-9F35069BE771}" type="presOf" srcId="{C8D5D46F-6097-4C85-AFAA-5A8ECE799010}" destId="{218C3F50-12A8-4B24-88CD-0D059084D764}" srcOrd="0" destOrd="2" presId="urn:microsoft.com/office/officeart/2005/8/layout/vList2"/>
    <dgm:cxn modelId="{B84CA5AB-6BF9-4082-A5CF-61368A1F9F41}" type="presParOf" srcId="{E3D526B8-F72D-4522-9B63-CE88C033A765}" destId="{A9C26798-9690-4E02-9D4C-1BE2C104BA79}" srcOrd="0" destOrd="0" presId="urn:microsoft.com/office/officeart/2005/8/layout/vList2"/>
    <dgm:cxn modelId="{A1F33AE8-81DA-4275-9BDE-A0044D466138}" type="presParOf" srcId="{E3D526B8-F72D-4522-9B63-CE88C033A765}" destId="{218C3F50-12A8-4B24-88CD-0D059084D764}"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99A8146-3945-4407-8BFF-610B7454B8CA}" type="doc">
      <dgm:prSet loTypeId="urn:microsoft.com/office/officeart/2005/8/layout/bList2" loCatId="list" qsTypeId="urn:microsoft.com/office/officeart/2005/8/quickstyle/simple5" qsCatId="simple" csTypeId="urn:microsoft.com/office/officeart/2005/8/colors/colorful1" csCatId="colorful" phldr="1"/>
      <dgm:spPr/>
    </dgm:pt>
    <dgm:pt modelId="{8C478E11-5AD7-430E-8C78-357D0D51130A}">
      <dgm:prSet phldr="0" custT="1"/>
      <dgm:spPr/>
      <dgm:t>
        <a:bodyPr/>
        <a:lstStyle/>
        <a:p>
          <a:pPr rtl="0"/>
          <a:r>
            <a:rPr lang="es-MX" sz="1800" dirty="0"/>
            <a:t>Migración de servidores Centro de Datos: Se inició.</a:t>
          </a:r>
          <a:endParaRPr lang="es-MX" sz="2200" noProof="0" dirty="0">
            <a:solidFill>
              <a:srgbClr val="000000"/>
            </a:solidFill>
            <a:latin typeface="Calibri Light" panose="020F0302020204030204"/>
            <a:ea typeface="Calibri Light" panose="020F0302020204030204"/>
            <a:cs typeface="Calibri Light" panose="020F0302020204030204"/>
          </a:endParaRPr>
        </a:p>
      </dgm:t>
    </dgm:pt>
    <dgm:pt modelId="{B3689B4D-AAE5-47A7-A074-BFD3ED02766E}" type="parTrans" cxnId="{031B6B2F-ADB6-4B71-BEF5-A3769EB957FF}">
      <dgm:prSet/>
      <dgm:spPr/>
      <dgm:t>
        <a:bodyPr/>
        <a:lstStyle/>
        <a:p>
          <a:endParaRPr lang="es-MX"/>
        </a:p>
      </dgm:t>
    </dgm:pt>
    <dgm:pt modelId="{27E7EF8F-E355-4C5C-BA28-EC19B618B62D}" type="sibTrans" cxnId="{031B6B2F-ADB6-4B71-BEF5-A3769EB957FF}">
      <dgm:prSet/>
      <dgm:spPr/>
      <dgm:t>
        <a:bodyPr/>
        <a:lstStyle/>
        <a:p>
          <a:endParaRPr lang="es-MX"/>
        </a:p>
      </dgm:t>
    </dgm:pt>
    <dgm:pt modelId="{40D88175-9362-419B-98A7-A3C02FA94626}">
      <dgm:prSet phldr="0"/>
      <dgm:spPr/>
      <dgm:t>
        <a:bodyPr/>
        <a:lstStyle/>
        <a:p>
          <a:pPr algn="ctr" rtl="0"/>
          <a:r>
            <a:rPr lang="es-MX" noProof="0">
              <a:latin typeface="Calibri Light" panose="020F0302020204030204"/>
            </a:rPr>
            <a:t>Estatus de Proyecto</a:t>
          </a:r>
          <a:endParaRPr lang="es-MX" noProof="0"/>
        </a:p>
      </dgm:t>
    </dgm:pt>
    <dgm:pt modelId="{9D41CDE3-88C1-4290-9975-96B6DB78A305}" type="parTrans" cxnId="{589CD42F-DD06-4590-A2BD-8558C1FA4837}">
      <dgm:prSet/>
      <dgm:spPr/>
      <dgm:t>
        <a:bodyPr/>
        <a:lstStyle/>
        <a:p>
          <a:endParaRPr lang="es-MX"/>
        </a:p>
      </dgm:t>
    </dgm:pt>
    <dgm:pt modelId="{80830FF5-BB21-450D-B212-4B8865274B1B}" type="sibTrans" cxnId="{589CD42F-DD06-4590-A2BD-8558C1FA4837}">
      <dgm:prSet/>
      <dgm:spPr/>
      <dgm:t>
        <a:bodyPr/>
        <a:lstStyle/>
        <a:p>
          <a:endParaRPr lang="es-MX"/>
        </a:p>
      </dgm:t>
    </dgm:pt>
    <dgm:pt modelId="{A536BF0E-4494-4F4F-84AC-EEC19E896F7B}">
      <dgm:prSet phldr="0" custT="1"/>
      <dgm:spPr/>
      <dgm:t>
        <a:bodyPr/>
        <a:lstStyle/>
        <a:p>
          <a:pPr rtl="0"/>
          <a:r>
            <a:rPr lang="es-MX" sz="1800" dirty="0">
              <a:latin typeface="+mn-lt"/>
            </a:rPr>
            <a:t>Proyectos previos concluidos.</a:t>
          </a:r>
          <a:endParaRPr lang="es-MX" sz="1800" noProof="0" dirty="0">
            <a:latin typeface="+mn-lt"/>
          </a:endParaRPr>
        </a:p>
      </dgm:t>
    </dgm:pt>
    <dgm:pt modelId="{91DD3D43-372B-42EF-9283-1263600B45E2}" type="parTrans" cxnId="{F3E2907D-82E5-44B2-9894-8E4E5D955D15}">
      <dgm:prSet/>
      <dgm:spPr/>
      <dgm:t>
        <a:bodyPr/>
        <a:lstStyle/>
        <a:p>
          <a:endParaRPr lang="es-MX"/>
        </a:p>
      </dgm:t>
    </dgm:pt>
    <dgm:pt modelId="{C87CFCB7-0D97-4A3B-937B-9DB5006F2670}" type="sibTrans" cxnId="{F3E2907D-82E5-44B2-9894-8E4E5D955D15}">
      <dgm:prSet/>
      <dgm:spPr/>
      <dgm:t>
        <a:bodyPr/>
        <a:lstStyle/>
        <a:p>
          <a:endParaRPr lang="es-MX"/>
        </a:p>
      </dgm:t>
    </dgm:pt>
    <dgm:pt modelId="{D8529449-6C01-46F6-BFAE-1D590FB87AD2}">
      <dgm:prSet phldr="0"/>
      <dgm:spPr/>
      <dgm:t>
        <a:bodyPr/>
        <a:lstStyle/>
        <a:p>
          <a:pPr algn="l" rtl="0"/>
          <a:endParaRPr lang="es-MX" noProof="0">
            <a:latin typeface="Calibri Light" panose="020F0302020204030204"/>
          </a:endParaRPr>
        </a:p>
        <a:p>
          <a:pPr algn="ctr" rtl="0"/>
          <a:r>
            <a:rPr lang="es-MX" noProof="0">
              <a:latin typeface="Calibri Light" panose="020F0302020204030204"/>
            </a:rPr>
            <a:t>Licitaciones de Servicios</a:t>
          </a:r>
          <a:endParaRPr lang="es-MX" noProof="0"/>
        </a:p>
        <a:p>
          <a:pPr algn="l" rtl="0"/>
          <a:endParaRPr lang="es-MX" noProof="0">
            <a:latin typeface="Calibri Light" panose="020F0302020204030204"/>
          </a:endParaRPr>
        </a:p>
      </dgm:t>
    </dgm:pt>
    <dgm:pt modelId="{E47E9A68-3F8E-411F-B705-32C62836274D}" type="parTrans" cxnId="{5A2BDD50-4268-4E2A-AF35-1CFEAE5341DD}">
      <dgm:prSet/>
      <dgm:spPr/>
      <dgm:t>
        <a:bodyPr/>
        <a:lstStyle/>
        <a:p>
          <a:endParaRPr lang="es-MX"/>
        </a:p>
      </dgm:t>
    </dgm:pt>
    <dgm:pt modelId="{4ADB5E20-7A83-46C5-8C7A-F894F0E5890F}" type="sibTrans" cxnId="{5A2BDD50-4268-4E2A-AF35-1CFEAE5341DD}">
      <dgm:prSet/>
      <dgm:spPr/>
      <dgm:t>
        <a:bodyPr/>
        <a:lstStyle/>
        <a:p>
          <a:endParaRPr lang="es-MX"/>
        </a:p>
      </dgm:t>
    </dgm:pt>
    <dgm:pt modelId="{CDBAEA1D-4F1A-4A93-B3DE-F8244790A97E}">
      <dgm:prSet phldr="0" custT="1"/>
      <dgm:spPr/>
      <dgm:t>
        <a:bodyPr/>
        <a:lstStyle/>
        <a:p>
          <a:pPr rtl="0"/>
          <a:r>
            <a:rPr lang="es-MX" sz="1800"/>
            <a:t>Soporte a otras áreas en digitalización.</a:t>
          </a:r>
          <a:endParaRPr lang="es-MX" sz="1800" noProof="0"/>
        </a:p>
      </dgm:t>
    </dgm:pt>
    <dgm:pt modelId="{82169582-E959-406F-B46D-A7240C7E2F73}" type="parTrans" cxnId="{108F38BB-A311-44F8-9242-2F8B0085C050}">
      <dgm:prSet/>
      <dgm:spPr/>
      <dgm:t>
        <a:bodyPr/>
        <a:lstStyle/>
        <a:p>
          <a:endParaRPr lang="es-MX"/>
        </a:p>
      </dgm:t>
    </dgm:pt>
    <dgm:pt modelId="{CED556C0-7304-49E5-9283-CB709C29B744}" type="sibTrans" cxnId="{108F38BB-A311-44F8-9242-2F8B0085C050}">
      <dgm:prSet/>
      <dgm:spPr/>
      <dgm:t>
        <a:bodyPr/>
        <a:lstStyle/>
        <a:p>
          <a:endParaRPr lang="es-MX"/>
        </a:p>
      </dgm:t>
    </dgm:pt>
    <dgm:pt modelId="{7D9AB741-B97D-4BE5-B38C-D83E9D580BE6}">
      <dgm:prSet phldr="0"/>
      <dgm:spPr/>
      <dgm:t>
        <a:bodyPr/>
        <a:lstStyle/>
        <a:p>
          <a:pPr algn="ctr" rtl="0"/>
          <a:r>
            <a:rPr lang="es-MX" noProof="0">
              <a:latin typeface="Calibri Light" panose="020F0302020204030204"/>
            </a:rPr>
            <a:t>Infraestructura Tecnológica</a:t>
          </a:r>
          <a:endParaRPr lang="es-MX" noProof="0"/>
        </a:p>
      </dgm:t>
    </dgm:pt>
    <dgm:pt modelId="{7CBE93B5-8624-4090-BC3B-98E0EB59ACAF}" type="parTrans" cxnId="{21D140FD-B325-40D9-9023-8C15EEFA8342}">
      <dgm:prSet/>
      <dgm:spPr/>
      <dgm:t>
        <a:bodyPr/>
        <a:lstStyle/>
        <a:p>
          <a:endParaRPr lang="es-MX"/>
        </a:p>
      </dgm:t>
    </dgm:pt>
    <dgm:pt modelId="{D5F676B0-6B23-40F4-8CD2-D85CEC6D8B54}" type="sibTrans" cxnId="{21D140FD-B325-40D9-9023-8C15EEFA8342}">
      <dgm:prSet/>
      <dgm:spPr/>
      <dgm:t>
        <a:bodyPr/>
        <a:lstStyle/>
        <a:p>
          <a:endParaRPr lang="es-MX"/>
        </a:p>
      </dgm:t>
    </dgm:pt>
    <dgm:pt modelId="{6A7904A3-54AE-41DD-8976-8275027E9D57}">
      <dgm:prSet phldr="0" custT="1"/>
      <dgm:spPr/>
      <dgm:t>
        <a:bodyPr/>
        <a:lstStyle/>
        <a:p>
          <a:pPr rtl="0"/>
          <a:r>
            <a:rPr lang="es-MX" sz="1800" dirty="0"/>
            <a:t>Soporte a otras áreas en digitalización.</a:t>
          </a:r>
          <a:endParaRPr lang="es-MX" sz="1800" noProof="0" dirty="0">
            <a:latin typeface="Calibri Light" panose="020F0302020204030204"/>
          </a:endParaRPr>
        </a:p>
      </dgm:t>
    </dgm:pt>
    <dgm:pt modelId="{3FFD483C-3D59-4793-9D5C-B708A2665474}" type="parTrans" cxnId="{A64F5921-6CDA-4F1D-B589-8CF4C9612E6D}">
      <dgm:prSet/>
      <dgm:spPr/>
      <dgm:t>
        <a:bodyPr/>
        <a:lstStyle/>
        <a:p>
          <a:endParaRPr lang="es-MX"/>
        </a:p>
      </dgm:t>
    </dgm:pt>
    <dgm:pt modelId="{CD724F39-7B6E-4DFE-A52E-C12074CA512B}" type="sibTrans" cxnId="{A64F5921-6CDA-4F1D-B589-8CF4C9612E6D}">
      <dgm:prSet/>
      <dgm:spPr/>
      <dgm:t>
        <a:bodyPr/>
        <a:lstStyle/>
        <a:p>
          <a:endParaRPr lang="es-MX"/>
        </a:p>
      </dgm:t>
    </dgm:pt>
    <dgm:pt modelId="{A651744E-A044-4EE5-8327-338B3AFDBC51}">
      <dgm:prSet phldr="0" custT="1"/>
      <dgm:spPr/>
      <dgm:t>
        <a:bodyPr/>
        <a:lstStyle/>
        <a:p>
          <a:pPr rtl="0"/>
          <a:r>
            <a:rPr lang="es-MX" sz="1800" dirty="0">
              <a:latin typeface="Calibri Light" panose="020F0302020204030204"/>
            </a:rPr>
            <a:t>Sitio del Centro Histórico de Hermosillo: </a:t>
          </a:r>
          <a:r>
            <a:rPr lang="es-MX" sz="1800" noProof="0" dirty="0">
              <a:latin typeface="Calibri Light" panose="020F0302020204030204"/>
            </a:rPr>
            <a:t>70% de avance.</a:t>
          </a:r>
        </a:p>
      </dgm:t>
    </dgm:pt>
    <dgm:pt modelId="{B425040C-A16F-4222-8565-199F8387F896}" type="parTrans" cxnId="{679FBB3E-839B-44C5-BC4F-CA3BF6C4B6FA}">
      <dgm:prSet/>
      <dgm:spPr/>
      <dgm:t>
        <a:bodyPr/>
        <a:lstStyle/>
        <a:p>
          <a:endParaRPr lang="es-MX"/>
        </a:p>
      </dgm:t>
    </dgm:pt>
    <dgm:pt modelId="{72B97670-69B6-4465-B08C-AAD03C5AAC13}" type="sibTrans" cxnId="{679FBB3E-839B-44C5-BC4F-CA3BF6C4B6FA}">
      <dgm:prSet/>
      <dgm:spPr/>
      <dgm:t>
        <a:bodyPr/>
        <a:lstStyle/>
        <a:p>
          <a:endParaRPr lang="es-MX"/>
        </a:p>
      </dgm:t>
    </dgm:pt>
    <dgm:pt modelId="{0009D185-C92F-4168-9836-F1FFEADE1D8B}">
      <dgm:prSet phldr="0"/>
      <dgm:spPr/>
      <dgm:t>
        <a:bodyPr/>
        <a:lstStyle/>
        <a:p>
          <a:r>
            <a:rPr lang="es-MX" sz="2200" noProof="0" dirty="0">
              <a:solidFill>
                <a:srgbClr val="444444"/>
              </a:solidFill>
              <a:latin typeface="Calibri"/>
              <a:ea typeface="Calibri"/>
              <a:cs typeface="Calibri"/>
            </a:rPr>
            <a:t>Servidor físico en sitio, con firewall, SSL y servicios operando.</a:t>
          </a:r>
          <a:endParaRPr lang="es-MX" dirty="0"/>
        </a:p>
      </dgm:t>
    </dgm:pt>
    <dgm:pt modelId="{20C1D885-85FC-4472-A141-B688F564694A}" type="parTrans" cxnId="{29C57239-B21D-4180-B109-FB1692C02984}">
      <dgm:prSet/>
      <dgm:spPr/>
    </dgm:pt>
    <dgm:pt modelId="{336E9C2C-F71F-4785-B04E-756AF0B4CBEE}" type="sibTrans" cxnId="{29C57239-B21D-4180-B109-FB1692C02984}">
      <dgm:prSet/>
      <dgm:spPr/>
    </dgm:pt>
    <dgm:pt modelId="{1FE4E8D5-66A1-46A7-BEC4-4B46DFB35485}" type="pres">
      <dgm:prSet presAssocID="{999A8146-3945-4407-8BFF-610B7454B8CA}" presName="diagram" presStyleCnt="0">
        <dgm:presLayoutVars>
          <dgm:dir/>
          <dgm:animLvl val="lvl"/>
          <dgm:resizeHandles val="exact"/>
        </dgm:presLayoutVars>
      </dgm:prSet>
      <dgm:spPr/>
    </dgm:pt>
    <dgm:pt modelId="{A0BC7EC4-1935-46C4-99FE-8548E6DC1734}" type="pres">
      <dgm:prSet presAssocID="{40D88175-9362-419B-98A7-A3C02FA94626}" presName="compNode" presStyleCnt="0"/>
      <dgm:spPr/>
    </dgm:pt>
    <dgm:pt modelId="{F2D9EE93-DCF7-40F9-A505-99C7837F9D65}" type="pres">
      <dgm:prSet presAssocID="{40D88175-9362-419B-98A7-A3C02FA94626}" presName="childRect" presStyleLbl="bgAcc1" presStyleIdx="0" presStyleCnt="3" custScaleX="106830" custScaleY="94342">
        <dgm:presLayoutVars>
          <dgm:bulletEnabled val="1"/>
        </dgm:presLayoutVars>
      </dgm:prSet>
      <dgm:spPr/>
    </dgm:pt>
    <dgm:pt modelId="{83FE6D06-B738-444A-BBCC-A1F7E14C20BD}" type="pres">
      <dgm:prSet presAssocID="{40D88175-9362-419B-98A7-A3C02FA94626}" presName="parentText" presStyleLbl="node1" presStyleIdx="0" presStyleCnt="0">
        <dgm:presLayoutVars>
          <dgm:chMax val="0"/>
          <dgm:bulletEnabled val="1"/>
        </dgm:presLayoutVars>
      </dgm:prSet>
      <dgm:spPr/>
    </dgm:pt>
    <dgm:pt modelId="{303511F0-5A99-4EBC-8FF7-73AC87A90849}" type="pres">
      <dgm:prSet presAssocID="{40D88175-9362-419B-98A7-A3C02FA94626}" presName="parentRect" presStyleLbl="alignNode1" presStyleIdx="0" presStyleCnt="3" custScaleX="108832" custScaleY="120204" custLinFactNeighborY="-946"/>
      <dgm:spPr/>
    </dgm:pt>
    <dgm:pt modelId="{3423EBF6-D283-4A43-A4B4-3E77B42A16BF}" type="pres">
      <dgm:prSet presAssocID="{40D88175-9362-419B-98A7-A3C02FA94626}" presName="adorn" presStyleLbl="fgAccFollowNode1" presStyleIdx="0" presStyleCnt="3" custScaleX="90847" custScaleY="74021" custLinFactNeighborX="-20830" custLinFactNeighborY="-22565"/>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Internet con relleno sólido"/>
        </a:ext>
      </dgm:extLst>
    </dgm:pt>
    <dgm:pt modelId="{72CDAC23-77CA-421B-B761-3A5D3F69D25F}" type="pres">
      <dgm:prSet presAssocID="{80830FF5-BB21-450D-B212-4B8865274B1B}" presName="sibTrans" presStyleLbl="sibTrans2D1" presStyleIdx="0" presStyleCnt="0"/>
      <dgm:spPr/>
    </dgm:pt>
    <dgm:pt modelId="{39B8E889-7657-412A-AAEC-E878D237F5A3}" type="pres">
      <dgm:prSet presAssocID="{D8529449-6C01-46F6-BFAE-1D590FB87AD2}" presName="compNode" presStyleCnt="0"/>
      <dgm:spPr/>
    </dgm:pt>
    <dgm:pt modelId="{AF288126-EB74-435A-888D-F8345A62640A}" type="pres">
      <dgm:prSet presAssocID="{D8529449-6C01-46F6-BFAE-1D590FB87AD2}" presName="childRect" presStyleLbl="bgAcc1" presStyleIdx="1" presStyleCnt="3">
        <dgm:presLayoutVars>
          <dgm:bulletEnabled val="1"/>
        </dgm:presLayoutVars>
      </dgm:prSet>
      <dgm:spPr/>
    </dgm:pt>
    <dgm:pt modelId="{8FD18988-A9A4-47A4-B9B1-65CBAA150934}" type="pres">
      <dgm:prSet presAssocID="{D8529449-6C01-46F6-BFAE-1D590FB87AD2}" presName="parentText" presStyleLbl="node1" presStyleIdx="0" presStyleCnt="0">
        <dgm:presLayoutVars>
          <dgm:chMax val="0"/>
          <dgm:bulletEnabled val="1"/>
        </dgm:presLayoutVars>
      </dgm:prSet>
      <dgm:spPr/>
    </dgm:pt>
    <dgm:pt modelId="{23E09F11-3591-4E76-A10E-937FA70409A5}" type="pres">
      <dgm:prSet presAssocID="{D8529449-6C01-46F6-BFAE-1D590FB87AD2}" presName="parentRect" presStyleLbl="alignNode1" presStyleIdx="1" presStyleCnt="3" custLinFactNeighborX="1" custLinFactNeighborY="1864"/>
      <dgm:spPr/>
    </dgm:pt>
    <dgm:pt modelId="{96C341F4-A441-4DAD-B245-C8FC9FC6E7E0}" type="pres">
      <dgm:prSet presAssocID="{D8529449-6C01-46F6-BFAE-1D590FB87AD2}" presName="adorn" presStyleLbl="fgAccFollowNode1" presStyleIdx="1" presStyleCnt="3" custScaleX="78300" custScaleY="74384" custLinFactNeighborX="-17949" custLinFactNeighborY="-12821"/>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Apretón de manos con relleno sólido"/>
        </a:ext>
      </dgm:extLst>
    </dgm:pt>
    <dgm:pt modelId="{5F0CDBC4-438D-4464-B96C-3E83D02ED189}" type="pres">
      <dgm:prSet presAssocID="{4ADB5E20-7A83-46C5-8C7A-F894F0E5890F}" presName="sibTrans" presStyleLbl="sibTrans2D1" presStyleIdx="0" presStyleCnt="0"/>
      <dgm:spPr/>
    </dgm:pt>
    <dgm:pt modelId="{89BC38E4-4BAA-4D91-87D0-EB6DA9F93233}" type="pres">
      <dgm:prSet presAssocID="{7D9AB741-B97D-4BE5-B38C-D83E9D580BE6}" presName="compNode" presStyleCnt="0"/>
      <dgm:spPr/>
    </dgm:pt>
    <dgm:pt modelId="{9B9BD183-2ED4-48B5-9BE0-D92DBF4B1139}" type="pres">
      <dgm:prSet presAssocID="{7D9AB741-B97D-4BE5-B38C-D83E9D580BE6}" presName="childRect" presStyleLbl="bgAcc1" presStyleIdx="2" presStyleCnt="3" custLinFactNeighborX="628" custLinFactNeighborY="2103">
        <dgm:presLayoutVars>
          <dgm:bulletEnabled val="1"/>
        </dgm:presLayoutVars>
      </dgm:prSet>
      <dgm:spPr/>
    </dgm:pt>
    <dgm:pt modelId="{1B2698F2-B91F-4083-B3C7-CF73B7A3FA7B}" type="pres">
      <dgm:prSet presAssocID="{7D9AB741-B97D-4BE5-B38C-D83E9D580BE6}" presName="parentText" presStyleLbl="node1" presStyleIdx="0" presStyleCnt="0">
        <dgm:presLayoutVars>
          <dgm:chMax val="0"/>
          <dgm:bulletEnabled val="1"/>
        </dgm:presLayoutVars>
      </dgm:prSet>
      <dgm:spPr/>
    </dgm:pt>
    <dgm:pt modelId="{CB796E90-309E-46AC-8F9A-C59995C5DDD0}" type="pres">
      <dgm:prSet presAssocID="{7D9AB741-B97D-4BE5-B38C-D83E9D580BE6}" presName="parentRect" presStyleLbl="alignNode1" presStyleIdx="2" presStyleCnt="3" custLinFactNeighborX="598" custLinFactNeighborY="1864"/>
      <dgm:spPr/>
    </dgm:pt>
    <dgm:pt modelId="{8837620B-00EB-4293-9C12-8088372AF3C9}" type="pres">
      <dgm:prSet presAssocID="{7D9AB741-B97D-4BE5-B38C-D83E9D580BE6}" presName="adorn" presStyleLbl="fgAccFollowNode1" presStyleIdx="2" presStyleCnt="3" custScaleX="90175" custScaleY="84838" custLinFactNeighborX="-21367" custLinFactNeighborY="-18804"/>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Conectado desconectado con relleno sólido"/>
        </a:ext>
      </dgm:extLst>
    </dgm:pt>
  </dgm:ptLst>
  <dgm:cxnLst>
    <dgm:cxn modelId="{71BCEA0C-5DC2-4B1A-847F-FB1B2E08645B}" type="presOf" srcId="{A651744E-A044-4EE5-8327-338B3AFDBC51}" destId="{F2D9EE93-DCF7-40F9-A505-99C7837F9D65}" srcOrd="0" destOrd="1" presId="urn:microsoft.com/office/officeart/2005/8/layout/bList2"/>
    <dgm:cxn modelId="{A64F5921-6CDA-4F1D-B589-8CF4C9612E6D}" srcId="{40D88175-9362-419B-98A7-A3C02FA94626}" destId="{6A7904A3-54AE-41DD-8976-8275027E9D57}" srcOrd="2" destOrd="0" parTransId="{3FFD483C-3D59-4793-9D5C-B708A2665474}" sibTransId="{CD724F39-7B6E-4DFE-A52E-C12074CA512B}"/>
    <dgm:cxn modelId="{FCD39B2A-6852-4072-8C56-D44C2F398F4F}" type="presOf" srcId="{7D9AB741-B97D-4BE5-B38C-D83E9D580BE6}" destId="{1B2698F2-B91F-4083-B3C7-CF73B7A3FA7B}" srcOrd="0" destOrd="0" presId="urn:microsoft.com/office/officeart/2005/8/layout/bList2"/>
    <dgm:cxn modelId="{33074A2E-7E0D-49BF-938A-83276D804DF7}" type="presOf" srcId="{A536BF0E-4494-4F4F-84AC-EEC19E896F7B}" destId="{F2D9EE93-DCF7-40F9-A505-99C7837F9D65}" srcOrd="0" destOrd="0" presId="urn:microsoft.com/office/officeart/2005/8/layout/bList2"/>
    <dgm:cxn modelId="{031B6B2F-ADB6-4B71-BEF5-A3769EB957FF}" srcId="{7D9AB741-B97D-4BE5-B38C-D83E9D580BE6}" destId="{8C478E11-5AD7-430E-8C78-357D0D51130A}" srcOrd="0" destOrd="0" parTransId="{B3689B4D-AAE5-47A7-A074-BFD3ED02766E}" sibTransId="{27E7EF8F-E355-4C5C-BA28-EC19B618B62D}"/>
    <dgm:cxn modelId="{589CD42F-DD06-4590-A2BD-8558C1FA4837}" srcId="{999A8146-3945-4407-8BFF-610B7454B8CA}" destId="{40D88175-9362-419B-98A7-A3C02FA94626}" srcOrd="0" destOrd="0" parTransId="{9D41CDE3-88C1-4290-9975-96B6DB78A305}" sibTransId="{80830FF5-BB21-450D-B212-4B8865274B1B}"/>
    <dgm:cxn modelId="{7F387732-5F41-4F6C-9AFA-A6E4FF6B4335}" type="presOf" srcId="{8C478E11-5AD7-430E-8C78-357D0D51130A}" destId="{9B9BD183-2ED4-48B5-9BE0-D92DBF4B1139}" srcOrd="0" destOrd="0" presId="urn:microsoft.com/office/officeart/2005/8/layout/bList2"/>
    <dgm:cxn modelId="{532F5037-7010-4E07-8ADD-5C9BC408990A}" type="presOf" srcId="{40D88175-9362-419B-98A7-A3C02FA94626}" destId="{83FE6D06-B738-444A-BBCC-A1F7E14C20BD}" srcOrd="0" destOrd="0" presId="urn:microsoft.com/office/officeart/2005/8/layout/bList2"/>
    <dgm:cxn modelId="{29C57239-B21D-4180-B109-FB1692C02984}" srcId="{7D9AB741-B97D-4BE5-B38C-D83E9D580BE6}" destId="{0009D185-C92F-4168-9836-F1FFEADE1D8B}" srcOrd="1" destOrd="0" parTransId="{20C1D885-85FC-4472-A141-B688F564694A}" sibTransId="{336E9C2C-F71F-4785-B04E-756AF0B4CBEE}"/>
    <dgm:cxn modelId="{679FBB3E-839B-44C5-BC4F-CA3BF6C4B6FA}" srcId="{40D88175-9362-419B-98A7-A3C02FA94626}" destId="{A651744E-A044-4EE5-8327-338B3AFDBC51}" srcOrd="1" destOrd="0" parTransId="{B425040C-A16F-4222-8565-199F8387F896}" sibTransId="{72B97670-69B6-4465-B08C-AAD03C5AAC13}"/>
    <dgm:cxn modelId="{71D94869-BE4B-407B-9281-2A9E3FC15003}" type="presOf" srcId="{999A8146-3945-4407-8BFF-610B7454B8CA}" destId="{1FE4E8D5-66A1-46A7-BEC4-4B46DFB35485}" srcOrd="0" destOrd="0" presId="urn:microsoft.com/office/officeart/2005/8/layout/bList2"/>
    <dgm:cxn modelId="{5A2BDD50-4268-4E2A-AF35-1CFEAE5341DD}" srcId="{999A8146-3945-4407-8BFF-610B7454B8CA}" destId="{D8529449-6C01-46F6-BFAE-1D590FB87AD2}" srcOrd="1" destOrd="0" parTransId="{E47E9A68-3F8E-411F-B705-32C62836274D}" sibTransId="{4ADB5E20-7A83-46C5-8C7A-F894F0E5890F}"/>
    <dgm:cxn modelId="{2D47D978-3BED-4F5C-99C9-A7A2808165BF}" type="presOf" srcId="{6A7904A3-54AE-41DD-8976-8275027E9D57}" destId="{F2D9EE93-DCF7-40F9-A505-99C7837F9D65}" srcOrd="0" destOrd="2" presId="urn:microsoft.com/office/officeart/2005/8/layout/bList2"/>
    <dgm:cxn modelId="{F3E2907D-82E5-44B2-9894-8E4E5D955D15}" srcId="{40D88175-9362-419B-98A7-A3C02FA94626}" destId="{A536BF0E-4494-4F4F-84AC-EEC19E896F7B}" srcOrd="0" destOrd="0" parTransId="{91DD3D43-372B-42EF-9283-1263600B45E2}" sibTransId="{C87CFCB7-0D97-4A3B-937B-9DB5006F2670}"/>
    <dgm:cxn modelId="{926B8584-E740-46E8-8700-C9A9F11E2F80}" type="presOf" srcId="{4ADB5E20-7A83-46C5-8C7A-F894F0E5890F}" destId="{5F0CDBC4-438D-4464-B96C-3E83D02ED189}" srcOrd="0" destOrd="0" presId="urn:microsoft.com/office/officeart/2005/8/layout/bList2"/>
    <dgm:cxn modelId="{5FE71196-5E69-4A94-B6CD-F0D40AB44255}" type="presOf" srcId="{0009D185-C92F-4168-9836-F1FFEADE1D8B}" destId="{9B9BD183-2ED4-48B5-9BE0-D92DBF4B1139}" srcOrd="0" destOrd="1" presId="urn:microsoft.com/office/officeart/2005/8/layout/bList2"/>
    <dgm:cxn modelId="{D738BD9E-13C9-4648-BF42-9A0081C430B7}" type="presOf" srcId="{D8529449-6C01-46F6-BFAE-1D590FB87AD2}" destId="{23E09F11-3591-4E76-A10E-937FA70409A5}" srcOrd="1" destOrd="0" presId="urn:microsoft.com/office/officeart/2005/8/layout/bList2"/>
    <dgm:cxn modelId="{8B2F5DA3-B42E-43CA-9C3C-A6594A2E50BE}" type="presOf" srcId="{7D9AB741-B97D-4BE5-B38C-D83E9D580BE6}" destId="{CB796E90-309E-46AC-8F9A-C59995C5DDD0}" srcOrd="1" destOrd="0" presId="urn:microsoft.com/office/officeart/2005/8/layout/bList2"/>
    <dgm:cxn modelId="{1F936AA5-2CAB-4A6B-A1D1-9DD1428088EE}" type="presOf" srcId="{D8529449-6C01-46F6-BFAE-1D590FB87AD2}" destId="{8FD18988-A9A4-47A4-B9B1-65CBAA150934}" srcOrd="0" destOrd="0" presId="urn:microsoft.com/office/officeart/2005/8/layout/bList2"/>
    <dgm:cxn modelId="{108F38BB-A311-44F8-9242-2F8B0085C050}" srcId="{D8529449-6C01-46F6-BFAE-1D590FB87AD2}" destId="{CDBAEA1D-4F1A-4A93-B3DE-F8244790A97E}" srcOrd="0" destOrd="0" parTransId="{82169582-E959-406F-B46D-A7240C7E2F73}" sibTransId="{CED556C0-7304-49E5-9283-CB709C29B744}"/>
    <dgm:cxn modelId="{E80738BD-9CF9-4445-B0FC-7AF7D0ACC2F7}" type="presOf" srcId="{80830FF5-BB21-450D-B212-4B8865274B1B}" destId="{72CDAC23-77CA-421B-B761-3A5D3F69D25F}" srcOrd="0" destOrd="0" presId="urn:microsoft.com/office/officeart/2005/8/layout/bList2"/>
    <dgm:cxn modelId="{7A4D01D2-891A-4DBE-AE52-D3D5CF4552CC}" type="presOf" srcId="{CDBAEA1D-4F1A-4A93-B3DE-F8244790A97E}" destId="{AF288126-EB74-435A-888D-F8345A62640A}" srcOrd="0" destOrd="0" presId="urn:microsoft.com/office/officeart/2005/8/layout/bList2"/>
    <dgm:cxn modelId="{85243BE0-6330-430C-8AC0-FF10CBE39CC9}" type="presOf" srcId="{40D88175-9362-419B-98A7-A3C02FA94626}" destId="{303511F0-5A99-4EBC-8FF7-73AC87A90849}" srcOrd="1" destOrd="0" presId="urn:microsoft.com/office/officeart/2005/8/layout/bList2"/>
    <dgm:cxn modelId="{21D140FD-B325-40D9-9023-8C15EEFA8342}" srcId="{999A8146-3945-4407-8BFF-610B7454B8CA}" destId="{7D9AB741-B97D-4BE5-B38C-D83E9D580BE6}" srcOrd="2" destOrd="0" parTransId="{7CBE93B5-8624-4090-BC3B-98E0EB59ACAF}" sibTransId="{D5F676B0-6B23-40F4-8CD2-D85CEC6D8B54}"/>
    <dgm:cxn modelId="{7293782A-8EA3-4403-88A0-16F988CB24F6}" type="presParOf" srcId="{1FE4E8D5-66A1-46A7-BEC4-4B46DFB35485}" destId="{A0BC7EC4-1935-46C4-99FE-8548E6DC1734}" srcOrd="0" destOrd="0" presId="urn:microsoft.com/office/officeart/2005/8/layout/bList2"/>
    <dgm:cxn modelId="{C8A3BA10-0916-4F15-A910-C98AAF97CBF7}" type="presParOf" srcId="{A0BC7EC4-1935-46C4-99FE-8548E6DC1734}" destId="{F2D9EE93-DCF7-40F9-A505-99C7837F9D65}" srcOrd="0" destOrd="0" presId="urn:microsoft.com/office/officeart/2005/8/layout/bList2"/>
    <dgm:cxn modelId="{61B3E34F-EAA0-4CE2-A66A-CC8017426171}" type="presParOf" srcId="{A0BC7EC4-1935-46C4-99FE-8548E6DC1734}" destId="{83FE6D06-B738-444A-BBCC-A1F7E14C20BD}" srcOrd="1" destOrd="0" presId="urn:microsoft.com/office/officeart/2005/8/layout/bList2"/>
    <dgm:cxn modelId="{76B7B79F-2289-4ED0-AAEB-2B14291CEA91}" type="presParOf" srcId="{A0BC7EC4-1935-46C4-99FE-8548E6DC1734}" destId="{303511F0-5A99-4EBC-8FF7-73AC87A90849}" srcOrd="2" destOrd="0" presId="urn:microsoft.com/office/officeart/2005/8/layout/bList2"/>
    <dgm:cxn modelId="{7A314C90-391F-4049-B5A2-158CD8DEA01B}" type="presParOf" srcId="{A0BC7EC4-1935-46C4-99FE-8548E6DC1734}" destId="{3423EBF6-D283-4A43-A4B4-3E77B42A16BF}" srcOrd="3" destOrd="0" presId="urn:microsoft.com/office/officeart/2005/8/layout/bList2"/>
    <dgm:cxn modelId="{F6C09636-B34D-438B-AE0E-B06FE618E296}" type="presParOf" srcId="{1FE4E8D5-66A1-46A7-BEC4-4B46DFB35485}" destId="{72CDAC23-77CA-421B-B761-3A5D3F69D25F}" srcOrd="1" destOrd="0" presId="urn:microsoft.com/office/officeart/2005/8/layout/bList2"/>
    <dgm:cxn modelId="{58179EDD-27C5-4028-8573-876D0F6B9C38}" type="presParOf" srcId="{1FE4E8D5-66A1-46A7-BEC4-4B46DFB35485}" destId="{39B8E889-7657-412A-AAEC-E878D237F5A3}" srcOrd="2" destOrd="0" presId="urn:microsoft.com/office/officeart/2005/8/layout/bList2"/>
    <dgm:cxn modelId="{E3E672B9-0DB5-4EB0-8BCB-087C9C45921E}" type="presParOf" srcId="{39B8E889-7657-412A-AAEC-E878D237F5A3}" destId="{AF288126-EB74-435A-888D-F8345A62640A}" srcOrd="0" destOrd="0" presId="urn:microsoft.com/office/officeart/2005/8/layout/bList2"/>
    <dgm:cxn modelId="{20A0ECED-1383-41D8-957D-FD5F1B04D428}" type="presParOf" srcId="{39B8E889-7657-412A-AAEC-E878D237F5A3}" destId="{8FD18988-A9A4-47A4-B9B1-65CBAA150934}" srcOrd="1" destOrd="0" presId="urn:microsoft.com/office/officeart/2005/8/layout/bList2"/>
    <dgm:cxn modelId="{E38187C2-8E06-40A4-8B9C-5DDF5A97B143}" type="presParOf" srcId="{39B8E889-7657-412A-AAEC-E878D237F5A3}" destId="{23E09F11-3591-4E76-A10E-937FA70409A5}" srcOrd="2" destOrd="0" presId="urn:microsoft.com/office/officeart/2005/8/layout/bList2"/>
    <dgm:cxn modelId="{6F36348B-8013-4D03-9F89-C70ED902E6FE}" type="presParOf" srcId="{39B8E889-7657-412A-AAEC-E878D237F5A3}" destId="{96C341F4-A441-4DAD-B245-C8FC9FC6E7E0}" srcOrd="3" destOrd="0" presId="urn:microsoft.com/office/officeart/2005/8/layout/bList2"/>
    <dgm:cxn modelId="{C64EE0FA-CA11-4237-968D-0969E2BEEDBB}" type="presParOf" srcId="{1FE4E8D5-66A1-46A7-BEC4-4B46DFB35485}" destId="{5F0CDBC4-438D-4464-B96C-3E83D02ED189}" srcOrd="3" destOrd="0" presId="urn:microsoft.com/office/officeart/2005/8/layout/bList2"/>
    <dgm:cxn modelId="{B0D5395F-0A07-4C32-BF33-F0F20B21F379}" type="presParOf" srcId="{1FE4E8D5-66A1-46A7-BEC4-4B46DFB35485}" destId="{89BC38E4-4BAA-4D91-87D0-EB6DA9F93233}" srcOrd="4" destOrd="0" presId="urn:microsoft.com/office/officeart/2005/8/layout/bList2"/>
    <dgm:cxn modelId="{4AC2022D-03F7-43AF-BDE0-343932E01804}" type="presParOf" srcId="{89BC38E4-4BAA-4D91-87D0-EB6DA9F93233}" destId="{9B9BD183-2ED4-48B5-9BE0-D92DBF4B1139}" srcOrd="0" destOrd="0" presId="urn:microsoft.com/office/officeart/2005/8/layout/bList2"/>
    <dgm:cxn modelId="{BB5C5DD8-261B-4093-A3AB-DB20CAA41243}" type="presParOf" srcId="{89BC38E4-4BAA-4D91-87D0-EB6DA9F93233}" destId="{1B2698F2-B91F-4083-B3C7-CF73B7A3FA7B}" srcOrd="1" destOrd="0" presId="urn:microsoft.com/office/officeart/2005/8/layout/bList2"/>
    <dgm:cxn modelId="{B2D7E506-7999-4C0D-8FAB-8F4772035E01}" type="presParOf" srcId="{89BC38E4-4BAA-4D91-87D0-EB6DA9F93233}" destId="{CB796E90-309E-46AC-8F9A-C59995C5DDD0}" srcOrd="2" destOrd="0" presId="urn:microsoft.com/office/officeart/2005/8/layout/bList2"/>
    <dgm:cxn modelId="{6D552AF5-D6B0-4276-96E6-DD85C7F0DBA9}" type="presParOf" srcId="{89BC38E4-4BAA-4D91-87D0-EB6DA9F93233}" destId="{8837620B-00EB-4293-9C12-8088372AF3C9}" srcOrd="3" destOrd="0" presId="urn:microsoft.com/office/officeart/2005/8/layout/b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BB2F7B1-3872-4E93-BE83-E04EE5556FD2}"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s-MX"/>
        </a:p>
      </dgm:t>
    </dgm:pt>
    <dgm:pt modelId="{0F21CC02-D9CE-461B-9CC9-D4315E6E9722}">
      <dgm:prSet phldrT="[Texto]" custT="1"/>
      <dgm:spPr/>
      <dgm:t>
        <a:bodyPr/>
        <a:lstStyle/>
        <a:p>
          <a:r>
            <a:rPr lang="es-MX" sz="1400" b="1"/>
            <a:t>Estatus de Denuncias:</a:t>
          </a:r>
        </a:p>
      </dgm:t>
    </dgm:pt>
    <dgm:pt modelId="{83CED4EA-ABE7-402A-BB3D-9C020FC8DBCC}" type="parTrans" cxnId="{FE5FC86F-FDB5-40AD-978D-79E91D889540}">
      <dgm:prSet/>
      <dgm:spPr/>
      <dgm:t>
        <a:bodyPr/>
        <a:lstStyle/>
        <a:p>
          <a:endParaRPr lang="es-MX" sz="1400"/>
        </a:p>
      </dgm:t>
    </dgm:pt>
    <dgm:pt modelId="{88281D11-F9FF-4689-AAE3-0AB9214411F2}" type="sibTrans" cxnId="{FE5FC86F-FDB5-40AD-978D-79E91D889540}">
      <dgm:prSet/>
      <dgm:spPr/>
      <dgm:t>
        <a:bodyPr/>
        <a:lstStyle/>
        <a:p>
          <a:endParaRPr lang="es-MX" sz="1400"/>
        </a:p>
      </dgm:t>
    </dgm:pt>
    <dgm:pt modelId="{4F4BB9CA-C292-4876-A70C-719D8B773277}">
      <dgm:prSet phldrT="[Texto]" custT="1"/>
      <dgm:spPr/>
      <dgm:t>
        <a:bodyPr/>
        <a:lstStyle/>
        <a:p>
          <a:r>
            <a:rPr lang="es-MX" sz="1400">
              <a:solidFill>
                <a:schemeClr val="tx1">
                  <a:lumMod val="75000"/>
                  <a:lumOff val="25000"/>
                </a:schemeClr>
              </a:solidFill>
            </a:rPr>
            <a:t>Denuncias Concluidas: </a:t>
          </a:r>
          <a:r>
            <a:rPr lang="es-MX" sz="1400">
              <a:solidFill>
                <a:srgbClr val="FF0000"/>
              </a:solidFill>
            </a:rPr>
            <a:t>12</a:t>
          </a:r>
        </a:p>
      </dgm:t>
    </dgm:pt>
    <dgm:pt modelId="{C390DDA8-92C5-4DD0-80B5-3B3AED477BFD}" type="parTrans" cxnId="{835711AC-90DB-40A7-9EAF-B539AFE2F9D5}">
      <dgm:prSet/>
      <dgm:spPr/>
      <dgm:t>
        <a:bodyPr/>
        <a:lstStyle/>
        <a:p>
          <a:endParaRPr lang="es-MX" sz="1400"/>
        </a:p>
      </dgm:t>
    </dgm:pt>
    <dgm:pt modelId="{18E4F7EB-178C-4E04-BBF9-36CDBDCE84FD}" type="sibTrans" cxnId="{835711AC-90DB-40A7-9EAF-B539AFE2F9D5}">
      <dgm:prSet/>
      <dgm:spPr/>
      <dgm:t>
        <a:bodyPr/>
        <a:lstStyle/>
        <a:p>
          <a:endParaRPr lang="es-MX" sz="1400"/>
        </a:p>
      </dgm:t>
    </dgm:pt>
    <dgm:pt modelId="{922AF5E6-0F46-48F2-8358-B86E7BD9CA5A}">
      <dgm:prSet phldrT="[Texto]" custT="1"/>
      <dgm:spPr/>
      <dgm:t>
        <a:bodyPr/>
        <a:lstStyle/>
        <a:p>
          <a:r>
            <a:rPr lang="es-MX" sz="1400">
              <a:solidFill>
                <a:schemeClr val="tx1">
                  <a:lumMod val="75000"/>
                  <a:lumOff val="25000"/>
                </a:schemeClr>
              </a:solidFill>
            </a:rPr>
            <a:t>Denuncias en investigación: </a:t>
          </a:r>
          <a:r>
            <a:rPr lang="es-MX" sz="1400">
              <a:solidFill>
                <a:srgbClr val="FF0000"/>
              </a:solidFill>
            </a:rPr>
            <a:t>15</a:t>
          </a:r>
        </a:p>
      </dgm:t>
    </dgm:pt>
    <dgm:pt modelId="{487562A8-70A5-47BA-A86F-5C141F3D716F}" type="parTrans" cxnId="{8CA7E318-A1CD-4E62-8E83-0CDFED279F50}">
      <dgm:prSet/>
      <dgm:spPr/>
      <dgm:t>
        <a:bodyPr/>
        <a:lstStyle/>
        <a:p>
          <a:endParaRPr lang="es-MX" sz="1400"/>
        </a:p>
      </dgm:t>
    </dgm:pt>
    <dgm:pt modelId="{1E9EE18D-E15B-457B-805A-C16438E35FC7}" type="sibTrans" cxnId="{8CA7E318-A1CD-4E62-8E83-0CDFED279F50}">
      <dgm:prSet/>
      <dgm:spPr/>
      <dgm:t>
        <a:bodyPr/>
        <a:lstStyle/>
        <a:p>
          <a:endParaRPr lang="es-MX" sz="1400"/>
        </a:p>
      </dgm:t>
    </dgm:pt>
    <dgm:pt modelId="{63AA6DB9-D27C-4E88-9C89-90538DC5C21E}">
      <dgm:prSet phldrT="[Texto]" custT="1"/>
      <dgm:spPr/>
      <dgm:t>
        <a:bodyPr/>
        <a:lstStyle/>
        <a:p>
          <a:r>
            <a:rPr lang="es-MX" sz="1400">
              <a:solidFill>
                <a:schemeClr val="tx1">
                  <a:lumMod val="75000"/>
                  <a:lumOff val="25000"/>
                </a:schemeClr>
              </a:solidFill>
            </a:rPr>
            <a:t>Turnado en Responsabilidades</a:t>
          </a:r>
          <a:r>
            <a:rPr lang="es-MX" sz="1400"/>
            <a:t>: </a:t>
          </a:r>
          <a:r>
            <a:rPr lang="es-MX" sz="1400">
              <a:solidFill>
                <a:srgbClr val="FF0000"/>
              </a:solidFill>
            </a:rPr>
            <a:t>2</a:t>
          </a:r>
        </a:p>
      </dgm:t>
    </dgm:pt>
    <dgm:pt modelId="{EA33BA70-1045-433E-8DDA-536D0E11573D}" type="parTrans" cxnId="{239CC685-5A17-47BF-BFFC-11F944993DD3}">
      <dgm:prSet/>
      <dgm:spPr/>
      <dgm:t>
        <a:bodyPr/>
        <a:lstStyle/>
        <a:p>
          <a:endParaRPr lang="es-MX" sz="1400"/>
        </a:p>
      </dgm:t>
    </dgm:pt>
    <dgm:pt modelId="{CC3E658B-88E6-40F6-828F-CB558D777B98}" type="sibTrans" cxnId="{239CC685-5A17-47BF-BFFC-11F944993DD3}">
      <dgm:prSet/>
      <dgm:spPr/>
      <dgm:t>
        <a:bodyPr/>
        <a:lstStyle/>
        <a:p>
          <a:endParaRPr lang="es-MX" sz="1400"/>
        </a:p>
      </dgm:t>
    </dgm:pt>
    <dgm:pt modelId="{3BA12F9A-DAA1-4FF0-A3B3-252D1395F82F}" type="pres">
      <dgm:prSet presAssocID="{CBB2F7B1-3872-4E93-BE83-E04EE5556FD2}" presName="linear" presStyleCnt="0">
        <dgm:presLayoutVars>
          <dgm:dir/>
          <dgm:animLvl val="lvl"/>
          <dgm:resizeHandles val="exact"/>
        </dgm:presLayoutVars>
      </dgm:prSet>
      <dgm:spPr/>
    </dgm:pt>
    <dgm:pt modelId="{852B7423-EE47-486B-8302-A2C91F46007C}" type="pres">
      <dgm:prSet presAssocID="{0F21CC02-D9CE-461B-9CC9-D4315E6E9722}" presName="parentLin" presStyleCnt="0"/>
      <dgm:spPr/>
    </dgm:pt>
    <dgm:pt modelId="{69CF7D00-A4A6-45A2-87D8-830D084E3072}" type="pres">
      <dgm:prSet presAssocID="{0F21CC02-D9CE-461B-9CC9-D4315E6E9722}" presName="parentLeftMargin" presStyleLbl="node1" presStyleIdx="0" presStyleCnt="1"/>
      <dgm:spPr/>
    </dgm:pt>
    <dgm:pt modelId="{F81B77E6-F910-458A-BBAF-21F488D8ADEC}" type="pres">
      <dgm:prSet presAssocID="{0F21CC02-D9CE-461B-9CC9-D4315E6E9722}" presName="parentText" presStyleLbl="node1" presStyleIdx="0" presStyleCnt="1">
        <dgm:presLayoutVars>
          <dgm:chMax val="0"/>
          <dgm:bulletEnabled val="1"/>
        </dgm:presLayoutVars>
      </dgm:prSet>
      <dgm:spPr/>
    </dgm:pt>
    <dgm:pt modelId="{46B139BC-026F-4E81-913F-D6559AFCC92D}" type="pres">
      <dgm:prSet presAssocID="{0F21CC02-D9CE-461B-9CC9-D4315E6E9722}" presName="negativeSpace" presStyleCnt="0"/>
      <dgm:spPr/>
    </dgm:pt>
    <dgm:pt modelId="{EA301F63-4D4B-472B-872B-3737E8BE84FB}" type="pres">
      <dgm:prSet presAssocID="{0F21CC02-D9CE-461B-9CC9-D4315E6E9722}" presName="childText" presStyleLbl="conFgAcc1" presStyleIdx="0" presStyleCnt="1" custLinFactNeighborX="-3796" custLinFactNeighborY="59274">
        <dgm:presLayoutVars>
          <dgm:bulletEnabled val="1"/>
        </dgm:presLayoutVars>
      </dgm:prSet>
      <dgm:spPr/>
    </dgm:pt>
  </dgm:ptLst>
  <dgm:cxnLst>
    <dgm:cxn modelId="{71048F07-9860-4E51-B36B-2A8D41A323D1}" type="presOf" srcId="{4F4BB9CA-C292-4876-A70C-719D8B773277}" destId="{EA301F63-4D4B-472B-872B-3737E8BE84FB}" srcOrd="0" destOrd="0" presId="urn:microsoft.com/office/officeart/2005/8/layout/list1"/>
    <dgm:cxn modelId="{6A4FBD0F-9192-4B51-AC43-37843144A681}" type="presOf" srcId="{63AA6DB9-D27C-4E88-9C89-90538DC5C21E}" destId="{EA301F63-4D4B-472B-872B-3737E8BE84FB}" srcOrd="0" destOrd="2" presId="urn:microsoft.com/office/officeart/2005/8/layout/list1"/>
    <dgm:cxn modelId="{8CA7E318-A1CD-4E62-8E83-0CDFED279F50}" srcId="{0F21CC02-D9CE-461B-9CC9-D4315E6E9722}" destId="{922AF5E6-0F46-48F2-8358-B86E7BD9CA5A}" srcOrd="1" destOrd="0" parTransId="{487562A8-70A5-47BA-A86F-5C141F3D716F}" sibTransId="{1E9EE18D-E15B-457B-805A-C16438E35FC7}"/>
    <dgm:cxn modelId="{15291A6A-10DE-4264-8266-48E272A1B7D2}" type="presOf" srcId="{0F21CC02-D9CE-461B-9CC9-D4315E6E9722}" destId="{F81B77E6-F910-458A-BBAF-21F488D8ADEC}" srcOrd="1" destOrd="0" presId="urn:microsoft.com/office/officeart/2005/8/layout/list1"/>
    <dgm:cxn modelId="{FE5FC86F-FDB5-40AD-978D-79E91D889540}" srcId="{CBB2F7B1-3872-4E93-BE83-E04EE5556FD2}" destId="{0F21CC02-D9CE-461B-9CC9-D4315E6E9722}" srcOrd="0" destOrd="0" parTransId="{83CED4EA-ABE7-402A-BB3D-9C020FC8DBCC}" sibTransId="{88281D11-F9FF-4689-AAE3-0AB9214411F2}"/>
    <dgm:cxn modelId="{25B8DB83-3DE2-43ED-8700-81C668ECD804}" type="presOf" srcId="{CBB2F7B1-3872-4E93-BE83-E04EE5556FD2}" destId="{3BA12F9A-DAA1-4FF0-A3B3-252D1395F82F}" srcOrd="0" destOrd="0" presId="urn:microsoft.com/office/officeart/2005/8/layout/list1"/>
    <dgm:cxn modelId="{239CC685-5A17-47BF-BFFC-11F944993DD3}" srcId="{0F21CC02-D9CE-461B-9CC9-D4315E6E9722}" destId="{63AA6DB9-D27C-4E88-9C89-90538DC5C21E}" srcOrd="2" destOrd="0" parTransId="{EA33BA70-1045-433E-8DDA-536D0E11573D}" sibTransId="{CC3E658B-88E6-40F6-828F-CB558D777B98}"/>
    <dgm:cxn modelId="{1955DEA4-C843-4635-A6FF-90CAF52746B7}" type="presOf" srcId="{0F21CC02-D9CE-461B-9CC9-D4315E6E9722}" destId="{69CF7D00-A4A6-45A2-87D8-830D084E3072}" srcOrd="0" destOrd="0" presId="urn:microsoft.com/office/officeart/2005/8/layout/list1"/>
    <dgm:cxn modelId="{835711AC-90DB-40A7-9EAF-B539AFE2F9D5}" srcId="{0F21CC02-D9CE-461B-9CC9-D4315E6E9722}" destId="{4F4BB9CA-C292-4876-A70C-719D8B773277}" srcOrd="0" destOrd="0" parTransId="{C390DDA8-92C5-4DD0-80B5-3B3AED477BFD}" sibTransId="{18E4F7EB-178C-4E04-BBF9-36CDBDCE84FD}"/>
    <dgm:cxn modelId="{6C32F1D8-9A7B-4AEA-B609-49FD20F70C90}" type="presOf" srcId="{922AF5E6-0F46-48F2-8358-B86E7BD9CA5A}" destId="{EA301F63-4D4B-472B-872B-3737E8BE84FB}" srcOrd="0" destOrd="1" presId="urn:microsoft.com/office/officeart/2005/8/layout/list1"/>
    <dgm:cxn modelId="{88C5B753-F39C-4D4D-B4EB-353728D530C4}" type="presParOf" srcId="{3BA12F9A-DAA1-4FF0-A3B3-252D1395F82F}" destId="{852B7423-EE47-486B-8302-A2C91F46007C}" srcOrd="0" destOrd="0" presId="urn:microsoft.com/office/officeart/2005/8/layout/list1"/>
    <dgm:cxn modelId="{9146509D-489E-4468-AEAD-8D2AC527E031}" type="presParOf" srcId="{852B7423-EE47-486B-8302-A2C91F46007C}" destId="{69CF7D00-A4A6-45A2-87D8-830D084E3072}" srcOrd="0" destOrd="0" presId="urn:microsoft.com/office/officeart/2005/8/layout/list1"/>
    <dgm:cxn modelId="{E4C7FA1E-4BF0-4583-923F-1DEC0D66571E}" type="presParOf" srcId="{852B7423-EE47-486B-8302-A2C91F46007C}" destId="{F81B77E6-F910-458A-BBAF-21F488D8ADEC}" srcOrd="1" destOrd="0" presId="urn:microsoft.com/office/officeart/2005/8/layout/list1"/>
    <dgm:cxn modelId="{27C299EE-CB00-46BD-8E36-10340D0E8A3E}" type="presParOf" srcId="{3BA12F9A-DAA1-4FF0-A3B3-252D1395F82F}" destId="{46B139BC-026F-4E81-913F-D6559AFCC92D}" srcOrd="1" destOrd="0" presId="urn:microsoft.com/office/officeart/2005/8/layout/list1"/>
    <dgm:cxn modelId="{A3D79498-24AD-4D63-9632-3748DD5933D4}" type="presParOf" srcId="{3BA12F9A-DAA1-4FF0-A3B3-252D1395F82F}" destId="{EA301F63-4D4B-472B-872B-3737E8BE84FB}" srcOrd="2"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C26798-9690-4E02-9D4C-1BE2C104BA79}">
      <dsp:nvSpPr>
        <dsp:cNvPr id="0" name=""/>
        <dsp:cNvSpPr/>
      </dsp:nvSpPr>
      <dsp:spPr>
        <a:xfrm>
          <a:off x="0" y="0"/>
          <a:ext cx="7533259" cy="6715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s-MX" sz="2800" b="1" kern="1200" noProof="0"/>
            <a:t>Orden del Día</a:t>
          </a:r>
          <a:endParaRPr lang="es-MX" sz="2800" kern="1200" noProof="0"/>
        </a:p>
      </dsp:txBody>
      <dsp:txXfrm>
        <a:off x="32784" y="32784"/>
        <a:ext cx="7467691" cy="606012"/>
      </dsp:txXfrm>
    </dsp:sp>
    <dsp:sp modelId="{218C3F50-12A8-4B24-88CD-0D059084D764}">
      <dsp:nvSpPr>
        <dsp:cNvPr id="0" name=""/>
        <dsp:cNvSpPr/>
      </dsp:nvSpPr>
      <dsp:spPr>
        <a:xfrm>
          <a:off x="0" y="680755"/>
          <a:ext cx="7533259" cy="3419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9181" tIns="25400" rIns="142240" bIns="25400" numCol="1" spcCol="1270" anchor="t" anchorCtr="0">
          <a:noAutofit/>
        </a:bodyPr>
        <a:lstStyle/>
        <a:p>
          <a:pPr marL="228600" lvl="1" indent="0" algn="l" defTabSz="889000">
            <a:lnSpc>
              <a:spcPct val="90000"/>
            </a:lnSpc>
            <a:spcBef>
              <a:spcPct val="0"/>
            </a:spcBef>
            <a:spcAft>
              <a:spcPct val="20000"/>
            </a:spcAft>
            <a:buChar char="•"/>
          </a:pPr>
          <a:r>
            <a:rPr lang="es-MX" sz="2000" b="0" kern="1200" noProof="0"/>
            <a:t>Bienvenida </a:t>
          </a:r>
          <a:r>
            <a:rPr lang="es-MX" sz="2000" kern="1200" noProof="0"/>
            <a:t>a la </a:t>
          </a:r>
          <a:r>
            <a:rPr lang="es-MX" sz="2000" kern="1200" noProof="0">
              <a:ea typeface="Calibri"/>
              <a:cs typeface="Calibri"/>
            </a:rPr>
            <a:t>Sesión Ordinaria de COCODI.</a:t>
          </a:r>
          <a:endParaRPr lang="es-MX" sz="2000" kern="1200" noProof="0"/>
        </a:p>
        <a:p>
          <a:pPr marL="228600" lvl="1" indent="0" algn="l" defTabSz="889000">
            <a:lnSpc>
              <a:spcPct val="90000"/>
            </a:lnSpc>
            <a:spcBef>
              <a:spcPct val="0"/>
            </a:spcBef>
            <a:spcAft>
              <a:spcPct val="20000"/>
            </a:spcAft>
            <a:buChar char="•"/>
          </a:pPr>
          <a:r>
            <a:rPr lang="es-MX" sz="2000" kern="1200" noProof="0"/>
            <a:t>Verificación de asistencia y Declaración del Quorum Legal</a:t>
          </a:r>
        </a:p>
        <a:p>
          <a:pPr marL="228600" lvl="1" indent="0" algn="l" defTabSz="889000">
            <a:lnSpc>
              <a:spcPct val="90000"/>
            </a:lnSpc>
            <a:spcBef>
              <a:spcPct val="0"/>
            </a:spcBef>
            <a:spcAft>
              <a:spcPct val="20000"/>
            </a:spcAft>
            <a:buChar char="•"/>
          </a:pPr>
          <a:r>
            <a:rPr lang="es-MX" sz="2000" kern="1200" noProof="0"/>
            <a:t>Lectura y Aprobación del Orden del Día </a:t>
          </a:r>
        </a:p>
        <a:p>
          <a:pPr marL="228600" lvl="1" indent="0" algn="l" defTabSz="889000">
            <a:lnSpc>
              <a:spcPct val="90000"/>
            </a:lnSpc>
            <a:spcBef>
              <a:spcPct val="0"/>
            </a:spcBef>
            <a:spcAft>
              <a:spcPct val="20000"/>
            </a:spcAft>
            <a:buChar char="•"/>
          </a:pPr>
          <a:r>
            <a:rPr lang="es-MX" sz="2000" kern="1200" noProof="0"/>
            <a:t>Ratificación del Acta de la Sesión Anterior</a:t>
          </a:r>
        </a:p>
        <a:p>
          <a:pPr marL="228600" lvl="1" indent="0" algn="l" defTabSz="889000">
            <a:lnSpc>
              <a:spcPct val="90000"/>
            </a:lnSpc>
            <a:spcBef>
              <a:spcPct val="0"/>
            </a:spcBef>
            <a:spcAft>
              <a:spcPct val="20000"/>
            </a:spcAft>
            <a:buChar char="•"/>
          </a:pPr>
          <a:r>
            <a:rPr lang="es-MX" sz="2000" kern="1200" noProof="0" dirty="0"/>
            <a:t>Seguimiento de Acuerdos</a:t>
          </a:r>
        </a:p>
        <a:p>
          <a:pPr marL="228600" lvl="1" indent="0" algn="l" defTabSz="889000">
            <a:lnSpc>
              <a:spcPct val="90000"/>
            </a:lnSpc>
            <a:spcBef>
              <a:spcPct val="0"/>
            </a:spcBef>
            <a:spcAft>
              <a:spcPct val="20000"/>
            </a:spcAft>
            <a:buChar char="•"/>
          </a:pPr>
          <a:r>
            <a:rPr lang="es-MX" sz="2000" kern="1200" noProof="0"/>
            <a:t>Desahogo de Temas</a:t>
          </a:r>
        </a:p>
        <a:p>
          <a:pPr marL="228600" lvl="1" indent="0" algn="l" defTabSz="889000">
            <a:lnSpc>
              <a:spcPct val="90000"/>
            </a:lnSpc>
            <a:spcBef>
              <a:spcPct val="0"/>
            </a:spcBef>
            <a:spcAft>
              <a:spcPct val="20000"/>
            </a:spcAft>
            <a:buChar char="•"/>
          </a:pPr>
          <a:r>
            <a:rPr lang="es-MX" sz="2000" kern="1200" noProof="0" dirty="0"/>
            <a:t>Asuntos Generales</a:t>
          </a:r>
        </a:p>
        <a:p>
          <a:pPr marL="228600" lvl="1" indent="-228600" algn="l" defTabSz="889000">
            <a:lnSpc>
              <a:spcPct val="90000"/>
            </a:lnSpc>
            <a:spcBef>
              <a:spcPct val="0"/>
            </a:spcBef>
            <a:spcAft>
              <a:spcPct val="20000"/>
            </a:spcAft>
            <a:buChar char="•"/>
          </a:pPr>
          <a:r>
            <a:rPr lang="es-ES" sz="2000" kern="1200" dirty="0">
              <a:solidFill>
                <a:prstClr val="black">
                  <a:hueOff val="0"/>
                  <a:satOff val="0"/>
                  <a:lumOff val="0"/>
                  <a:alphaOff val="0"/>
                </a:prstClr>
              </a:solidFill>
              <a:latin typeface="Calibri" panose="020F0502020204030204"/>
              <a:ea typeface="+mn-ea"/>
              <a:cs typeface="+mn-cs"/>
            </a:rPr>
            <a:t>Aprobación de Calendario Próximas Sesiones</a:t>
          </a:r>
          <a:endParaRPr lang="es-MX" sz="2000" kern="1200" noProof="0" dirty="0">
            <a:solidFill>
              <a:prstClr val="black">
                <a:hueOff val="0"/>
                <a:satOff val="0"/>
                <a:lumOff val="0"/>
                <a:alphaOff val="0"/>
              </a:prstClr>
            </a:solidFill>
            <a:latin typeface="Calibri" panose="020F0502020204030204"/>
            <a:ea typeface="+mn-ea"/>
            <a:cs typeface="+mn-cs"/>
          </a:endParaRPr>
        </a:p>
        <a:p>
          <a:pPr marL="228600" lvl="1" indent="0" algn="l" defTabSz="889000">
            <a:lnSpc>
              <a:spcPct val="90000"/>
            </a:lnSpc>
            <a:spcBef>
              <a:spcPct val="0"/>
            </a:spcBef>
            <a:spcAft>
              <a:spcPct val="20000"/>
            </a:spcAft>
            <a:buChar char="•"/>
          </a:pPr>
          <a:r>
            <a:rPr lang="es-MX" sz="2000" kern="1200" noProof="0"/>
            <a:t>Revisión y Ratificación de los Acuerdos Adoptados en la Reunión</a:t>
          </a:r>
        </a:p>
        <a:p>
          <a:pPr marL="228600" lvl="1" indent="0" algn="l" defTabSz="889000">
            <a:lnSpc>
              <a:spcPct val="90000"/>
            </a:lnSpc>
            <a:spcBef>
              <a:spcPct val="0"/>
            </a:spcBef>
            <a:spcAft>
              <a:spcPct val="20000"/>
            </a:spcAft>
            <a:buChar char="•"/>
          </a:pPr>
          <a:r>
            <a:rPr lang="es-MX" sz="2000" kern="1200" noProof="0"/>
            <a:t>Clausura</a:t>
          </a:r>
        </a:p>
      </dsp:txBody>
      <dsp:txXfrm>
        <a:off x="0" y="680755"/>
        <a:ext cx="7533259" cy="34196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D9EE93-DCF7-40F9-A505-99C7837F9D65}">
      <dsp:nvSpPr>
        <dsp:cNvPr id="0" name=""/>
        <dsp:cNvSpPr/>
      </dsp:nvSpPr>
      <dsp:spPr>
        <a:xfrm>
          <a:off x="38596" y="724474"/>
          <a:ext cx="3240638" cy="2136288"/>
        </a:xfrm>
        <a:prstGeom prst="round2SameRect">
          <a:avLst>
            <a:gd name="adj1" fmla="val 8000"/>
            <a:gd name="adj2" fmla="val 0"/>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2860" tIns="68580" rIns="22860" bIns="22860" numCol="1" spcCol="1270" anchor="t" anchorCtr="0">
          <a:noAutofit/>
        </a:bodyPr>
        <a:lstStyle/>
        <a:p>
          <a:pPr marL="171450" lvl="1" indent="-171450" algn="l" defTabSz="800100" rtl="0">
            <a:lnSpc>
              <a:spcPct val="90000"/>
            </a:lnSpc>
            <a:spcBef>
              <a:spcPct val="0"/>
            </a:spcBef>
            <a:spcAft>
              <a:spcPct val="15000"/>
            </a:spcAft>
            <a:buChar char="•"/>
          </a:pPr>
          <a:r>
            <a:rPr lang="es-MX" sz="1800" kern="1200" dirty="0">
              <a:latin typeface="+mn-lt"/>
            </a:rPr>
            <a:t>Proyectos previos concluidos.</a:t>
          </a:r>
          <a:endParaRPr lang="es-MX" sz="1800" kern="1200" noProof="0" dirty="0">
            <a:latin typeface="+mn-lt"/>
          </a:endParaRPr>
        </a:p>
        <a:p>
          <a:pPr marL="171450" lvl="1" indent="-171450" algn="l" defTabSz="800100" rtl="0">
            <a:lnSpc>
              <a:spcPct val="90000"/>
            </a:lnSpc>
            <a:spcBef>
              <a:spcPct val="0"/>
            </a:spcBef>
            <a:spcAft>
              <a:spcPct val="15000"/>
            </a:spcAft>
            <a:buChar char="•"/>
          </a:pPr>
          <a:r>
            <a:rPr lang="es-MX" sz="1800" kern="1200" dirty="0">
              <a:latin typeface="Calibri Light" panose="020F0302020204030204"/>
            </a:rPr>
            <a:t>Sitio del Centro Histórico de Hermosillo: </a:t>
          </a:r>
          <a:r>
            <a:rPr lang="es-MX" sz="1800" kern="1200" noProof="0" dirty="0">
              <a:latin typeface="Calibri Light" panose="020F0302020204030204"/>
            </a:rPr>
            <a:t>70% de avance.</a:t>
          </a:r>
        </a:p>
        <a:p>
          <a:pPr marL="171450" lvl="1" indent="-171450" algn="l" defTabSz="800100" rtl="0">
            <a:lnSpc>
              <a:spcPct val="90000"/>
            </a:lnSpc>
            <a:spcBef>
              <a:spcPct val="0"/>
            </a:spcBef>
            <a:spcAft>
              <a:spcPct val="15000"/>
            </a:spcAft>
            <a:buChar char="•"/>
          </a:pPr>
          <a:r>
            <a:rPr lang="es-MX" sz="1800" kern="1200" dirty="0"/>
            <a:t>Soporte a otras áreas en digitalización.</a:t>
          </a:r>
          <a:endParaRPr lang="es-MX" sz="1800" kern="1200" noProof="0" dirty="0">
            <a:latin typeface="Calibri Light" panose="020F0302020204030204"/>
          </a:endParaRPr>
        </a:p>
      </dsp:txBody>
      <dsp:txXfrm>
        <a:off x="88652" y="774530"/>
        <a:ext cx="3140526" cy="2086232"/>
      </dsp:txXfrm>
    </dsp:sp>
    <dsp:sp modelId="{303511F0-5A99-4EBC-8FF7-73AC87A90849}">
      <dsp:nvSpPr>
        <dsp:cNvPr id="0" name=""/>
        <dsp:cNvSpPr/>
      </dsp:nvSpPr>
      <dsp:spPr>
        <a:xfrm>
          <a:off x="8231" y="2817249"/>
          <a:ext cx="3301367" cy="1170421"/>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60960" tIns="0" rIns="20320" bIns="0" numCol="1" spcCol="1270" anchor="ctr" anchorCtr="0">
          <a:noAutofit/>
        </a:bodyPr>
        <a:lstStyle/>
        <a:p>
          <a:pPr marL="0" lvl="0" indent="0" algn="ctr" defTabSz="711200" rtl="0">
            <a:lnSpc>
              <a:spcPct val="90000"/>
            </a:lnSpc>
            <a:spcBef>
              <a:spcPct val="0"/>
            </a:spcBef>
            <a:spcAft>
              <a:spcPct val="35000"/>
            </a:spcAft>
            <a:buNone/>
          </a:pPr>
          <a:r>
            <a:rPr lang="es-MX" sz="1600" kern="1200" noProof="0">
              <a:latin typeface="Calibri Light" panose="020F0302020204030204"/>
            </a:rPr>
            <a:t>Estatus de Proyecto</a:t>
          </a:r>
          <a:endParaRPr lang="es-MX" sz="1600" kern="1200" noProof="0"/>
        </a:p>
      </dsp:txBody>
      <dsp:txXfrm>
        <a:off x="8231" y="2817249"/>
        <a:ext cx="2324906" cy="1170421"/>
      </dsp:txXfrm>
    </dsp:sp>
    <dsp:sp modelId="{3423EBF6-D283-4A43-A4B4-3E77B42A16BF}">
      <dsp:nvSpPr>
        <dsp:cNvPr id="0" name=""/>
        <dsp:cNvSpPr/>
      </dsp:nvSpPr>
      <dsp:spPr>
        <a:xfrm>
          <a:off x="2191670" y="2977821"/>
          <a:ext cx="964530" cy="785887"/>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6350" cap="flat" cmpd="sng" algn="ctr">
          <a:solidFill>
            <a:schemeClr val="accent2">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AF288126-EB74-435A-888D-F8345A62640A}">
      <dsp:nvSpPr>
        <dsp:cNvPr id="0" name=""/>
        <dsp:cNvSpPr/>
      </dsp:nvSpPr>
      <dsp:spPr>
        <a:xfrm>
          <a:off x="3640386" y="691480"/>
          <a:ext cx="3033453" cy="2264408"/>
        </a:xfrm>
        <a:prstGeom prst="round2SameRect">
          <a:avLst>
            <a:gd name="adj1" fmla="val 8000"/>
            <a:gd name="adj2" fmla="val 0"/>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2860" tIns="68580" rIns="22860" bIns="22860" numCol="1" spcCol="1270" anchor="t" anchorCtr="0">
          <a:noAutofit/>
        </a:bodyPr>
        <a:lstStyle/>
        <a:p>
          <a:pPr marL="171450" lvl="1" indent="-171450" algn="l" defTabSz="800100" rtl="0">
            <a:lnSpc>
              <a:spcPct val="90000"/>
            </a:lnSpc>
            <a:spcBef>
              <a:spcPct val="0"/>
            </a:spcBef>
            <a:spcAft>
              <a:spcPct val="15000"/>
            </a:spcAft>
            <a:buChar char="•"/>
          </a:pPr>
          <a:r>
            <a:rPr lang="es-MX" sz="1800" kern="1200"/>
            <a:t>Soporte a otras áreas en digitalización.</a:t>
          </a:r>
          <a:endParaRPr lang="es-MX" sz="1800" kern="1200" noProof="0"/>
        </a:p>
      </dsp:txBody>
      <dsp:txXfrm>
        <a:off x="3693444" y="744538"/>
        <a:ext cx="2927337" cy="2211350"/>
      </dsp:txXfrm>
    </dsp:sp>
    <dsp:sp modelId="{23E09F11-3591-4E76-A10E-937FA70409A5}">
      <dsp:nvSpPr>
        <dsp:cNvPr id="0" name=""/>
        <dsp:cNvSpPr/>
      </dsp:nvSpPr>
      <dsp:spPr>
        <a:xfrm>
          <a:off x="3640416" y="2974039"/>
          <a:ext cx="3033453" cy="973695"/>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60960" tIns="0" rIns="20320" bIns="0" numCol="1" spcCol="1270" anchor="ctr" anchorCtr="0">
          <a:noAutofit/>
        </a:bodyPr>
        <a:lstStyle/>
        <a:p>
          <a:pPr marL="0" lvl="0" indent="0" algn="l" defTabSz="711200" rtl="0">
            <a:lnSpc>
              <a:spcPct val="90000"/>
            </a:lnSpc>
            <a:spcBef>
              <a:spcPct val="0"/>
            </a:spcBef>
            <a:spcAft>
              <a:spcPct val="35000"/>
            </a:spcAft>
            <a:buNone/>
          </a:pPr>
          <a:endParaRPr lang="es-MX" sz="1600" kern="1200" noProof="0">
            <a:latin typeface="Calibri Light" panose="020F0302020204030204"/>
          </a:endParaRPr>
        </a:p>
        <a:p>
          <a:pPr marL="0" lvl="0" indent="0" algn="ctr" defTabSz="711200" rtl="0">
            <a:lnSpc>
              <a:spcPct val="90000"/>
            </a:lnSpc>
            <a:spcBef>
              <a:spcPct val="0"/>
            </a:spcBef>
            <a:spcAft>
              <a:spcPct val="35000"/>
            </a:spcAft>
            <a:buNone/>
          </a:pPr>
          <a:r>
            <a:rPr lang="es-MX" sz="1600" kern="1200" noProof="0">
              <a:latin typeface="Calibri Light" panose="020F0302020204030204"/>
            </a:rPr>
            <a:t>Licitaciones de Servicios</a:t>
          </a:r>
          <a:endParaRPr lang="es-MX" sz="1600" kern="1200" noProof="0"/>
        </a:p>
        <a:p>
          <a:pPr marL="0" lvl="0" indent="0" algn="l" defTabSz="711200" rtl="0">
            <a:lnSpc>
              <a:spcPct val="90000"/>
            </a:lnSpc>
            <a:spcBef>
              <a:spcPct val="0"/>
            </a:spcBef>
            <a:spcAft>
              <a:spcPct val="35000"/>
            </a:spcAft>
            <a:buNone/>
          </a:pPr>
          <a:endParaRPr lang="es-MX" sz="1600" kern="1200" noProof="0">
            <a:latin typeface="Calibri Light" panose="020F0302020204030204"/>
          </a:endParaRPr>
        </a:p>
      </dsp:txBody>
      <dsp:txXfrm>
        <a:off x="3640416" y="2974039"/>
        <a:ext cx="2136234" cy="973695"/>
      </dsp:txXfrm>
    </dsp:sp>
    <dsp:sp modelId="{96C341F4-A441-4DAD-B245-C8FC9FC6E7E0}">
      <dsp:nvSpPr>
        <dsp:cNvPr id="0" name=""/>
        <dsp:cNvSpPr/>
      </dsp:nvSpPr>
      <dsp:spPr>
        <a:xfrm>
          <a:off x="5787062" y="3110414"/>
          <a:ext cx="831317" cy="789741"/>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6350" cap="flat" cmpd="sng" algn="ctr">
          <a:solidFill>
            <a:schemeClr val="accent3">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9B9BD183-2ED4-48B5-9BE0-D92DBF4B1139}">
      <dsp:nvSpPr>
        <dsp:cNvPr id="0" name=""/>
        <dsp:cNvSpPr/>
      </dsp:nvSpPr>
      <dsp:spPr>
        <a:xfrm>
          <a:off x="7091027" y="711353"/>
          <a:ext cx="3033453" cy="2264408"/>
        </a:xfrm>
        <a:prstGeom prst="round2SameRect">
          <a:avLst>
            <a:gd name="adj1" fmla="val 8000"/>
            <a:gd name="adj2" fmla="val 0"/>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2860" tIns="68580" rIns="22860" bIns="22860" numCol="1" spcCol="1270" anchor="t" anchorCtr="0">
          <a:noAutofit/>
        </a:bodyPr>
        <a:lstStyle/>
        <a:p>
          <a:pPr marL="171450" lvl="1" indent="-171450" algn="l" defTabSz="800100" rtl="0">
            <a:lnSpc>
              <a:spcPct val="90000"/>
            </a:lnSpc>
            <a:spcBef>
              <a:spcPct val="0"/>
            </a:spcBef>
            <a:spcAft>
              <a:spcPct val="15000"/>
            </a:spcAft>
            <a:buChar char="•"/>
          </a:pPr>
          <a:r>
            <a:rPr lang="es-MX" sz="1800" kern="1200" dirty="0"/>
            <a:t>Migración de servidores Centro de Datos: Se inició.</a:t>
          </a:r>
          <a:endParaRPr lang="es-MX" sz="2200" kern="1200" noProof="0" dirty="0">
            <a:solidFill>
              <a:srgbClr val="000000"/>
            </a:solidFill>
            <a:latin typeface="Calibri Light" panose="020F0302020204030204"/>
            <a:ea typeface="Calibri Light" panose="020F0302020204030204"/>
            <a:cs typeface="Calibri Light" panose="020F0302020204030204"/>
          </a:endParaRPr>
        </a:p>
        <a:p>
          <a:pPr marL="228600" lvl="1" indent="-228600" algn="l" defTabSz="977900">
            <a:lnSpc>
              <a:spcPct val="90000"/>
            </a:lnSpc>
            <a:spcBef>
              <a:spcPct val="0"/>
            </a:spcBef>
            <a:spcAft>
              <a:spcPct val="15000"/>
            </a:spcAft>
            <a:buChar char="•"/>
          </a:pPr>
          <a:r>
            <a:rPr lang="es-MX" sz="100" kern="1200" noProof="0" dirty="0">
              <a:solidFill>
                <a:srgbClr val="444444"/>
              </a:solidFill>
              <a:latin typeface="Calibri"/>
              <a:ea typeface="Calibri"/>
              <a:cs typeface="Calibri"/>
            </a:rPr>
            <a:t>Servidor físico en sitio, con firewall, SSL y servicios operando.</a:t>
          </a:r>
          <a:endParaRPr lang="es-MX" sz="100" kern="1200" dirty="0"/>
        </a:p>
      </dsp:txBody>
      <dsp:txXfrm>
        <a:off x="7144085" y="764411"/>
        <a:ext cx="2927337" cy="2211350"/>
      </dsp:txXfrm>
    </dsp:sp>
    <dsp:sp modelId="{CB796E90-309E-46AC-8F9A-C59995C5DDD0}">
      <dsp:nvSpPr>
        <dsp:cNvPr id="0" name=""/>
        <dsp:cNvSpPr/>
      </dsp:nvSpPr>
      <dsp:spPr>
        <a:xfrm>
          <a:off x="7090117" y="2946291"/>
          <a:ext cx="3033453" cy="973695"/>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60960" tIns="0" rIns="20320" bIns="0" numCol="1" spcCol="1270" anchor="ctr" anchorCtr="0">
          <a:noAutofit/>
        </a:bodyPr>
        <a:lstStyle/>
        <a:p>
          <a:pPr marL="0" lvl="0" indent="0" algn="ctr" defTabSz="711200" rtl="0">
            <a:lnSpc>
              <a:spcPct val="90000"/>
            </a:lnSpc>
            <a:spcBef>
              <a:spcPct val="0"/>
            </a:spcBef>
            <a:spcAft>
              <a:spcPct val="35000"/>
            </a:spcAft>
            <a:buNone/>
          </a:pPr>
          <a:r>
            <a:rPr lang="es-MX" sz="1600" kern="1200" noProof="0">
              <a:latin typeface="Calibri Light" panose="020F0302020204030204"/>
            </a:rPr>
            <a:t>Infraestructura Tecnológica</a:t>
          </a:r>
          <a:endParaRPr lang="es-MX" sz="1600" kern="1200" noProof="0"/>
        </a:p>
      </dsp:txBody>
      <dsp:txXfrm>
        <a:off x="7090117" y="2946291"/>
        <a:ext cx="2136234" cy="973695"/>
      </dsp:txXfrm>
    </dsp:sp>
    <dsp:sp modelId="{8837620B-00EB-4293-9C12-8088372AF3C9}">
      <dsp:nvSpPr>
        <dsp:cNvPr id="0" name=""/>
        <dsp:cNvSpPr/>
      </dsp:nvSpPr>
      <dsp:spPr>
        <a:xfrm>
          <a:off x="9119325" y="2963648"/>
          <a:ext cx="957395" cy="900732"/>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6350" cap="flat" cmpd="sng" algn="ctr">
          <a:solidFill>
            <a:schemeClr val="accent4">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01F63-4D4B-472B-872B-3737E8BE84FB}">
      <dsp:nvSpPr>
        <dsp:cNvPr id="0" name=""/>
        <dsp:cNvSpPr/>
      </dsp:nvSpPr>
      <dsp:spPr>
        <a:xfrm>
          <a:off x="0" y="241418"/>
          <a:ext cx="4887069" cy="1063125"/>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79291" tIns="312420" rIns="379291" bIns="99568" numCol="1" spcCol="1270" anchor="t" anchorCtr="0">
          <a:noAutofit/>
        </a:bodyPr>
        <a:lstStyle/>
        <a:p>
          <a:pPr marL="114300" lvl="1" indent="-114300" algn="l" defTabSz="622300">
            <a:lnSpc>
              <a:spcPct val="90000"/>
            </a:lnSpc>
            <a:spcBef>
              <a:spcPct val="0"/>
            </a:spcBef>
            <a:spcAft>
              <a:spcPct val="15000"/>
            </a:spcAft>
            <a:buChar char="•"/>
          </a:pPr>
          <a:r>
            <a:rPr lang="es-MX" sz="1400" kern="1200">
              <a:solidFill>
                <a:schemeClr val="tx1">
                  <a:lumMod val="75000"/>
                  <a:lumOff val="25000"/>
                </a:schemeClr>
              </a:solidFill>
            </a:rPr>
            <a:t>Denuncias Concluidas: </a:t>
          </a:r>
          <a:r>
            <a:rPr lang="es-MX" sz="1400" kern="1200">
              <a:solidFill>
                <a:srgbClr val="FF0000"/>
              </a:solidFill>
            </a:rPr>
            <a:t>12</a:t>
          </a:r>
        </a:p>
        <a:p>
          <a:pPr marL="114300" lvl="1" indent="-114300" algn="l" defTabSz="622300">
            <a:lnSpc>
              <a:spcPct val="90000"/>
            </a:lnSpc>
            <a:spcBef>
              <a:spcPct val="0"/>
            </a:spcBef>
            <a:spcAft>
              <a:spcPct val="15000"/>
            </a:spcAft>
            <a:buChar char="•"/>
          </a:pPr>
          <a:r>
            <a:rPr lang="es-MX" sz="1400" kern="1200">
              <a:solidFill>
                <a:schemeClr val="tx1">
                  <a:lumMod val="75000"/>
                  <a:lumOff val="25000"/>
                </a:schemeClr>
              </a:solidFill>
            </a:rPr>
            <a:t>Denuncias en investigación: </a:t>
          </a:r>
          <a:r>
            <a:rPr lang="es-MX" sz="1400" kern="1200">
              <a:solidFill>
                <a:srgbClr val="FF0000"/>
              </a:solidFill>
            </a:rPr>
            <a:t>15</a:t>
          </a:r>
        </a:p>
        <a:p>
          <a:pPr marL="114300" lvl="1" indent="-114300" algn="l" defTabSz="622300">
            <a:lnSpc>
              <a:spcPct val="90000"/>
            </a:lnSpc>
            <a:spcBef>
              <a:spcPct val="0"/>
            </a:spcBef>
            <a:spcAft>
              <a:spcPct val="15000"/>
            </a:spcAft>
            <a:buChar char="•"/>
          </a:pPr>
          <a:r>
            <a:rPr lang="es-MX" sz="1400" kern="1200">
              <a:solidFill>
                <a:schemeClr val="tx1">
                  <a:lumMod val="75000"/>
                  <a:lumOff val="25000"/>
                </a:schemeClr>
              </a:solidFill>
            </a:rPr>
            <a:t>Turnado en Responsabilidades</a:t>
          </a:r>
          <a:r>
            <a:rPr lang="es-MX" sz="1400" kern="1200"/>
            <a:t>: </a:t>
          </a:r>
          <a:r>
            <a:rPr lang="es-MX" sz="1400" kern="1200">
              <a:solidFill>
                <a:srgbClr val="FF0000"/>
              </a:solidFill>
            </a:rPr>
            <a:t>2</a:t>
          </a:r>
        </a:p>
      </dsp:txBody>
      <dsp:txXfrm>
        <a:off x="0" y="241418"/>
        <a:ext cx="4887069" cy="1063125"/>
      </dsp:txXfrm>
    </dsp:sp>
    <dsp:sp modelId="{F81B77E6-F910-458A-BBAF-21F488D8ADEC}">
      <dsp:nvSpPr>
        <dsp:cNvPr id="0" name=""/>
        <dsp:cNvSpPr/>
      </dsp:nvSpPr>
      <dsp:spPr>
        <a:xfrm>
          <a:off x="244353" y="10009"/>
          <a:ext cx="3420949" cy="44280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9304" tIns="0" rIns="129304" bIns="0" numCol="1" spcCol="1270" anchor="ctr" anchorCtr="0">
          <a:noAutofit/>
        </a:bodyPr>
        <a:lstStyle/>
        <a:p>
          <a:pPr marL="0" lvl="0" indent="0" algn="l" defTabSz="622300">
            <a:lnSpc>
              <a:spcPct val="90000"/>
            </a:lnSpc>
            <a:spcBef>
              <a:spcPct val="0"/>
            </a:spcBef>
            <a:spcAft>
              <a:spcPct val="35000"/>
            </a:spcAft>
            <a:buNone/>
          </a:pPr>
          <a:r>
            <a:rPr lang="es-MX" sz="1400" b="1" kern="1200"/>
            <a:t>Estatus de Denuncias:</a:t>
          </a:r>
        </a:p>
      </dsp:txBody>
      <dsp:txXfrm>
        <a:off x="265969" y="31625"/>
        <a:ext cx="3377717" cy="39956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ES"/>
          </a:p>
        </p:txBody>
      </p:sp>
      <p:sp>
        <p:nvSpPr>
          <p:cNvPr id="3" name="Marcador de fecha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640F381-32F2-48B4-AFEB-123F3B219B31}" type="datetimeFigureOut">
              <a:rPr lang="es-ES" smtClean="0"/>
              <a:t>15/01/2026</a:t>
            </a:fld>
            <a:endParaRPr lang="es-ES"/>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s-ES"/>
          </a:p>
        </p:txBody>
      </p:sp>
      <p:sp>
        <p:nvSpPr>
          <p:cNvPr id="5" name="Marcador de nota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73034D54-64E2-49A5-846A-1891CF3DEE40}" type="slidenum">
              <a:rPr lang="es-ES" smtClean="0"/>
              <a:t>‹Nº›</a:t>
            </a:fld>
            <a:endParaRPr lang="es-ES"/>
          </a:p>
        </p:txBody>
      </p:sp>
    </p:spTree>
    <p:extLst>
      <p:ext uri="{BB962C8B-B14F-4D97-AF65-F5344CB8AC3E}">
        <p14:creationId xmlns:p14="http://schemas.microsoft.com/office/powerpoint/2010/main" val="1779207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284ECAD9-32EE-4091-BDA5-6BD15ACC5E58}" type="slidenum">
              <a:rPr lang="es-ES" smtClean="0"/>
              <a:t>2</a:t>
            </a:fld>
            <a:endParaRPr lang="es-ES"/>
          </a:p>
        </p:txBody>
      </p:sp>
    </p:spTree>
    <p:extLst>
      <p:ext uri="{BB962C8B-B14F-4D97-AF65-F5344CB8AC3E}">
        <p14:creationId xmlns:p14="http://schemas.microsoft.com/office/powerpoint/2010/main" val="42879349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239152-694A-73AC-B736-CBD78BDCD7C6}"/>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AF4CEB8B-F9F9-1E87-A1B5-E9C003D1F800}"/>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BBA52C2E-E818-3E6B-143B-0C0BB5780397}"/>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634775C3-ADFB-92E0-5307-CA74A79E74E4}"/>
              </a:ext>
            </a:extLst>
          </p:cNvPr>
          <p:cNvSpPr>
            <a:spLocks noGrp="1"/>
          </p:cNvSpPr>
          <p:nvPr>
            <p:ph type="sldNum" sz="quarter" idx="10"/>
          </p:nvPr>
        </p:nvSpPr>
        <p:spPr/>
        <p:txBody>
          <a:bodyPr rtlCol="0"/>
          <a:lstStyle/>
          <a:p>
            <a:pPr rtl="0"/>
            <a:fld id="{284ECAD9-32EE-4091-BDA5-6BD15ACC5E58}" type="slidenum">
              <a:rPr lang="es-ES" smtClean="0"/>
              <a:t>15</a:t>
            </a:fld>
            <a:endParaRPr lang="es-ES"/>
          </a:p>
        </p:txBody>
      </p:sp>
    </p:spTree>
    <p:extLst>
      <p:ext uri="{BB962C8B-B14F-4D97-AF65-F5344CB8AC3E}">
        <p14:creationId xmlns:p14="http://schemas.microsoft.com/office/powerpoint/2010/main" val="14667146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3DC9E1-F2B9-C692-72DF-562BB316BB8E}"/>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96FF1FD8-B94B-E83C-FF5C-AC4E74DB03F8}"/>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4BB11931-5654-08B6-33E8-E1FE3A2B5F2D}"/>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A7EB2869-3841-A0D5-F8F8-7602EB822D42}"/>
              </a:ext>
            </a:extLst>
          </p:cNvPr>
          <p:cNvSpPr>
            <a:spLocks noGrp="1"/>
          </p:cNvSpPr>
          <p:nvPr>
            <p:ph type="sldNum" sz="quarter" idx="10"/>
          </p:nvPr>
        </p:nvSpPr>
        <p:spPr/>
        <p:txBody>
          <a:bodyPr rtlCol="0"/>
          <a:lstStyle/>
          <a:p>
            <a:pPr rtl="0"/>
            <a:fld id="{284ECAD9-32EE-4091-BDA5-6BD15ACC5E58}" type="slidenum">
              <a:rPr lang="es-ES" smtClean="0"/>
              <a:t>16</a:t>
            </a:fld>
            <a:endParaRPr lang="es-ES"/>
          </a:p>
        </p:txBody>
      </p:sp>
    </p:spTree>
    <p:extLst>
      <p:ext uri="{BB962C8B-B14F-4D97-AF65-F5344CB8AC3E}">
        <p14:creationId xmlns:p14="http://schemas.microsoft.com/office/powerpoint/2010/main" val="157291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622EA0-4C0D-2EFB-6072-3E5C58D2A44F}"/>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40088DA4-CE6D-BDCD-B9BE-FD9D99305C39}"/>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EDB7EE4E-C86D-EAA7-71EB-235D11C30E30}"/>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15085F59-B40A-AAAC-9255-15491CA3F5A7}"/>
              </a:ext>
            </a:extLst>
          </p:cNvPr>
          <p:cNvSpPr>
            <a:spLocks noGrp="1"/>
          </p:cNvSpPr>
          <p:nvPr>
            <p:ph type="sldNum" sz="quarter" idx="10"/>
          </p:nvPr>
        </p:nvSpPr>
        <p:spPr/>
        <p:txBody>
          <a:bodyPr rtlCol="0"/>
          <a:lstStyle/>
          <a:p>
            <a:pPr rtl="0"/>
            <a:fld id="{284ECAD9-32EE-4091-BDA5-6BD15ACC5E58}" type="slidenum">
              <a:rPr lang="es-ES" smtClean="0"/>
              <a:t>17</a:t>
            </a:fld>
            <a:endParaRPr lang="es-ES"/>
          </a:p>
        </p:txBody>
      </p:sp>
    </p:spTree>
    <p:extLst>
      <p:ext uri="{BB962C8B-B14F-4D97-AF65-F5344CB8AC3E}">
        <p14:creationId xmlns:p14="http://schemas.microsoft.com/office/powerpoint/2010/main" val="38480721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3C1186-5682-FC4B-D748-703B75DE5F76}"/>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CCFCDAE2-BDD9-D3CC-1393-E44A22ED14A4}"/>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C17523E8-928B-B7D9-998A-005E85CA6573}"/>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0C7668BD-1BB9-AB2A-2DC6-04F59D975956}"/>
              </a:ext>
            </a:extLst>
          </p:cNvPr>
          <p:cNvSpPr>
            <a:spLocks noGrp="1"/>
          </p:cNvSpPr>
          <p:nvPr>
            <p:ph type="sldNum" sz="quarter" idx="10"/>
          </p:nvPr>
        </p:nvSpPr>
        <p:spPr/>
        <p:txBody>
          <a:bodyPr rtlCol="0"/>
          <a:lstStyle/>
          <a:p>
            <a:pPr rtl="0"/>
            <a:fld id="{284ECAD9-32EE-4091-BDA5-6BD15ACC5E58}" type="slidenum">
              <a:rPr lang="es-ES" smtClean="0"/>
              <a:t>18</a:t>
            </a:fld>
            <a:endParaRPr lang="es-ES"/>
          </a:p>
        </p:txBody>
      </p:sp>
    </p:spTree>
    <p:extLst>
      <p:ext uri="{BB962C8B-B14F-4D97-AF65-F5344CB8AC3E}">
        <p14:creationId xmlns:p14="http://schemas.microsoft.com/office/powerpoint/2010/main" val="42820714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284ECAD9-32EE-4091-BDA5-6BD15ACC5E58}" type="slidenum">
              <a:rPr lang="es-ES" smtClean="0"/>
              <a:t>19</a:t>
            </a:fld>
            <a:endParaRPr lang="es-ES"/>
          </a:p>
        </p:txBody>
      </p:sp>
    </p:spTree>
    <p:extLst>
      <p:ext uri="{BB962C8B-B14F-4D97-AF65-F5344CB8AC3E}">
        <p14:creationId xmlns:p14="http://schemas.microsoft.com/office/powerpoint/2010/main" val="40670276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a:t>Se propone </a:t>
            </a:r>
            <a:r>
              <a:rPr lang="en-US" b="1" err="1"/>
              <a:t>incorporar</a:t>
            </a:r>
            <a:r>
              <a:rPr lang="en-US" b="1"/>
              <a:t> 1 </a:t>
            </a:r>
            <a:r>
              <a:rPr lang="en-US" b="1" err="1"/>
              <a:t>diseñador</a:t>
            </a:r>
            <a:r>
              <a:rPr lang="en-US" b="1"/>
              <a:t> </a:t>
            </a:r>
            <a:r>
              <a:rPr lang="en-US" b="1" err="1"/>
              <a:t>gráfico</a:t>
            </a:r>
            <a:r>
              <a:rPr lang="en-US"/>
              <a:t> para la </a:t>
            </a:r>
            <a:r>
              <a:rPr lang="en-US" err="1"/>
              <a:t>creación</a:t>
            </a:r>
            <a:r>
              <a:rPr lang="en-US"/>
              <a:t> de </a:t>
            </a:r>
            <a:r>
              <a:rPr lang="en-US" err="1"/>
              <a:t>contenido</a:t>
            </a:r>
            <a:r>
              <a:rPr lang="en-US"/>
              <a:t> visual para las </a:t>
            </a:r>
            <a:r>
              <a:rPr lang="en-US" err="1"/>
              <a:t>diferentes</a:t>
            </a:r>
            <a:r>
              <a:rPr lang="en-US"/>
              <a:t> </a:t>
            </a:r>
            <a:r>
              <a:rPr lang="en-US" err="1"/>
              <a:t>áreas</a:t>
            </a:r>
            <a:r>
              <a:rPr lang="en-US"/>
              <a:t>. Esto </a:t>
            </a:r>
            <a:r>
              <a:rPr lang="en-US" err="1"/>
              <a:t>acelerará</a:t>
            </a:r>
            <a:r>
              <a:rPr lang="en-US"/>
              <a:t> la </a:t>
            </a:r>
            <a:r>
              <a:rPr lang="en-US" err="1"/>
              <a:t>generación</a:t>
            </a:r>
            <a:r>
              <a:rPr lang="en-US"/>
              <a:t> de </a:t>
            </a:r>
            <a:r>
              <a:rPr lang="en-US" err="1"/>
              <a:t>contenido</a:t>
            </a:r>
            <a:r>
              <a:rPr lang="en-US"/>
              <a:t> visual </a:t>
            </a:r>
            <a:r>
              <a:rPr lang="en-US" err="1"/>
              <a:t>requerido</a:t>
            </a:r>
            <a:r>
              <a:rPr lang="en-US"/>
              <a:t> y </a:t>
            </a:r>
            <a:r>
              <a:rPr lang="en-US" err="1"/>
              <a:t>ayudará</a:t>
            </a:r>
            <a:r>
              <a:rPr lang="en-US"/>
              <a:t> a </a:t>
            </a:r>
            <a:r>
              <a:rPr lang="en-US" err="1"/>
              <a:t>reducir</a:t>
            </a:r>
            <a:r>
              <a:rPr lang="en-US"/>
              <a:t> las </a:t>
            </a:r>
            <a:r>
              <a:rPr lang="en-US" err="1"/>
              <a:t>demoras</a:t>
            </a:r>
            <a:r>
              <a:rPr lang="en-US"/>
              <a:t> </a:t>
            </a:r>
            <a:r>
              <a:rPr lang="en-US" err="1"/>
              <a:t>ocasionadas</a:t>
            </a:r>
            <a:r>
              <a:rPr lang="en-US"/>
              <a:t> </a:t>
            </a:r>
            <a:r>
              <a:rPr lang="en-US" err="1"/>
              <a:t>por</a:t>
            </a:r>
            <a:r>
              <a:rPr lang="en-US"/>
              <a:t> </a:t>
            </a:r>
            <a:r>
              <a:rPr lang="en-US" err="1"/>
              <a:t>cambios</a:t>
            </a:r>
            <a:r>
              <a:rPr lang="en-US"/>
              <a:t> </a:t>
            </a:r>
            <a:r>
              <a:rPr lang="en-US" err="1"/>
              <a:t>imprevistos</a:t>
            </a:r>
            <a:r>
              <a:rPr lang="en-US"/>
              <a:t>, </a:t>
            </a:r>
            <a:r>
              <a:rPr lang="en-US" err="1"/>
              <a:t>permitiendo</a:t>
            </a:r>
            <a:r>
              <a:rPr lang="en-US"/>
              <a:t> que </a:t>
            </a:r>
            <a:r>
              <a:rPr lang="en-US" err="1"/>
              <a:t>el</a:t>
            </a:r>
            <a:r>
              <a:rPr lang="en-US"/>
              <a:t> </a:t>
            </a:r>
            <a:r>
              <a:rPr lang="en-US" err="1"/>
              <a:t>equipo</a:t>
            </a:r>
            <a:r>
              <a:rPr lang="en-US"/>
              <a:t> </a:t>
            </a:r>
            <a:r>
              <a:rPr lang="en-US" err="1"/>
              <a:t>interno</a:t>
            </a:r>
            <a:r>
              <a:rPr lang="en-US"/>
              <a:t> </a:t>
            </a:r>
            <a:r>
              <a:rPr lang="en-US" err="1"/>
              <a:t>pueda</a:t>
            </a:r>
            <a:r>
              <a:rPr lang="en-US"/>
              <a:t> </a:t>
            </a:r>
            <a:r>
              <a:rPr lang="en-US" err="1"/>
              <a:t>enfocarse</a:t>
            </a:r>
            <a:r>
              <a:rPr lang="en-US"/>
              <a:t> </a:t>
            </a:r>
            <a:r>
              <a:rPr lang="en-US" err="1"/>
              <a:t>en</a:t>
            </a:r>
            <a:r>
              <a:rPr lang="en-US"/>
              <a:t> </a:t>
            </a:r>
            <a:r>
              <a:rPr lang="en-US" err="1"/>
              <a:t>proyectos</a:t>
            </a:r>
            <a:r>
              <a:rPr lang="en-US"/>
              <a:t> </a:t>
            </a:r>
            <a:r>
              <a:rPr lang="en-US" err="1"/>
              <a:t>prioritarios</a:t>
            </a:r>
            <a:r>
              <a:rPr lang="en-US"/>
              <a:t> </a:t>
            </a:r>
            <a:r>
              <a:rPr lang="en-US" err="1"/>
              <a:t>como</a:t>
            </a:r>
            <a:r>
              <a:rPr lang="en-US"/>
              <a:t> la </a:t>
            </a:r>
            <a:r>
              <a:rPr lang="en-US" err="1"/>
              <a:t>creación</a:t>
            </a:r>
            <a:r>
              <a:rPr lang="en-US"/>
              <a:t> de </a:t>
            </a:r>
            <a:r>
              <a:rPr lang="en-US" err="1"/>
              <a:t>sistemas</a:t>
            </a:r>
            <a:r>
              <a:rPr lang="en-US"/>
              <a:t> </a:t>
            </a:r>
            <a:r>
              <a:rPr lang="en-US" err="1"/>
              <a:t>prioritarios</a:t>
            </a:r>
            <a:r>
              <a:rPr lang="en-US"/>
              <a:t>.</a:t>
            </a:r>
          </a:p>
          <a:p>
            <a:endParaRPr lang="en-US">
              <a:cs typeface="Calibri"/>
            </a:endParaRPr>
          </a:p>
        </p:txBody>
      </p:sp>
      <p:sp>
        <p:nvSpPr>
          <p:cNvPr id="4" name="Marcador de número de diapositiva 3"/>
          <p:cNvSpPr>
            <a:spLocks noGrp="1"/>
          </p:cNvSpPr>
          <p:nvPr>
            <p:ph type="sldNum" sz="quarter" idx="5"/>
          </p:nvPr>
        </p:nvSpPr>
        <p:spPr/>
        <p:txBody>
          <a:bodyPr/>
          <a:lstStyle/>
          <a:p>
            <a:fld id="{73034D54-64E2-49A5-846A-1891CF3DEE40}" type="slidenum">
              <a:rPr lang="es-ES" smtClean="0"/>
              <a:t>20</a:t>
            </a:fld>
            <a:endParaRPr lang="es-ES"/>
          </a:p>
        </p:txBody>
      </p:sp>
    </p:spTree>
    <p:extLst>
      <p:ext uri="{BB962C8B-B14F-4D97-AF65-F5344CB8AC3E}">
        <p14:creationId xmlns:p14="http://schemas.microsoft.com/office/powerpoint/2010/main" val="16493563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747713" y="1181100"/>
            <a:ext cx="5670550" cy="3189288"/>
          </a:xfrm>
        </p:spPr>
      </p:sp>
      <p:sp>
        <p:nvSpPr>
          <p:cNvPr id="3" name="2 Marcador de notas"/>
          <p:cNvSpPr>
            <a:spLocks noGrp="1"/>
          </p:cNvSpPr>
          <p:nvPr>
            <p:ph type="body" idx="1"/>
          </p:nvPr>
        </p:nvSpPr>
        <p:spPr/>
        <p:txBody>
          <a:bodyPr>
            <a:normAutofit/>
          </a:bodyPr>
          <a:lstStyle/>
          <a:p>
            <a:r>
              <a:rPr lang="es-MX" sz="800"/>
              <a:t>Cuando escuchamos por primera vez hablar del tema de CI, se nos viene a la mente muchas ideas, y entre ellas están los paradigmas. </a:t>
            </a:r>
          </a:p>
          <a:p>
            <a:endParaRPr lang="es-MX" sz="800"/>
          </a:p>
          <a:p>
            <a:r>
              <a:rPr lang="es-MX" sz="200"/>
              <a:t>Los paradigmas sobre el CI son aquellas ideas erróneas que nos hacemos por desconocimiento del tema y que debemos romper para poder permear la importancia real del tema y mitigar la resistencia al cambio.</a:t>
            </a:r>
            <a:endParaRPr lang="es-MX" sz="200">
              <a:cs typeface="Calibri"/>
            </a:endParaRPr>
          </a:p>
          <a:p>
            <a:endParaRPr lang="es-MX" sz="800"/>
          </a:p>
          <a:p>
            <a:pPr marL="236826" indent="-236826">
              <a:buAutoNum type="arabicPeriod"/>
            </a:pPr>
            <a:r>
              <a:rPr lang="es-MX" sz="800"/>
              <a:t>Tema nuevo y especializado. El CI es un tema en el que participamos desde que nos establecemos metas u objetivos en nuestra vida diaria, hasta cuando formamos parte de una institución. </a:t>
            </a:r>
            <a:endParaRPr lang="es-MX" sz="800">
              <a:cs typeface="Calibri"/>
            </a:endParaRPr>
          </a:p>
          <a:p>
            <a:pPr marL="236826" indent="-236826">
              <a:buAutoNum type="arabicPeriod"/>
            </a:pPr>
            <a:r>
              <a:rPr lang="es-MX" sz="80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endParaRPr lang="es-MX" sz="800">
              <a:cs typeface="Calibri"/>
            </a:endParaRPr>
          </a:p>
          <a:p>
            <a:pPr marL="236826" indent="-236826">
              <a:buAutoNum type="arabicPeriod"/>
            </a:pPr>
            <a:r>
              <a:rPr lang="es-MX" sz="800"/>
              <a:t>El CI aplica en cualquier entidad gubernamental siempre y cuando tenga correctamente definido sus objetivos desde su origen en el marco normativo.</a:t>
            </a:r>
            <a:endParaRPr lang="es-MX" sz="800">
              <a:cs typeface="Calibri"/>
            </a:endParaRPr>
          </a:p>
          <a:p>
            <a:pPr marL="236826" indent="-236826">
              <a:buAutoNum type="arabicPeriod"/>
            </a:pPr>
            <a:r>
              <a:rPr lang="es-MX" sz="800"/>
              <a:t>El CI es una serie de elementos intrínsecos en la operación de una institución gubernamental encaminados a cumplir el mandato normativo que la crea y de los objetivos institucionales así como de los programas públicos.</a:t>
            </a:r>
            <a:endParaRPr lang="es-MX" sz="800">
              <a:cs typeface="Calibri"/>
            </a:endParaRPr>
          </a:p>
          <a:p>
            <a:endParaRPr lang="es-MX" baseline="0">
              <a:cs typeface="Calibri" panose="020F0502020204030204"/>
            </a:endParaRPr>
          </a:p>
          <a:p>
            <a:r>
              <a:rPr lang="es-MX">
                <a:cs typeface="Calibri" panose="020F0502020204030204"/>
              </a:rPr>
              <a:t>Por la dirección general de innovación y sectores tecnológicos:</a:t>
            </a:r>
          </a:p>
          <a:p>
            <a:r>
              <a:rPr lang="es-MX">
                <a:cs typeface="Calibri" panose="020F0502020204030204"/>
              </a:rPr>
              <a:t>Automatización de servicios.</a:t>
            </a:r>
            <a:endParaRPr lang="es-MX" baseline="0">
              <a:cs typeface="Calibri" panose="020F0502020204030204"/>
            </a:endParaRPr>
          </a:p>
          <a:p>
            <a:r>
              <a:rPr lang="es-MX">
                <a:cs typeface="Calibri"/>
              </a:rPr>
              <a:t>Capacitación en ciberseguridad.</a:t>
            </a:r>
          </a:p>
          <a:p>
            <a:r>
              <a:rPr lang="es-MX">
                <a:cs typeface="Calibri"/>
              </a:rPr>
              <a:t>Creación de micrositios específicos para Bacanora.</a:t>
            </a:r>
          </a:p>
          <a:p>
            <a:r>
              <a:rPr lang="es-MX">
                <a:cs typeface="Calibri"/>
              </a:rPr>
              <a:t>Ciberseguridad falta de antivirus para equipos de desarrollo y respaldo de la información.</a:t>
            </a:r>
          </a:p>
          <a:p>
            <a:pPr marL="237369" indent="-237369">
              <a:buAutoNum type="arabicPeriod"/>
            </a:pPr>
            <a:endParaRPr lang="es-ES">
              <a:cs typeface="Calibri" panose="020F0502020204030204"/>
            </a:endParaRPr>
          </a:p>
        </p:txBody>
      </p:sp>
      <p:sp>
        <p:nvSpPr>
          <p:cNvPr id="4" name="3 Marcador de número de diapositiva"/>
          <p:cNvSpPr>
            <a:spLocks noGrp="1"/>
          </p:cNvSpPr>
          <p:nvPr>
            <p:ph type="sldNum" sz="quarter" idx="10"/>
          </p:nvPr>
        </p:nvSpPr>
        <p:spPr/>
        <p:txBody>
          <a:bodyPr/>
          <a:lstStyle/>
          <a:p>
            <a:pPr defTabSz="931774">
              <a:defRPr/>
            </a:pPr>
            <a:fld id="{98D1F619-8AF0-478A-896A-B096220C8E0D}" type="slidenum">
              <a:rPr lang="es-MX">
                <a:solidFill>
                  <a:prstClr val="black"/>
                </a:solidFill>
                <a:latin typeface="Calibri"/>
              </a:rPr>
              <a:pPr defTabSz="931774">
                <a:defRPr/>
              </a:pPr>
              <a:t>21</a:t>
            </a:fld>
            <a:endParaRPr lang="es-MX">
              <a:solidFill>
                <a:prstClr val="black"/>
              </a:solidFill>
              <a:latin typeface="Calibri"/>
            </a:endParaRPr>
          </a:p>
        </p:txBody>
      </p:sp>
    </p:spTree>
    <p:extLst>
      <p:ext uri="{BB962C8B-B14F-4D97-AF65-F5344CB8AC3E}">
        <p14:creationId xmlns:p14="http://schemas.microsoft.com/office/powerpoint/2010/main" val="19320169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284ECAD9-32EE-4091-BDA5-6BD15ACC5E58}" type="slidenum">
              <a:rPr lang="es-ES" smtClean="0"/>
              <a:t>41</a:t>
            </a:fld>
            <a:endParaRPr lang="es-ES"/>
          </a:p>
        </p:txBody>
      </p:sp>
    </p:spTree>
    <p:extLst>
      <p:ext uri="{BB962C8B-B14F-4D97-AF65-F5344CB8AC3E}">
        <p14:creationId xmlns:p14="http://schemas.microsoft.com/office/powerpoint/2010/main" val="22997092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5"/>
          </p:nvPr>
        </p:nvSpPr>
        <p:spPr/>
        <p:txBody>
          <a:bodyPr/>
          <a:lstStyle/>
          <a:p>
            <a:pPr defTabSz="931774">
              <a:defRPr/>
            </a:pPr>
            <a:fld id="{15810C45-BDF6-4144-A6BB-1BA0D3B5783B}" type="slidenum">
              <a:rPr lang="es-MX">
                <a:solidFill>
                  <a:prstClr val="black"/>
                </a:solidFill>
                <a:latin typeface="Calibri" panose="020F0502020204030204"/>
              </a:rPr>
              <a:pPr defTabSz="931774">
                <a:defRPr/>
              </a:pPr>
              <a:t>42</a:t>
            </a:fld>
            <a:endParaRPr lang="es-MX">
              <a:solidFill>
                <a:prstClr val="black"/>
              </a:solidFill>
              <a:latin typeface="Calibri" panose="020F0502020204030204"/>
            </a:endParaRPr>
          </a:p>
        </p:txBody>
      </p:sp>
    </p:spTree>
    <p:extLst>
      <p:ext uri="{BB962C8B-B14F-4D97-AF65-F5344CB8AC3E}">
        <p14:creationId xmlns:p14="http://schemas.microsoft.com/office/powerpoint/2010/main" val="5201278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10"/>
          </p:nvPr>
        </p:nvSpPr>
        <p:spPr/>
        <p:txBody>
          <a:bodyPr rtlCol="0"/>
          <a:lstStyle/>
          <a:p>
            <a:pPr rtl="0"/>
            <a:fld id="{284ECAD9-32EE-4091-BDA5-6BD15ACC5E58}" type="slidenum">
              <a:rPr lang="es-ES" smtClean="0"/>
              <a:t>43</a:t>
            </a:fld>
            <a:endParaRPr lang="es-ES"/>
          </a:p>
        </p:txBody>
      </p:sp>
    </p:spTree>
    <p:extLst>
      <p:ext uri="{BB962C8B-B14F-4D97-AF65-F5344CB8AC3E}">
        <p14:creationId xmlns:p14="http://schemas.microsoft.com/office/powerpoint/2010/main" val="2916860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284ECAD9-32EE-4091-BDA5-6BD15ACC5E58}" type="slidenum">
              <a:rPr lang="es-ES" smtClean="0"/>
              <a:t>3</a:t>
            </a:fld>
            <a:endParaRPr lang="es-ES"/>
          </a:p>
        </p:txBody>
      </p:sp>
    </p:spTree>
    <p:extLst>
      <p:ext uri="{BB962C8B-B14F-4D97-AF65-F5344CB8AC3E}">
        <p14:creationId xmlns:p14="http://schemas.microsoft.com/office/powerpoint/2010/main" val="36975736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284ECAD9-32EE-4091-BDA5-6BD15ACC5E58}" type="slidenum">
              <a:rPr lang="es-ES" smtClean="0"/>
              <a:t>4</a:t>
            </a:fld>
            <a:endParaRPr lang="es-ES"/>
          </a:p>
        </p:txBody>
      </p:sp>
    </p:spTree>
    <p:extLst>
      <p:ext uri="{BB962C8B-B14F-4D97-AF65-F5344CB8AC3E}">
        <p14:creationId xmlns:p14="http://schemas.microsoft.com/office/powerpoint/2010/main" val="41490753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2DE790-FD45-BD62-4143-2AF85293800F}"/>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3D2A6B65-848F-39E9-CED9-8F96FB32F653}"/>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762D227D-929F-F09A-780E-9B76D1C058A6}"/>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1D7080DB-22B0-D5D4-24B9-2D5FE4EAF52B}"/>
              </a:ext>
            </a:extLst>
          </p:cNvPr>
          <p:cNvSpPr>
            <a:spLocks noGrp="1"/>
          </p:cNvSpPr>
          <p:nvPr>
            <p:ph type="sldNum" sz="quarter" idx="10"/>
          </p:nvPr>
        </p:nvSpPr>
        <p:spPr/>
        <p:txBody>
          <a:bodyPr rtlCol="0"/>
          <a:lstStyle/>
          <a:p>
            <a:pPr rtl="0"/>
            <a:fld id="{284ECAD9-32EE-4091-BDA5-6BD15ACC5E58}" type="slidenum">
              <a:rPr lang="es-ES" smtClean="0"/>
              <a:t>5</a:t>
            </a:fld>
            <a:endParaRPr lang="es-ES"/>
          </a:p>
        </p:txBody>
      </p:sp>
    </p:spTree>
    <p:extLst>
      <p:ext uri="{BB962C8B-B14F-4D97-AF65-F5344CB8AC3E}">
        <p14:creationId xmlns:p14="http://schemas.microsoft.com/office/powerpoint/2010/main" val="2845857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2D919E-82E1-C633-A573-276A9F1833AB}"/>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384A2909-B874-EB31-E783-28F3020C5420}"/>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6083D565-FC9C-2EFD-A81E-24476F3D8555}"/>
              </a:ext>
            </a:extLst>
          </p:cNvPr>
          <p:cNvSpPr>
            <a:spLocks noGrp="1"/>
          </p:cNvSpPr>
          <p:nvPr>
            <p:ph type="body" idx="1"/>
          </p:nvPr>
        </p:nvSpPr>
        <p:spPr/>
        <p:txBody>
          <a:bodyPr/>
          <a:lstStyle/>
          <a:p>
            <a:r>
              <a:rPr lang="es-MX"/>
              <a:t>Durante el segundo trimestre del año, el Comité de Ética e Integridad llevó a cabo diversas acciones enfocadas en la promoción de valores, el respeto a los derechos humanos y el fortalecimiento de una cultura organizacional ética:</a:t>
            </a:r>
          </a:p>
          <a:p>
            <a:r>
              <a:rPr lang="es-MX" b="1"/>
              <a:t>Sensibilización</a:t>
            </a:r>
            <a:r>
              <a:rPr lang="es-MX"/>
              <a:t>: Se difundieron materiales conmemorativos sobre el Día Mundial del Autismo y la campaña mensual del 25 contra la violencia hacia mujeres y niñas.</a:t>
            </a:r>
          </a:p>
          <a:p>
            <a:r>
              <a:rPr lang="es-MX" b="1"/>
              <a:t>Capacitación</a:t>
            </a:r>
            <a:r>
              <a:rPr lang="es-MX"/>
              <a:t>: Se realizaron los talleres "Democratización Familiar" e "Inteligencia Emocional", con enfoque en corresponsabilidad, comunicación y bienestar personal en el entorno laboral.</a:t>
            </a:r>
          </a:p>
          <a:p>
            <a:r>
              <a:rPr lang="es-MX" b="1"/>
              <a:t>Responsabilidad ambiental</a:t>
            </a:r>
            <a:r>
              <a:rPr lang="es-MX"/>
              <a:t>: Se impulsaron campañas internas sobre el ahorro de energía y el cuidado de áreas verdes, acompañadas de actividades de mantenimiento de plantas.</a:t>
            </a:r>
          </a:p>
          <a:p>
            <a:endParaRPr lang="es-MX"/>
          </a:p>
        </p:txBody>
      </p:sp>
      <p:sp>
        <p:nvSpPr>
          <p:cNvPr id="4" name="Marcador de número de diapositiva 3">
            <a:extLst>
              <a:ext uri="{FF2B5EF4-FFF2-40B4-BE49-F238E27FC236}">
                <a16:creationId xmlns:a16="http://schemas.microsoft.com/office/drawing/2014/main" id="{2AA66E6F-2EF0-5E73-6C0E-AAA6280FC00D}"/>
              </a:ext>
            </a:extLst>
          </p:cNvPr>
          <p:cNvSpPr>
            <a:spLocks noGrp="1"/>
          </p:cNvSpPr>
          <p:nvPr>
            <p:ph type="sldNum" sz="quarter" idx="5"/>
          </p:nvPr>
        </p:nvSpPr>
        <p:spPr/>
        <p:txBody>
          <a:bodyPr/>
          <a:lstStyle/>
          <a:p>
            <a:fld id="{73034D54-64E2-49A5-846A-1891CF3DEE40}" type="slidenum">
              <a:rPr lang="es-ES" smtClean="0"/>
              <a:t>9</a:t>
            </a:fld>
            <a:endParaRPr lang="es-ES"/>
          </a:p>
        </p:txBody>
      </p:sp>
    </p:spTree>
    <p:extLst>
      <p:ext uri="{BB962C8B-B14F-4D97-AF65-F5344CB8AC3E}">
        <p14:creationId xmlns:p14="http://schemas.microsoft.com/office/powerpoint/2010/main" val="36298829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085B39-9EEB-5A2C-472A-56E4937476E6}"/>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53DD532D-26FD-8F3A-3688-FA9151E73962}"/>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2E866C95-0F2A-CBEF-8394-4AE7BE00A8B1}"/>
              </a:ext>
            </a:extLst>
          </p:cNvPr>
          <p:cNvSpPr>
            <a:spLocks noGrp="1"/>
          </p:cNvSpPr>
          <p:nvPr>
            <p:ph type="body" idx="1"/>
          </p:nvPr>
        </p:nvSpPr>
        <p:spPr/>
        <p:txBody>
          <a:bodyPr/>
          <a:lstStyle/>
          <a:p>
            <a:r>
              <a:rPr lang="es-MX"/>
              <a:t>Durante el segundo trimestre del año, el Comité de Ética e Integridad llevó a cabo diversas acciones enfocadas en la promoción de valores, el respeto a los derechos humanos y el fortalecimiento de una cultura organizacional ética:</a:t>
            </a:r>
          </a:p>
          <a:p>
            <a:r>
              <a:rPr lang="es-MX" b="1"/>
              <a:t>Sensibilización</a:t>
            </a:r>
            <a:r>
              <a:rPr lang="es-MX"/>
              <a:t>: Se difundieron materiales conmemorativos sobre el Día Mundial del Autismo y la campaña mensual del 25 contra la violencia hacia mujeres y niñas.</a:t>
            </a:r>
          </a:p>
          <a:p>
            <a:r>
              <a:rPr lang="es-MX" b="1"/>
              <a:t>Capacitación</a:t>
            </a:r>
            <a:r>
              <a:rPr lang="es-MX"/>
              <a:t>: Se realizaron los talleres "Democratización Familiar" e "Inteligencia Emocional", con enfoque en corresponsabilidad, comunicación y bienestar personal en el entorno laboral.</a:t>
            </a:r>
          </a:p>
          <a:p>
            <a:r>
              <a:rPr lang="es-MX" b="1"/>
              <a:t>Responsabilidad ambiental</a:t>
            </a:r>
            <a:r>
              <a:rPr lang="es-MX"/>
              <a:t>: Se impulsaron campañas internas sobre el ahorro de energía y el cuidado de áreas verdes, acompañadas de actividades de mantenimiento de plantas.</a:t>
            </a:r>
          </a:p>
          <a:p>
            <a:endParaRPr lang="es-MX"/>
          </a:p>
        </p:txBody>
      </p:sp>
      <p:sp>
        <p:nvSpPr>
          <p:cNvPr id="4" name="Marcador de número de diapositiva 3">
            <a:extLst>
              <a:ext uri="{FF2B5EF4-FFF2-40B4-BE49-F238E27FC236}">
                <a16:creationId xmlns:a16="http://schemas.microsoft.com/office/drawing/2014/main" id="{233B2BF3-C436-7901-894C-C0C452D542D7}"/>
              </a:ext>
            </a:extLst>
          </p:cNvPr>
          <p:cNvSpPr>
            <a:spLocks noGrp="1"/>
          </p:cNvSpPr>
          <p:nvPr>
            <p:ph type="sldNum" sz="quarter" idx="5"/>
          </p:nvPr>
        </p:nvSpPr>
        <p:spPr/>
        <p:txBody>
          <a:bodyPr/>
          <a:lstStyle/>
          <a:p>
            <a:fld id="{73034D54-64E2-49A5-846A-1891CF3DEE40}" type="slidenum">
              <a:rPr lang="es-ES" smtClean="0"/>
              <a:t>10</a:t>
            </a:fld>
            <a:endParaRPr lang="es-ES"/>
          </a:p>
        </p:txBody>
      </p:sp>
    </p:spTree>
    <p:extLst>
      <p:ext uri="{BB962C8B-B14F-4D97-AF65-F5344CB8AC3E}">
        <p14:creationId xmlns:p14="http://schemas.microsoft.com/office/powerpoint/2010/main" val="10588100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1DB3DF-BA7E-47AC-632C-110E3A2E2215}"/>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1573368-23A2-AC6A-258B-1B9296EF3A61}"/>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1812C7C5-52C3-3815-188E-4CC2B49327F0}"/>
              </a:ext>
            </a:extLst>
          </p:cNvPr>
          <p:cNvSpPr>
            <a:spLocks noGrp="1"/>
          </p:cNvSpPr>
          <p:nvPr>
            <p:ph type="body" idx="1"/>
          </p:nvPr>
        </p:nvSpPr>
        <p:spPr/>
        <p:txBody>
          <a:bodyPr/>
          <a:lstStyle/>
          <a:p>
            <a:r>
              <a:rPr lang="es-MX"/>
              <a:t>Durante el segundo trimestre del año, el Comité de Ética e Integridad llevó a cabo diversas acciones enfocadas en la promoción de valores, el respeto a los derechos humanos y el fortalecimiento de una cultura organizacional ética:</a:t>
            </a:r>
          </a:p>
          <a:p>
            <a:r>
              <a:rPr lang="es-MX" b="1"/>
              <a:t>Sensibilización</a:t>
            </a:r>
            <a:r>
              <a:rPr lang="es-MX"/>
              <a:t>: Se difundieron materiales conmemorativos sobre el Día Mundial del Autismo y la campaña mensual del 25 contra la violencia hacia mujeres y niñas.</a:t>
            </a:r>
          </a:p>
          <a:p>
            <a:r>
              <a:rPr lang="es-MX" b="1"/>
              <a:t>Capacitación</a:t>
            </a:r>
            <a:r>
              <a:rPr lang="es-MX"/>
              <a:t>: Se realizaron los talleres "Democratización Familiar" e "Inteligencia Emocional", con enfoque en corresponsabilidad, comunicación y bienestar personal en el entorno laboral.</a:t>
            </a:r>
          </a:p>
          <a:p>
            <a:r>
              <a:rPr lang="es-MX" b="1"/>
              <a:t>Responsabilidad ambiental</a:t>
            </a:r>
            <a:r>
              <a:rPr lang="es-MX"/>
              <a:t>: Se impulsaron campañas internas sobre el ahorro de energía y el cuidado de áreas verdes, acompañadas de actividades de mantenimiento de plantas.</a:t>
            </a:r>
          </a:p>
          <a:p>
            <a:endParaRPr lang="es-MX"/>
          </a:p>
        </p:txBody>
      </p:sp>
      <p:sp>
        <p:nvSpPr>
          <p:cNvPr id="4" name="Marcador de número de diapositiva 3">
            <a:extLst>
              <a:ext uri="{FF2B5EF4-FFF2-40B4-BE49-F238E27FC236}">
                <a16:creationId xmlns:a16="http://schemas.microsoft.com/office/drawing/2014/main" id="{CE8C2C5A-9CA0-D426-34B4-3FB3CC46D204}"/>
              </a:ext>
            </a:extLst>
          </p:cNvPr>
          <p:cNvSpPr>
            <a:spLocks noGrp="1"/>
          </p:cNvSpPr>
          <p:nvPr>
            <p:ph type="sldNum" sz="quarter" idx="5"/>
          </p:nvPr>
        </p:nvSpPr>
        <p:spPr/>
        <p:txBody>
          <a:bodyPr/>
          <a:lstStyle/>
          <a:p>
            <a:fld id="{73034D54-64E2-49A5-846A-1891CF3DEE40}" type="slidenum">
              <a:rPr lang="es-ES" smtClean="0"/>
              <a:t>11</a:t>
            </a:fld>
            <a:endParaRPr lang="es-ES"/>
          </a:p>
        </p:txBody>
      </p:sp>
    </p:spTree>
    <p:extLst>
      <p:ext uri="{BB962C8B-B14F-4D97-AF65-F5344CB8AC3E}">
        <p14:creationId xmlns:p14="http://schemas.microsoft.com/office/powerpoint/2010/main" val="14025407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0791DF-4FBB-A8AE-4EF2-303EA5EB0EF6}"/>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C7AD5038-ADEB-4E39-DE86-7B6770555225}"/>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4293D94F-6394-6335-6543-DBC67AFD3F0B}"/>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0D6291BD-AB2F-2E70-6BD9-CD50C7D533EC}"/>
              </a:ext>
            </a:extLst>
          </p:cNvPr>
          <p:cNvSpPr>
            <a:spLocks noGrp="1"/>
          </p:cNvSpPr>
          <p:nvPr>
            <p:ph type="sldNum" sz="quarter" idx="10"/>
          </p:nvPr>
        </p:nvSpPr>
        <p:spPr/>
        <p:txBody>
          <a:bodyPr rtlCol="0"/>
          <a:lstStyle/>
          <a:p>
            <a:pPr rtl="0"/>
            <a:fld id="{284ECAD9-32EE-4091-BDA5-6BD15ACC5E58}" type="slidenum">
              <a:rPr lang="es-ES" smtClean="0"/>
              <a:t>13</a:t>
            </a:fld>
            <a:endParaRPr lang="es-ES"/>
          </a:p>
        </p:txBody>
      </p:sp>
    </p:spTree>
    <p:extLst>
      <p:ext uri="{BB962C8B-B14F-4D97-AF65-F5344CB8AC3E}">
        <p14:creationId xmlns:p14="http://schemas.microsoft.com/office/powerpoint/2010/main" val="31829056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804338-D41E-FE95-3014-E01EACD2A124}"/>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FF7F52F7-B589-C9E1-D847-7F7181BCC34C}"/>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30F0B2B7-EAA9-01F6-F518-601C2EB786D1}"/>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1D73CBF7-4CD6-BCA5-65EE-5CBBEE22F4C7}"/>
              </a:ext>
            </a:extLst>
          </p:cNvPr>
          <p:cNvSpPr>
            <a:spLocks noGrp="1"/>
          </p:cNvSpPr>
          <p:nvPr>
            <p:ph type="sldNum" sz="quarter" idx="10"/>
          </p:nvPr>
        </p:nvSpPr>
        <p:spPr/>
        <p:txBody>
          <a:bodyPr rtlCol="0"/>
          <a:lstStyle/>
          <a:p>
            <a:pPr rtl="0"/>
            <a:fld id="{284ECAD9-32EE-4091-BDA5-6BD15ACC5E58}" type="slidenum">
              <a:rPr lang="es-ES" smtClean="0"/>
              <a:t>14</a:t>
            </a:fld>
            <a:endParaRPr lang="es-ES"/>
          </a:p>
        </p:txBody>
      </p:sp>
    </p:spTree>
    <p:extLst>
      <p:ext uri="{BB962C8B-B14F-4D97-AF65-F5344CB8AC3E}">
        <p14:creationId xmlns:p14="http://schemas.microsoft.com/office/powerpoint/2010/main" val="12966429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ítulo_00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219199"/>
            <a:ext cx="9144000" cy="1909763"/>
          </a:xfrm>
        </p:spPr>
        <p:txBody>
          <a:bodyPr anchor="b">
            <a:noAutofit/>
          </a:bodyPr>
          <a:lstStyle>
            <a:lvl1pPr algn="ctr">
              <a:defRPr sz="3000" spc="-300">
                <a:solidFill>
                  <a:schemeClr val="bg1"/>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221038"/>
            <a:ext cx="9144000" cy="1220333"/>
          </a:xfrm>
        </p:spPr>
        <p:txBody>
          <a:bodyPr>
            <a:normAutofit/>
          </a:bodyPr>
          <a:lstStyle>
            <a:lvl1pPr marL="0" indent="0" algn="ctr">
              <a:buNone/>
              <a:defRPr sz="1600" spc="-300">
                <a:solidFill>
                  <a:schemeClr val="bg1"/>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pic>
        <p:nvPicPr>
          <p:cNvPr id="7" name="Imagen 6" descr="Imagen que contiene Texto">
            <a:extLst>
              <a:ext uri="{FF2B5EF4-FFF2-40B4-BE49-F238E27FC236}">
                <a16:creationId xmlns:a16="http://schemas.microsoft.com/office/drawing/2014/main" id="{EEAFF73C-3CCA-2486-9603-0D13E9BD45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5286" t="40303" r="14715" b="40112"/>
          <a:stretch/>
        </p:blipFill>
        <p:spPr>
          <a:xfrm>
            <a:off x="4212592" y="5090160"/>
            <a:ext cx="3766819" cy="814650"/>
          </a:xfrm>
          <a:prstGeom prst="rect">
            <a:avLst/>
          </a:prstGeom>
        </p:spPr>
      </p:pic>
      <p:pic>
        <p:nvPicPr>
          <p:cNvPr id="9" name="Imagen 8" descr="Imagen que contiene Texto">
            <a:extLst>
              <a:ext uri="{FF2B5EF4-FFF2-40B4-BE49-F238E27FC236}">
                <a16:creationId xmlns:a16="http://schemas.microsoft.com/office/drawing/2014/main" id="{D046D3DF-70DB-D8F9-8808-E483A0198A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6555" t="41477" r="56815" b="50714"/>
          <a:stretch/>
        </p:blipFill>
        <p:spPr>
          <a:xfrm>
            <a:off x="5109588" y="1305391"/>
            <a:ext cx="1972825" cy="447174"/>
          </a:xfrm>
          <a:prstGeom prst="rect">
            <a:avLst/>
          </a:prstGeom>
        </p:spPr>
      </p:pic>
      <p:sp>
        <p:nvSpPr>
          <p:cNvPr id="10" name="Rectángulo 9">
            <a:extLst>
              <a:ext uri="{FF2B5EF4-FFF2-40B4-BE49-F238E27FC236}">
                <a16:creationId xmlns:a16="http://schemas.microsoft.com/office/drawing/2014/main" id="{867BB2D8-24DA-E3A7-4C24-F1F0954D19BD}"/>
              </a:ext>
            </a:extLst>
          </p:cNvPr>
          <p:cNvSpPr/>
          <p:nvPr userDrawn="1"/>
        </p:nvSpPr>
        <p:spPr>
          <a:xfrm>
            <a:off x="5141495" y="40102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521361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cSld name="Imagen con leyenda">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posición de imagen 2"/>
          <p:cNvSpPr>
            <a:spLocks noGrp="1" noChangeAspect="1"/>
          </p:cNvSpPr>
          <p:nvPr>
            <p:ph type="pic" idx="1"/>
          </p:nvPr>
        </p:nvSpPr>
        <p:spPr>
          <a:xfrm>
            <a:off x="15" y="0"/>
            <a:ext cx="12191985" cy="4578350"/>
          </a:xfrm>
          <a:solidFill>
            <a:schemeClr val="bg1"/>
          </a:solidFill>
        </p:spPr>
        <p:txBody>
          <a:bodyPr lIns="457200" tIns="457200" rtlCol="0" anchor="t">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a:t>Haga clic en el icono para agregar una imagen</a:t>
            </a:r>
          </a:p>
        </p:txBody>
      </p:sp>
      <p:sp>
        <p:nvSpPr>
          <p:cNvPr id="2" name="Título 1"/>
          <p:cNvSpPr>
            <a:spLocks noGrp="1"/>
          </p:cNvSpPr>
          <p:nvPr>
            <p:ph type="title"/>
          </p:nvPr>
        </p:nvSpPr>
        <p:spPr>
          <a:xfrm>
            <a:off x="1097279" y="4799362"/>
            <a:ext cx="10113645" cy="743682"/>
          </a:xfrm>
        </p:spPr>
        <p:txBody>
          <a:bodyPr tIns="0" bIns="0" rtlCol="0" anchor="b">
            <a:noAutofit/>
          </a:bodyPr>
          <a:lstStyle>
            <a:lvl1pPr algn="ctr">
              <a:defRPr sz="4400" b="1">
                <a:solidFill>
                  <a:srgbClr val="FFFFFF"/>
                </a:solidFill>
              </a:defRPr>
            </a:lvl1pPr>
          </a:lstStyle>
          <a:p>
            <a:pPr rtl="0"/>
            <a:r>
              <a:rPr lang="es-ES" noProof="0"/>
              <a:t>Haga clic para modificar el estilo de título del patrón</a:t>
            </a:r>
          </a:p>
        </p:txBody>
      </p:sp>
      <p:sp>
        <p:nvSpPr>
          <p:cNvPr id="4" name="Marcador de posición de texto 3"/>
          <p:cNvSpPr>
            <a:spLocks noGrp="1"/>
          </p:cNvSpPr>
          <p:nvPr>
            <p:ph type="body" sz="half" idx="2"/>
          </p:nvPr>
        </p:nvSpPr>
        <p:spPr>
          <a:xfrm>
            <a:off x="1097279" y="5715000"/>
            <a:ext cx="10113264" cy="609600"/>
          </a:xfrm>
        </p:spPr>
        <p:txBody>
          <a:bodyPr lIns="91440" tIns="0" rIns="91440" bIns="0" rtlCol="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5" name="Marcador de fecha 4"/>
          <p:cNvSpPr>
            <a:spLocks noGrp="1"/>
          </p:cNvSpPr>
          <p:nvPr>
            <p:ph type="dt" sz="half" idx="10"/>
          </p:nvPr>
        </p:nvSpPr>
        <p:spPr/>
        <p:txBody>
          <a:bodyPr rtlCol="0"/>
          <a:lstStyle>
            <a:lvl1pPr>
              <a:defRPr>
                <a:solidFill>
                  <a:schemeClr val="bg1"/>
                </a:solidFill>
              </a:defRPr>
            </a:lvl1pPr>
          </a:lstStyle>
          <a:p>
            <a:pPr rtl="0"/>
            <a:fld id="{5A176532-3C26-418B-B78D-51AF847B2DBF}" type="datetime1">
              <a:rPr lang="es-ES" noProof="0" smtClean="0"/>
              <a:t>15/01/2026</a:t>
            </a:fld>
            <a:endParaRPr lang="es-ES" noProof="0"/>
          </a:p>
        </p:txBody>
      </p:sp>
      <p:sp>
        <p:nvSpPr>
          <p:cNvPr id="6" name="Marcador de pie de página 5"/>
          <p:cNvSpPr>
            <a:spLocks noGrp="1"/>
          </p:cNvSpPr>
          <p:nvPr>
            <p:ph type="ftr" sz="quarter" idx="11"/>
          </p:nvPr>
        </p:nvSpPr>
        <p:spPr>
          <a:xfrm>
            <a:off x="1097279" y="6446838"/>
            <a:ext cx="6818262" cy="365125"/>
          </a:xfrm>
        </p:spPr>
        <p:txBody>
          <a:bodyPr rtlCol="0"/>
          <a:lstStyle>
            <a:lvl1pPr>
              <a:defRPr>
                <a:solidFill>
                  <a:schemeClr val="bg1"/>
                </a:solidFill>
              </a:defRPr>
            </a:lvl1pPr>
          </a:lstStyle>
          <a:p>
            <a:pPr rtl="0"/>
            <a:r>
              <a:rPr lang="es-ES" noProof="0"/>
              <a:t>Pie de página</a:t>
            </a:r>
          </a:p>
        </p:txBody>
      </p:sp>
      <p:sp>
        <p:nvSpPr>
          <p:cNvPr id="7" name="Marcador de número de diapositiva 6"/>
          <p:cNvSpPr>
            <a:spLocks noGrp="1"/>
          </p:cNvSpPr>
          <p:nvPr>
            <p:ph type="sldNum" sz="quarter" idx="12"/>
          </p:nvPr>
        </p:nvSpPr>
        <p:spPr/>
        <p:txBody>
          <a:bodyPr rtlCol="0"/>
          <a:lstStyle>
            <a:lvl1pPr>
              <a:defRPr>
                <a:solidFill>
                  <a:schemeClr val="bg1"/>
                </a:solidFill>
              </a:defRPr>
            </a:lvl1pPr>
          </a:lstStyle>
          <a:p>
            <a:pPr rtl="0"/>
            <a:fld id="{3A98EE3D-8CD1-4C3F-BD1C-C98C9596463C}" type="slidenum">
              <a:rPr lang="es-ES" noProof="0" smtClean="0"/>
              <a:pPr rtl="0"/>
              <a:t>‹Nº›</a:t>
            </a:fld>
            <a:endParaRPr lang="es-ES" noProof="0"/>
          </a:p>
        </p:txBody>
      </p:sp>
      <p:sp>
        <p:nvSpPr>
          <p:cNvPr id="9" name="Rectángulo 8">
            <a:extLst>
              <a:ext uri="{FF2B5EF4-FFF2-40B4-BE49-F238E27FC236}">
                <a16:creationId xmlns:a16="http://schemas.microsoft.com/office/drawing/2014/main" id="{B4A4DE4A-F8EF-47D5-8C37-A9021C2BB6A3}"/>
              </a:ext>
            </a:extLst>
          </p:cNvPr>
          <p:cNvSpPr/>
          <p:nvPr userDrawn="1"/>
        </p:nvSpPr>
        <p:spPr>
          <a:xfrm>
            <a:off x="3536950" y="4535901"/>
            <a:ext cx="5118100" cy="1256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Tree>
    <p:extLst>
      <p:ext uri="{BB962C8B-B14F-4D97-AF65-F5344CB8AC3E}">
        <p14:creationId xmlns:p14="http://schemas.microsoft.com/office/powerpoint/2010/main" val="3803809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ítulo_001">
    <p:bg bwMode="black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219199"/>
            <a:ext cx="9144000" cy="1909763"/>
          </a:xfrm>
        </p:spPr>
        <p:txBody>
          <a:bodyPr anchor="b">
            <a:noAutofit/>
          </a:bodyPr>
          <a:lstStyle>
            <a:lvl1pPr algn="ctr">
              <a:defRPr sz="3000" spc="-300">
                <a:solidFill>
                  <a:schemeClr val="bg1"/>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221038"/>
            <a:ext cx="9144000" cy="1220333"/>
          </a:xfrm>
        </p:spPr>
        <p:txBody>
          <a:bodyPr>
            <a:normAutofit/>
          </a:bodyPr>
          <a:lstStyle>
            <a:lvl1pPr marL="0" indent="0" algn="ctr">
              <a:buNone/>
              <a:defRPr sz="1600" spc="-300">
                <a:solidFill>
                  <a:schemeClr val="bg1"/>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pic>
        <p:nvPicPr>
          <p:cNvPr id="7" name="Imagen 6" descr="Imagen que contiene Texto">
            <a:extLst>
              <a:ext uri="{FF2B5EF4-FFF2-40B4-BE49-F238E27FC236}">
                <a16:creationId xmlns:a16="http://schemas.microsoft.com/office/drawing/2014/main" id="{EEAFF73C-3CCA-2486-9603-0D13E9BD45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5286" t="40303" r="14715" b="40112"/>
          <a:stretch/>
        </p:blipFill>
        <p:spPr>
          <a:xfrm>
            <a:off x="4212592" y="5090160"/>
            <a:ext cx="3766819" cy="814650"/>
          </a:xfrm>
          <a:prstGeom prst="rect">
            <a:avLst/>
          </a:prstGeom>
        </p:spPr>
      </p:pic>
      <p:pic>
        <p:nvPicPr>
          <p:cNvPr id="9" name="Imagen 8" descr="Imagen que contiene Texto">
            <a:extLst>
              <a:ext uri="{FF2B5EF4-FFF2-40B4-BE49-F238E27FC236}">
                <a16:creationId xmlns:a16="http://schemas.microsoft.com/office/drawing/2014/main" id="{D046D3DF-70DB-D8F9-8808-E483A0198A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6555" t="41477" r="56815" b="50714"/>
          <a:stretch/>
        </p:blipFill>
        <p:spPr>
          <a:xfrm>
            <a:off x="5109588" y="1305391"/>
            <a:ext cx="1972825" cy="447174"/>
          </a:xfrm>
          <a:prstGeom prst="rect">
            <a:avLst/>
          </a:prstGeom>
        </p:spPr>
      </p:pic>
      <p:sp>
        <p:nvSpPr>
          <p:cNvPr id="10" name="Rectángulo 9">
            <a:extLst>
              <a:ext uri="{FF2B5EF4-FFF2-40B4-BE49-F238E27FC236}">
                <a16:creationId xmlns:a16="http://schemas.microsoft.com/office/drawing/2014/main" id="{867BB2D8-24DA-E3A7-4C24-F1F0954D19BD}"/>
              </a:ext>
            </a:extLst>
          </p:cNvPr>
          <p:cNvSpPr/>
          <p:nvPr userDrawn="1"/>
        </p:nvSpPr>
        <p:spPr>
          <a:xfrm>
            <a:off x="5141495" y="40102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575250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ítulo_00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272540"/>
            <a:ext cx="9144000" cy="1954393"/>
          </a:xfrm>
        </p:spPr>
        <p:txBody>
          <a:bodyPr anchor="b">
            <a:noAutofit/>
          </a:bodyPr>
          <a:lstStyle>
            <a:lvl1pPr algn="ctr">
              <a:defRPr sz="3000" spc="-300">
                <a:solidFill>
                  <a:schemeClr val="bg2">
                    <a:lumMod val="25000"/>
                  </a:schemeClr>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319009"/>
            <a:ext cx="9144000" cy="1242105"/>
          </a:xfrm>
        </p:spPr>
        <p:txBody>
          <a:bodyPr>
            <a:normAutofit/>
          </a:bodyPr>
          <a:lstStyle>
            <a:lvl1pPr marL="0" indent="0" algn="ctr">
              <a:buNone/>
              <a:defRPr sz="1600" spc="-300">
                <a:solidFill>
                  <a:schemeClr val="bg2">
                    <a:lumMod val="25000"/>
                  </a:schemeClr>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7" name="Rectángulo 6">
            <a:extLst>
              <a:ext uri="{FF2B5EF4-FFF2-40B4-BE49-F238E27FC236}">
                <a16:creationId xmlns:a16="http://schemas.microsoft.com/office/drawing/2014/main" id="{86ACE1ED-F8EB-C323-8990-91CF63A51961}"/>
              </a:ext>
            </a:extLst>
          </p:cNvPr>
          <p:cNvSpPr/>
          <p:nvPr userDrawn="1"/>
        </p:nvSpPr>
        <p:spPr>
          <a:xfrm>
            <a:off x="5141495" y="40102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Imagen 7" descr="Texto">
            <a:extLst>
              <a:ext uri="{FF2B5EF4-FFF2-40B4-BE49-F238E27FC236}">
                <a16:creationId xmlns:a16="http://schemas.microsoft.com/office/drawing/2014/main" id="{328C7060-B42A-AD27-E5AA-355FEBA725D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454" t="39710" r="13742" b="38728"/>
          <a:stretch/>
        </p:blipFill>
        <p:spPr>
          <a:xfrm>
            <a:off x="4212000" y="5101200"/>
            <a:ext cx="3505258" cy="813600"/>
          </a:xfrm>
          <a:prstGeom prst="rect">
            <a:avLst/>
          </a:prstGeom>
        </p:spPr>
      </p:pic>
      <p:pic>
        <p:nvPicPr>
          <p:cNvPr id="11" name="Imagen 10" descr="Dibujo abstracto de colores&#10;&#10;Descripción generada automáticamente con confianza baja">
            <a:extLst>
              <a:ext uri="{FF2B5EF4-FFF2-40B4-BE49-F238E27FC236}">
                <a16:creationId xmlns:a16="http://schemas.microsoft.com/office/drawing/2014/main" id="{F79943E7-6404-5E4F-9FC7-BAE199B00A1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239005" y="1404256"/>
            <a:ext cx="1713990" cy="446400"/>
          </a:xfrm>
          <a:prstGeom prst="rect">
            <a:avLst/>
          </a:prstGeom>
        </p:spPr>
      </p:pic>
    </p:spTree>
    <p:extLst>
      <p:ext uri="{BB962C8B-B14F-4D97-AF65-F5344CB8AC3E}">
        <p14:creationId xmlns:p14="http://schemas.microsoft.com/office/powerpoint/2010/main" val="18247513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ítulo Guinda_00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701799"/>
            <a:ext cx="9144000" cy="1909763"/>
          </a:xfrm>
        </p:spPr>
        <p:txBody>
          <a:bodyPr anchor="b">
            <a:noAutofit/>
          </a:bodyPr>
          <a:lstStyle>
            <a:lvl1pPr algn="ctr">
              <a:defRPr sz="3000" spc="-300">
                <a:solidFill>
                  <a:schemeClr val="bg1"/>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703638"/>
            <a:ext cx="9144000" cy="1220333"/>
          </a:xfrm>
        </p:spPr>
        <p:txBody>
          <a:bodyPr>
            <a:normAutofit/>
          </a:bodyPr>
          <a:lstStyle>
            <a:lvl1pPr marL="0" indent="0" algn="ctr">
              <a:buNone/>
              <a:defRPr sz="1600" spc="-300">
                <a:solidFill>
                  <a:schemeClr val="bg1"/>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10" name="Rectángulo 9">
            <a:extLst>
              <a:ext uri="{FF2B5EF4-FFF2-40B4-BE49-F238E27FC236}">
                <a16:creationId xmlns:a16="http://schemas.microsoft.com/office/drawing/2014/main" id="{867BB2D8-24DA-E3A7-4C24-F1F0954D19BD}"/>
              </a:ext>
            </a:extLst>
          </p:cNvPr>
          <p:cNvSpPr/>
          <p:nvPr userDrawn="1"/>
        </p:nvSpPr>
        <p:spPr>
          <a:xfrm>
            <a:off x="5141495" y="44928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descr="Imagen que contiene Texto">
            <a:extLst>
              <a:ext uri="{FF2B5EF4-FFF2-40B4-BE49-F238E27FC236}">
                <a16:creationId xmlns:a16="http://schemas.microsoft.com/office/drawing/2014/main" id="{75E7A38F-8F3C-1E34-BA7A-6CA64408F8A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6555" t="41477" r="56815" b="50714"/>
          <a:stretch/>
        </p:blipFill>
        <p:spPr>
          <a:xfrm>
            <a:off x="5109588" y="1609723"/>
            <a:ext cx="1972825" cy="447174"/>
          </a:xfrm>
          <a:prstGeom prst="rect">
            <a:avLst/>
          </a:prstGeom>
        </p:spPr>
      </p:pic>
    </p:spTree>
    <p:extLst>
      <p:ext uri="{BB962C8B-B14F-4D97-AF65-F5344CB8AC3E}">
        <p14:creationId xmlns:p14="http://schemas.microsoft.com/office/powerpoint/2010/main" val="37043338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ítulo Blanco_00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754776"/>
            <a:ext cx="9144000" cy="1822677"/>
          </a:xfrm>
        </p:spPr>
        <p:txBody>
          <a:bodyPr anchor="b">
            <a:noAutofit/>
          </a:bodyPr>
          <a:lstStyle>
            <a:lvl1pPr algn="ctr">
              <a:defRPr sz="3000" spc="-300">
                <a:solidFill>
                  <a:schemeClr val="bg2">
                    <a:lumMod val="25000"/>
                  </a:schemeClr>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669529"/>
            <a:ext cx="9144000" cy="1242105"/>
          </a:xfrm>
        </p:spPr>
        <p:txBody>
          <a:bodyPr>
            <a:normAutofit/>
          </a:bodyPr>
          <a:lstStyle>
            <a:lvl1pPr marL="0" indent="0" algn="ctr">
              <a:buNone/>
              <a:defRPr sz="1600" spc="-300">
                <a:solidFill>
                  <a:schemeClr val="bg2">
                    <a:lumMod val="25000"/>
                  </a:schemeClr>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7" name="Rectángulo 6">
            <a:extLst>
              <a:ext uri="{FF2B5EF4-FFF2-40B4-BE49-F238E27FC236}">
                <a16:creationId xmlns:a16="http://schemas.microsoft.com/office/drawing/2014/main" id="{86ACE1ED-F8EB-C323-8990-91CF63A51961}"/>
              </a:ext>
            </a:extLst>
          </p:cNvPr>
          <p:cNvSpPr/>
          <p:nvPr userDrawn="1"/>
        </p:nvSpPr>
        <p:spPr>
          <a:xfrm>
            <a:off x="5141495" y="436072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Imagen 3" descr="Dibujo abstracto de colores&#10;&#10;Descripción generada automáticamente con confianza baja">
            <a:extLst>
              <a:ext uri="{FF2B5EF4-FFF2-40B4-BE49-F238E27FC236}">
                <a16:creationId xmlns:a16="http://schemas.microsoft.com/office/drawing/2014/main" id="{88F2BD0C-73FC-B6E2-24A6-7C95F173E56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39005" y="1754776"/>
            <a:ext cx="1713990" cy="446400"/>
          </a:xfrm>
          <a:prstGeom prst="rect">
            <a:avLst/>
          </a:prstGeom>
        </p:spPr>
      </p:pic>
    </p:spTree>
    <p:extLst>
      <p:ext uri="{BB962C8B-B14F-4D97-AF65-F5344CB8AC3E}">
        <p14:creationId xmlns:p14="http://schemas.microsoft.com/office/powerpoint/2010/main" val="27658666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FD0621-0819-27E8-D9AF-92F75B696E60}"/>
              </a:ext>
            </a:extLst>
          </p:cNvPr>
          <p:cNvSpPr>
            <a:spLocks noGrp="1"/>
          </p:cNvSpPr>
          <p:nvPr>
            <p:ph type="title"/>
          </p:nvPr>
        </p:nvSpPr>
        <p:spPr/>
        <p:txBody>
          <a:bodyPr/>
          <a:lstStyle/>
          <a:p>
            <a:r>
              <a:rPr lang="es-ES"/>
              <a:t>Haga clic para modificar el estilo de título del patrón</a:t>
            </a:r>
            <a:endParaRPr lang="es-MX"/>
          </a:p>
        </p:txBody>
      </p:sp>
      <p:sp>
        <p:nvSpPr>
          <p:cNvPr id="4" name="Marcador de texto 3">
            <a:extLst>
              <a:ext uri="{FF2B5EF4-FFF2-40B4-BE49-F238E27FC236}">
                <a16:creationId xmlns:a16="http://schemas.microsoft.com/office/drawing/2014/main" id="{A81B4531-7B11-CDF1-2BCE-00D4BBAD469D}"/>
              </a:ext>
            </a:extLst>
          </p:cNvPr>
          <p:cNvSpPr>
            <a:spLocks noGrp="1"/>
          </p:cNvSpPr>
          <p:nvPr>
            <p:ph type="body" sz="quarter" idx="10"/>
          </p:nvPr>
        </p:nvSpPr>
        <p:spPr>
          <a:xfrm>
            <a:off x="838200" y="1874520"/>
            <a:ext cx="10515600" cy="4328159"/>
          </a:xfrm>
        </p:spPr>
        <p:txBody>
          <a:bodyPr/>
          <a:lstStyle>
            <a:lvl1pPr>
              <a:defRPr>
                <a:latin typeface="Helvetica" pitchFamily="2" charset="0"/>
              </a:defRPr>
            </a:lvl1pPr>
            <a:lvl2pPr>
              <a:defRPr>
                <a:latin typeface="Helvetica" pitchFamily="2" charset="0"/>
              </a:defRPr>
            </a:lvl2pPr>
            <a:lvl3pPr>
              <a:defRPr>
                <a:latin typeface="Helvetica" pitchFamily="2" charset="0"/>
              </a:defRPr>
            </a:lvl3pPr>
            <a:lvl4pPr>
              <a:defRPr>
                <a:latin typeface="Helvetica" pitchFamily="2" charset="0"/>
              </a:defRPr>
            </a:lvl4pPr>
            <a:lvl5pPr>
              <a:defRPr>
                <a:latin typeface="Helvetica" pitchFamily="2"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6913799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En blanco">
    <p:bg bwMode="ltGray">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0744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9210FA-5D63-FE74-73FC-63C9359A0512}"/>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95485C08-D0D3-05C5-2B79-4CD07568E138}"/>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F4ED76B1-B16B-F9E2-6E73-8F3EC89887ED}"/>
              </a:ext>
            </a:extLst>
          </p:cNvPr>
          <p:cNvSpPr>
            <a:spLocks noGrp="1"/>
          </p:cNvSpPr>
          <p:nvPr>
            <p:ph type="dt" sz="half" idx="10"/>
          </p:nvPr>
        </p:nvSpPr>
        <p:spPr/>
        <p:txBody>
          <a:bodyPr/>
          <a:lstStyle/>
          <a:p>
            <a:fld id="{C5CAB0C2-3E0F-4D76-A06B-5EB2C39BD379}" type="datetimeFigureOut">
              <a:rPr lang="es-MX" smtClean="0"/>
              <a:t>15/01/2026</a:t>
            </a:fld>
            <a:endParaRPr lang="es-MX"/>
          </a:p>
        </p:txBody>
      </p:sp>
      <p:sp>
        <p:nvSpPr>
          <p:cNvPr id="5" name="Marcador de pie de página 4">
            <a:extLst>
              <a:ext uri="{FF2B5EF4-FFF2-40B4-BE49-F238E27FC236}">
                <a16:creationId xmlns:a16="http://schemas.microsoft.com/office/drawing/2014/main" id="{9FBC2F08-EC8C-48EE-1DC7-8B2FA89C1C1F}"/>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6B3BAAA2-DD40-CAC2-E064-73E46E3486A5}"/>
              </a:ext>
            </a:extLst>
          </p:cNvPr>
          <p:cNvSpPr>
            <a:spLocks noGrp="1"/>
          </p:cNvSpPr>
          <p:nvPr>
            <p:ph type="sldNum" sz="quarter" idx="12"/>
          </p:nvPr>
        </p:nvSpPr>
        <p:spPr/>
        <p:txBody>
          <a:bodyPr/>
          <a:lstStyle/>
          <a:p>
            <a:fld id="{1B579CE4-EA4D-4F1E-93E3-33BE26CB8C4E}" type="slidenum">
              <a:rPr lang="es-MX" smtClean="0"/>
              <a:t>‹Nº›</a:t>
            </a:fld>
            <a:endParaRPr lang="es-MX"/>
          </a:p>
        </p:txBody>
      </p:sp>
    </p:spTree>
    <p:extLst>
      <p:ext uri="{BB962C8B-B14F-4D97-AF65-F5344CB8AC3E}">
        <p14:creationId xmlns:p14="http://schemas.microsoft.com/office/powerpoint/2010/main" val="807776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ítulo_00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272540"/>
            <a:ext cx="9144000" cy="1954393"/>
          </a:xfrm>
        </p:spPr>
        <p:txBody>
          <a:bodyPr anchor="b">
            <a:noAutofit/>
          </a:bodyPr>
          <a:lstStyle>
            <a:lvl1pPr algn="ctr">
              <a:defRPr sz="3000" spc="-300">
                <a:solidFill>
                  <a:schemeClr val="bg2">
                    <a:lumMod val="25000"/>
                  </a:schemeClr>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319009"/>
            <a:ext cx="9144000" cy="1242105"/>
          </a:xfrm>
        </p:spPr>
        <p:txBody>
          <a:bodyPr>
            <a:normAutofit/>
          </a:bodyPr>
          <a:lstStyle>
            <a:lvl1pPr marL="0" indent="0" algn="ctr">
              <a:buNone/>
              <a:defRPr sz="1600" spc="-300">
                <a:solidFill>
                  <a:schemeClr val="bg2">
                    <a:lumMod val="25000"/>
                  </a:schemeClr>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7" name="Rectángulo 6">
            <a:extLst>
              <a:ext uri="{FF2B5EF4-FFF2-40B4-BE49-F238E27FC236}">
                <a16:creationId xmlns:a16="http://schemas.microsoft.com/office/drawing/2014/main" id="{86ACE1ED-F8EB-C323-8990-91CF63A51961}"/>
              </a:ext>
            </a:extLst>
          </p:cNvPr>
          <p:cNvSpPr/>
          <p:nvPr userDrawn="1"/>
        </p:nvSpPr>
        <p:spPr>
          <a:xfrm>
            <a:off x="5141495" y="40102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Imagen 7" descr="Texto">
            <a:extLst>
              <a:ext uri="{FF2B5EF4-FFF2-40B4-BE49-F238E27FC236}">
                <a16:creationId xmlns:a16="http://schemas.microsoft.com/office/drawing/2014/main" id="{328C7060-B42A-AD27-E5AA-355FEBA725D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454" t="39710" r="13742" b="38728"/>
          <a:stretch/>
        </p:blipFill>
        <p:spPr>
          <a:xfrm>
            <a:off x="4212000" y="5101200"/>
            <a:ext cx="3505258" cy="813600"/>
          </a:xfrm>
          <a:prstGeom prst="rect">
            <a:avLst/>
          </a:prstGeom>
        </p:spPr>
      </p:pic>
      <p:pic>
        <p:nvPicPr>
          <p:cNvPr id="11" name="Imagen 10" descr="Dibujo abstracto de colores&#10;&#10;Descripción generada automáticamente con confianza baja">
            <a:extLst>
              <a:ext uri="{FF2B5EF4-FFF2-40B4-BE49-F238E27FC236}">
                <a16:creationId xmlns:a16="http://schemas.microsoft.com/office/drawing/2014/main" id="{F79943E7-6404-5E4F-9FC7-BAE199B00A1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239005" y="1404256"/>
            <a:ext cx="1713990" cy="446400"/>
          </a:xfrm>
          <a:prstGeom prst="rect">
            <a:avLst/>
          </a:prstGeom>
        </p:spPr>
      </p:pic>
    </p:spTree>
    <p:extLst>
      <p:ext uri="{BB962C8B-B14F-4D97-AF65-F5344CB8AC3E}">
        <p14:creationId xmlns:p14="http://schemas.microsoft.com/office/powerpoint/2010/main" val="3618430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ítulo Guinda_00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701799"/>
            <a:ext cx="9144000" cy="1909763"/>
          </a:xfrm>
        </p:spPr>
        <p:txBody>
          <a:bodyPr anchor="b">
            <a:noAutofit/>
          </a:bodyPr>
          <a:lstStyle>
            <a:lvl1pPr algn="ctr">
              <a:defRPr sz="3000" spc="-300">
                <a:solidFill>
                  <a:schemeClr val="bg1"/>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703638"/>
            <a:ext cx="9144000" cy="1220333"/>
          </a:xfrm>
        </p:spPr>
        <p:txBody>
          <a:bodyPr>
            <a:normAutofit/>
          </a:bodyPr>
          <a:lstStyle>
            <a:lvl1pPr marL="0" indent="0" algn="ctr">
              <a:buNone/>
              <a:defRPr sz="1600" spc="-300">
                <a:solidFill>
                  <a:schemeClr val="bg1"/>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10" name="Rectángulo 9">
            <a:extLst>
              <a:ext uri="{FF2B5EF4-FFF2-40B4-BE49-F238E27FC236}">
                <a16:creationId xmlns:a16="http://schemas.microsoft.com/office/drawing/2014/main" id="{867BB2D8-24DA-E3A7-4C24-F1F0954D19BD}"/>
              </a:ext>
            </a:extLst>
          </p:cNvPr>
          <p:cNvSpPr/>
          <p:nvPr userDrawn="1"/>
        </p:nvSpPr>
        <p:spPr>
          <a:xfrm>
            <a:off x="5141495" y="44928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descr="Imagen que contiene Texto">
            <a:extLst>
              <a:ext uri="{FF2B5EF4-FFF2-40B4-BE49-F238E27FC236}">
                <a16:creationId xmlns:a16="http://schemas.microsoft.com/office/drawing/2014/main" id="{75E7A38F-8F3C-1E34-BA7A-6CA64408F8A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6555" t="41477" r="56815" b="50714"/>
          <a:stretch/>
        </p:blipFill>
        <p:spPr>
          <a:xfrm>
            <a:off x="5109588" y="1609723"/>
            <a:ext cx="1972825" cy="447174"/>
          </a:xfrm>
          <a:prstGeom prst="rect">
            <a:avLst/>
          </a:prstGeom>
        </p:spPr>
      </p:pic>
    </p:spTree>
    <p:extLst>
      <p:ext uri="{BB962C8B-B14F-4D97-AF65-F5344CB8AC3E}">
        <p14:creationId xmlns:p14="http://schemas.microsoft.com/office/powerpoint/2010/main" val="2737420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ítulo Blanco_00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754776"/>
            <a:ext cx="9144000" cy="1822677"/>
          </a:xfrm>
        </p:spPr>
        <p:txBody>
          <a:bodyPr anchor="b">
            <a:noAutofit/>
          </a:bodyPr>
          <a:lstStyle>
            <a:lvl1pPr algn="ctr">
              <a:defRPr sz="3000" spc="-300">
                <a:solidFill>
                  <a:schemeClr val="bg2">
                    <a:lumMod val="25000"/>
                  </a:schemeClr>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669529"/>
            <a:ext cx="9144000" cy="1242105"/>
          </a:xfrm>
        </p:spPr>
        <p:txBody>
          <a:bodyPr>
            <a:normAutofit/>
          </a:bodyPr>
          <a:lstStyle>
            <a:lvl1pPr marL="0" indent="0" algn="ctr">
              <a:buNone/>
              <a:defRPr sz="1600" spc="-300">
                <a:solidFill>
                  <a:schemeClr val="bg2">
                    <a:lumMod val="25000"/>
                  </a:schemeClr>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7" name="Rectángulo 6">
            <a:extLst>
              <a:ext uri="{FF2B5EF4-FFF2-40B4-BE49-F238E27FC236}">
                <a16:creationId xmlns:a16="http://schemas.microsoft.com/office/drawing/2014/main" id="{86ACE1ED-F8EB-C323-8990-91CF63A51961}"/>
              </a:ext>
            </a:extLst>
          </p:cNvPr>
          <p:cNvSpPr/>
          <p:nvPr userDrawn="1"/>
        </p:nvSpPr>
        <p:spPr>
          <a:xfrm>
            <a:off x="5141495" y="436072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Imagen 3" descr="Dibujo abstracto de colores&#10;&#10;Descripción generada automáticamente con confianza baja">
            <a:extLst>
              <a:ext uri="{FF2B5EF4-FFF2-40B4-BE49-F238E27FC236}">
                <a16:creationId xmlns:a16="http://schemas.microsoft.com/office/drawing/2014/main" id="{88F2BD0C-73FC-B6E2-24A6-7C95F173E56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39005" y="1754776"/>
            <a:ext cx="1713990" cy="446400"/>
          </a:xfrm>
          <a:prstGeom prst="rect">
            <a:avLst/>
          </a:prstGeom>
        </p:spPr>
      </p:pic>
    </p:spTree>
    <p:extLst>
      <p:ext uri="{BB962C8B-B14F-4D97-AF65-F5344CB8AC3E}">
        <p14:creationId xmlns:p14="http://schemas.microsoft.com/office/powerpoint/2010/main" val="3084064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FD0621-0819-27E8-D9AF-92F75B696E60}"/>
              </a:ext>
            </a:extLst>
          </p:cNvPr>
          <p:cNvSpPr>
            <a:spLocks noGrp="1"/>
          </p:cNvSpPr>
          <p:nvPr>
            <p:ph type="title"/>
          </p:nvPr>
        </p:nvSpPr>
        <p:spPr/>
        <p:txBody>
          <a:bodyPr/>
          <a:lstStyle/>
          <a:p>
            <a:r>
              <a:rPr lang="es-ES"/>
              <a:t>Haga clic para modificar el estilo de título del patrón</a:t>
            </a:r>
            <a:endParaRPr lang="es-MX"/>
          </a:p>
        </p:txBody>
      </p:sp>
      <p:sp>
        <p:nvSpPr>
          <p:cNvPr id="4" name="Marcador de texto 3">
            <a:extLst>
              <a:ext uri="{FF2B5EF4-FFF2-40B4-BE49-F238E27FC236}">
                <a16:creationId xmlns:a16="http://schemas.microsoft.com/office/drawing/2014/main" id="{A81B4531-7B11-CDF1-2BCE-00D4BBAD469D}"/>
              </a:ext>
            </a:extLst>
          </p:cNvPr>
          <p:cNvSpPr>
            <a:spLocks noGrp="1"/>
          </p:cNvSpPr>
          <p:nvPr>
            <p:ph type="body" sz="quarter" idx="10"/>
          </p:nvPr>
        </p:nvSpPr>
        <p:spPr>
          <a:xfrm>
            <a:off x="838200" y="1874520"/>
            <a:ext cx="10515600" cy="4328159"/>
          </a:xfrm>
        </p:spPr>
        <p:txBody>
          <a:bodyPr/>
          <a:lstStyle>
            <a:lvl1pPr>
              <a:defRPr>
                <a:latin typeface="Helvetica" pitchFamily="2" charset="0"/>
              </a:defRPr>
            </a:lvl1pPr>
            <a:lvl2pPr>
              <a:defRPr>
                <a:latin typeface="Helvetica" pitchFamily="2" charset="0"/>
              </a:defRPr>
            </a:lvl2pPr>
            <a:lvl3pPr>
              <a:defRPr>
                <a:latin typeface="Helvetica" pitchFamily="2" charset="0"/>
              </a:defRPr>
            </a:lvl3pPr>
            <a:lvl4pPr>
              <a:defRPr>
                <a:latin typeface="Helvetica" pitchFamily="2" charset="0"/>
              </a:defRPr>
            </a:lvl4pPr>
            <a:lvl5pPr>
              <a:defRPr>
                <a:latin typeface="Helvetica" pitchFamily="2"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2362824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En blanco">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34417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p>
        </p:txBody>
      </p:sp>
      <p:sp>
        <p:nvSpPr>
          <p:cNvPr id="3" name="Marcador de posición de contenido 2"/>
          <p:cNvSpPr>
            <a:spLocks noGrp="1"/>
          </p:cNvSpPr>
          <p:nvPr>
            <p:ph idx="1"/>
          </p:nvPr>
        </p:nvSpPr>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7" name="Marcador de fecha 6">
            <a:extLst>
              <a:ext uri="{FF2B5EF4-FFF2-40B4-BE49-F238E27FC236}">
                <a16:creationId xmlns:a16="http://schemas.microsoft.com/office/drawing/2014/main" id="{354D8B55-9EA8-4B81-8E84-9B93B0A27559}"/>
              </a:ext>
            </a:extLst>
          </p:cNvPr>
          <p:cNvSpPr>
            <a:spLocks noGrp="1"/>
          </p:cNvSpPr>
          <p:nvPr>
            <p:ph type="dt" sz="half" idx="10"/>
          </p:nvPr>
        </p:nvSpPr>
        <p:spPr/>
        <p:txBody>
          <a:bodyPr rtlCol="0"/>
          <a:lstStyle/>
          <a:p>
            <a:pPr rtl="0"/>
            <a:fld id="{097654D3-51E3-4DAB-8B98-C0FA872C2507}" type="datetime1">
              <a:rPr lang="es-ES" noProof="0" smtClean="0"/>
              <a:t>15/01/2026</a:t>
            </a:fld>
            <a:endParaRPr lang="es-ES" noProof="0"/>
          </a:p>
        </p:txBody>
      </p:sp>
      <p:sp>
        <p:nvSpPr>
          <p:cNvPr id="8" name="Marcador de pie de página 7">
            <a:extLst>
              <a:ext uri="{FF2B5EF4-FFF2-40B4-BE49-F238E27FC236}">
                <a16:creationId xmlns:a16="http://schemas.microsoft.com/office/drawing/2014/main" id="{062CA021-2578-47CB-822C-BDDFF7223B28}"/>
              </a:ext>
            </a:extLst>
          </p:cNvPr>
          <p:cNvSpPr>
            <a:spLocks noGrp="1"/>
          </p:cNvSpPr>
          <p:nvPr>
            <p:ph type="ftr" sz="quarter" idx="11"/>
          </p:nvPr>
        </p:nvSpPr>
        <p:spPr/>
        <p:txBody>
          <a:bodyPr rtlCol="0"/>
          <a:lstStyle/>
          <a:p>
            <a:pPr rtl="0"/>
            <a:r>
              <a:rPr lang="es-ES" noProof="0"/>
              <a:t>Pie de página</a:t>
            </a:r>
          </a:p>
        </p:txBody>
      </p:sp>
      <p:sp>
        <p:nvSpPr>
          <p:cNvPr id="9" name="Marcador de número de diapositiva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a:p>
        </p:txBody>
      </p:sp>
    </p:spTree>
    <p:extLst>
      <p:ext uri="{BB962C8B-B14F-4D97-AF65-F5344CB8AC3E}">
        <p14:creationId xmlns:p14="http://schemas.microsoft.com/office/powerpoint/2010/main" val="4093217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p>
        </p:txBody>
      </p:sp>
      <p:sp>
        <p:nvSpPr>
          <p:cNvPr id="6" name="Marcador de fecha 5">
            <a:extLst>
              <a:ext uri="{FF2B5EF4-FFF2-40B4-BE49-F238E27FC236}">
                <a16:creationId xmlns:a16="http://schemas.microsoft.com/office/drawing/2014/main" id="{7392073F-158F-44A3-8913-917AFFC1BC20}"/>
              </a:ext>
            </a:extLst>
          </p:cNvPr>
          <p:cNvSpPr>
            <a:spLocks noGrp="1"/>
          </p:cNvSpPr>
          <p:nvPr>
            <p:ph type="dt" sz="half" idx="10"/>
          </p:nvPr>
        </p:nvSpPr>
        <p:spPr/>
        <p:txBody>
          <a:bodyPr rtlCol="0"/>
          <a:lstStyle/>
          <a:p>
            <a:pPr rtl="0"/>
            <a:fld id="{268CB99F-7ED6-4949-823C-6BEA3754B46B}" type="datetime1">
              <a:rPr lang="es-ES" noProof="0" smtClean="0"/>
              <a:t>15/01/2026</a:t>
            </a:fld>
            <a:endParaRPr lang="es-ES" noProof="0"/>
          </a:p>
        </p:txBody>
      </p:sp>
      <p:sp>
        <p:nvSpPr>
          <p:cNvPr id="7" name="Marcador de pie de página 6">
            <a:extLst>
              <a:ext uri="{FF2B5EF4-FFF2-40B4-BE49-F238E27FC236}">
                <a16:creationId xmlns:a16="http://schemas.microsoft.com/office/drawing/2014/main" id="{EED72207-24CA-42B7-A975-2F8E41CBA904}"/>
              </a:ext>
            </a:extLst>
          </p:cNvPr>
          <p:cNvSpPr>
            <a:spLocks noGrp="1"/>
          </p:cNvSpPr>
          <p:nvPr>
            <p:ph type="ftr" sz="quarter" idx="11"/>
          </p:nvPr>
        </p:nvSpPr>
        <p:spPr/>
        <p:txBody>
          <a:bodyPr rtlCol="0"/>
          <a:lstStyle/>
          <a:p>
            <a:pPr rtl="0"/>
            <a:r>
              <a:rPr lang="es-ES" noProof="0"/>
              <a:t>Pie de página</a:t>
            </a:r>
          </a:p>
        </p:txBody>
      </p:sp>
      <p:sp>
        <p:nvSpPr>
          <p:cNvPr id="8" name="Marcador de número de diapositiva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a:p>
        </p:txBody>
      </p:sp>
    </p:spTree>
    <p:extLst>
      <p:ext uri="{BB962C8B-B14F-4D97-AF65-F5344CB8AC3E}">
        <p14:creationId xmlns:p14="http://schemas.microsoft.com/office/powerpoint/2010/main" val="21233648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4_Contenido con título">
    <p:spTree>
      <p:nvGrpSpPr>
        <p:cNvPr id="1" name=""/>
        <p:cNvGrpSpPr/>
        <p:nvPr/>
      </p:nvGrpSpPr>
      <p:grpSpPr>
        <a:xfrm>
          <a:off x="0" y="0"/>
          <a:ext cx="0" cy="0"/>
          <a:chOff x="0" y="0"/>
          <a:chExt cx="0" cy="0"/>
        </a:xfrm>
      </p:grpSpPr>
      <p:sp>
        <p:nvSpPr>
          <p:cNvPr id="10" name="Paralelogramo 14">
            <a:extLst>
              <a:ext uri="{FF2B5EF4-FFF2-40B4-BE49-F238E27FC236}">
                <a16:creationId xmlns:a16="http://schemas.microsoft.com/office/drawing/2014/main" id="{BA60C70F-7EE5-4927-B922-88B1C47FADB9}"/>
              </a:ext>
            </a:extLst>
          </p:cNvPr>
          <p:cNvSpPr/>
          <p:nvPr userDrawn="1"/>
        </p:nvSpPr>
        <p:spPr>
          <a:xfrm>
            <a:off x="74485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s-ES" noProof="0"/>
          </a:p>
        </p:txBody>
      </p:sp>
      <p:sp>
        <p:nvSpPr>
          <p:cNvPr id="4" name="Rectángulo 3">
            <a:extLst>
              <a:ext uri="{FF2B5EF4-FFF2-40B4-BE49-F238E27FC236}">
                <a16:creationId xmlns:a16="http://schemas.microsoft.com/office/drawing/2014/main" id="{648F6D61-9E88-4632-A0A8-CB2E0CC5DEAF}"/>
              </a:ext>
            </a:extLst>
          </p:cNvPr>
          <p:cNvSpPr/>
          <p:nvPr userDrawn="1"/>
        </p:nvSpPr>
        <p:spPr>
          <a:xfrm>
            <a:off x="4654312" y="507333"/>
            <a:ext cx="7537688" cy="48495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8" name="Rectángulo 7">
            <a:extLst>
              <a:ext uri="{FF2B5EF4-FFF2-40B4-BE49-F238E27FC236}">
                <a16:creationId xmlns:a16="http://schemas.microsoft.com/office/drawing/2014/main" id="{16D90D66-BCB9-4229-A829-628874352AC0}"/>
              </a:ext>
            </a:extLst>
          </p:cNvPr>
          <p:cNvSpPr/>
          <p:nvPr userDrawn="1"/>
        </p:nvSpPr>
        <p:spPr>
          <a:xfrm>
            <a:off x="16" y="0"/>
            <a:ext cx="4654296" cy="5864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1092200" y="1885125"/>
            <a:ext cx="3068833" cy="2093975"/>
          </a:xfrm>
        </p:spPr>
        <p:txBody>
          <a:bodyPr rtlCol="0" anchor="ctr">
            <a:normAutofit/>
          </a:bodyPr>
          <a:lstStyle>
            <a:lvl1pPr>
              <a:lnSpc>
                <a:spcPct val="90000"/>
              </a:lnSpc>
              <a:defRPr sz="4400" b="1" i="0">
                <a:solidFill>
                  <a:srgbClr val="FFFFFF"/>
                </a:solidFill>
                <a:latin typeface="+mn-lt"/>
              </a:defRPr>
            </a:lvl1pPr>
          </a:lstStyle>
          <a:p>
            <a:pPr rtl="0"/>
            <a:r>
              <a:rPr lang="es-ES" noProof="0"/>
              <a:t>Haga clic para modificar el estilo de título del patrón</a:t>
            </a:r>
          </a:p>
        </p:txBody>
      </p:sp>
      <p:sp>
        <p:nvSpPr>
          <p:cNvPr id="3" name="Marcador de contenido 2"/>
          <p:cNvSpPr>
            <a:spLocks noGrp="1"/>
          </p:cNvSpPr>
          <p:nvPr>
            <p:ph idx="1"/>
          </p:nvPr>
        </p:nvSpPr>
        <p:spPr>
          <a:xfrm>
            <a:off x="6518529" y="943430"/>
            <a:ext cx="4654296" cy="3977366"/>
          </a:xfrm>
        </p:spPr>
        <p:txBody>
          <a:bodyPr rtlCol="0" anchor="ctr">
            <a:normAutofit/>
          </a:bodyPr>
          <a:lstStyle>
            <a:lvl1pPr>
              <a:defRPr sz="2400"/>
            </a:lvl1pPr>
            <a:lvl2pPr>
              <a:defRPr sz="2000"/>
            </a:lvl2pPr>
            <a:lvl3pPr>
              <a:defRPr sz="1600"/>
            </a:lvl3pPr>
            <a:lvl4pPr>
              <a:defRPr sz="1600"/>
            </a:lvl4pPr>
            <a:lvl5pPr>
              <a:defRPr sz="1600"/>
            </a:lvl5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12" name="Marcador de fecha 1">
            <a:extLst>
              <a:ext uri="{FF2B5EF4-FFF2-40B4-BE49-F238E27FC236}">
                <a16:creationId xmlns:a16="http://schemas.microsoft.com/office/drawing/2014/main" id="{F417C55D-4AE8-427B-A32E-9F54E007E686}"/>
              </a:ext>
            </a:extLst>
          </p:cNvPr>
          <p:cNvSpPr>
            <a:spLocks noGrp="1"/>
          </p:cNvSpPr>
          <p:nvPr>
            <p:ph type="dt" sz="half" idx="10"/>
          </p:nvPr>
        </p:nvSpPr>
        <p:spPr>
          <a:xfrm>
            <a:off x="6834126" y="6446838"/>
            <a:ext cx="2584850" cy="365125"/>
          </a:xfrm>
        </p:spPr>
        <p:txBody>
          <a:bodyPr rtlCol="0"/>
          <a:lstStyle>
            <a:lvl1pPr>
              <a:defRPr>
                <a:solidFill>
                  <a:schemeClr val="tx1">
                    <a:lumMod val="75000"/>
                    <a:lumOff val="25000"/>
                  </a:schemeClr>
                </a:solidFill>
              </a:defRPr>
            </a:lvl1pPr>
          </a:lstStyle>
          <a:p>
            <a:pPr rtl="0"/>
            <a:fld id="{7F18A85B-765D-40FC-AD09-6091B3410ECC}" type="datetime1">
              <a:rPr lang="es-ES" noProof="0" smtClean="0"/>
              <a:t>15/01/2026</a:t>
            </a:fld>
            <a:endParaRPr lang="es-ES" noProof="0"/>
          </a:p>
        </p:txBody>
      </p:sp>
      <p:sp>
        <p:nvSpPr>
          <p:cNvPr id="13" name="Marcador de pie de página 2">
            <a:extLst>
              <a:ext uri="{FF2B5EF4-FFF2-40B4-BE49-F238E27FC236}">
                <a16:creationId xmlns:a16="http://schemas.microsoft.com/office/drawing/2014/main" id="{8C05871B-E916-40A4-B5E3-65C15F5A4D2A}"/>
              </a:ext>
            </a:extLst>
          </p:cNvPr>
          <p:cNvSpPr>
            <a:spLocks noGrp="1"/>
          </p:cNvSpPr>
          <p:nvPr>
            <p:ph type="ftr" sz="quarter" idx="11"/>
          </p:nvPr>
        </p:nvSpPr>
        <p:spPr>
          <a:xfrm>
            <a:off x="1097279" y="6446838"/>
            <a:ext cx="4846321" cy="365125"/>
          </a:xfrm>
        </p:spPr>
        <p:txBody>
          <a:bodyPr rtlCol="0"/>
          <a:lstStyle>
            <a:lvl1pPr>
              <a:defRPr>
                <a:solidFill>
                  <a:schemeClr val="tx1">
                    <a:lumMod val="75000"/>
                    <a:lumOff val="25000"/>
                  </a:schemeClr>
                </a:solidFill>
              </a:defRPr>
            </a:lvl1pPr>
          </a:lstStyle>
          <a:p>
            <a:pPr rtl="0"/>
            <a:r>
              <a:rPr lang="es-ES" noProof="0"/>
              <a:t>Pie de página</a:t>
            </a:r>
          </a:p>
        </p:txBody>
      </p:sp>
      <p:sp>
        <p:nvSpPr>
          <p:cNvPr id="14" name="Marcador de número de diapositiva 3">
            <a:extLst>
              <a:ext uri="{FF2B5EF4-FFF2-40B4-BE49-F238E27FC236}">
                <a16:creationId xmlns:a16="http://schemas.microsoft.com/office/drawing/2014/main" id="{B45E789F-2E61-4EC0-8973-681625FE518F}"/>
              </a:ext>
            </a:extLst>
          </p:cNvPr>
          <p:cNvSpPr>
            <a:spLocks noGrp="1"/>
          </p:cNvSpPr>
          <p:nvPr>
            <p:ph type="sldNum" sz="quarter" idx="12"/>
          </p:nvPr>
        </p:nvSpPr>
        <p:spPr>
          <a:xfrm>
            <a:off x="10375670" y="6446838"/>
            <a:ext cx="780010" cy="365125"/>
          </a:xfrm>
        </p:spPr>
        <p:txBody>
          <a:bodyPr rtlCol="0"/>
          <a:lstStyle>
            <a:lvl1pPr>
              <a:defRPr>
                <a:solidFill>
                  <a:schemeClr val="tx1">
                    <a:lumMod val="75000"/>
                    <a:lumOff val="25000"/>
                  </a:schemeClr>
                </a:solidFill>
              </a:defRPr>
            </a:lvl1pPr>
          </a:lstStyle>
          <a:p>
            <a:pPr rtl="0"/>
            <a:fld id="{3A98EE3D-8CD1-4C3F-BD1C-C98C9596463C}" type="slidenum">
              <a:rPr lang="es-ES" noProof="0" smtClean="0"/>
              <a:pPr rtl="0"/>
              <a:t>‹Nº›</a:t>
            </a:fld>
            <a:endParaRPr lang="es-ES" noProof="0"/>
          </a:p>
        </p:txBody>
      </p:sp>
      <p:sp>
        <p:nvSpPr>
          <p:cNvPr id="18" name="Rectángulo 17">
            <a:extLst>
              <a:ext uri="{FF2B5EF4-FFF2-40B4-BE49-F238E27FC236}">
                <a16:creationId xmlns:a16="http://schemas.microsoft.com/office/drawing/2014/main" id="{6127F28F-6C7B-471B-9839-EF88426C1976}"/>
              </a:ext>
            </a:extLst>
          </p:cNvPr>
          <p:cNvSpPr/>
          <p:nvPr userDrawn="1"/>
        </p:nvSpPr>
        <p:spPr>
          <a:xfrm>
            <a:off x="4370251" y="2322780"/>
            <a:ext cx="1348378" cy="12186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Tree>
    <p:extLst>
      <p:ext uri="{BB962C8B-B14F-4D97-AF65-F5344CB8AC3E}">
        <p14:creationId xmlns:p14="http://schemas.microsoft.com/office/powerpoint/2010/main" val="3523415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15368777-FA63-8A4B-0A6D-B24F83375A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9C1E4A4E-AE15-364C-5539-714A35F7A5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314008750"/>
      </p:ext>
    </p:extLst>
  </p:cSld>
  <p:clrMap bg1="lt1" tx1="dk1" bg2="lt2" tx2="dk2" accent1="accent1" accent2="accent2" accent3="accent3" accent4="accent4" accent5="accent5" accent6="accent6" hlink="hlink" folHlink="folHlink"/>
  <p:sldLayoutIdLst>
    <p:sldLayoutId id="2147483685" r:id="rId1"/>
    <p:sldLayoutId id="2147483696" r:id="rId2"/>
    <p:sldLayoutId id="2147483697" r:id="rId3"/>
    <p:sldLayoutId id="2147483698" r:id="rId4"/>
    <p:sldLayoutId id="2147483699" r:id="rId5"/>
    <p:sldLayoutId id="2147483691" r:id="rId6"/>
    <p:sldLayoutId id="2147483701" r:id="rId7"/>
    <p:sldLayoutId id="2147483702" r:id="rId8"/>
    <p:sldLayoutId id="2147483703" r:id="rId9"/>
    <p:sldLayoutId id="2147483705" r:id="rId10"/>
  </p:sldLayoutIdLst>
  <p:txStyles>
    <p:titleStyle>
      <a:lvl1pPr algn="l" defTabSz="914400" rtl="0" eaLnBrk="1" latinLnBrk="0" hangingPunct="1">
        <a:lnSpc>
          <a:spcPct val="90000"/>
        </a:lnSpc>
        <a:spcBef>
          <a:spcPct val="0"/>
        </a:spcBef>
        <a:buNone/>
        <a:defRPr sz="3200" kern="1200" spc="-300">
          <a:solidFill>
            <a:schemeClr val="tx1"/>
          </a:solidFill>
          <a:latin typeface="LuloCleanW01-OneBold" panose="02010804020200000003"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Helvetic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Helvetic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Gray">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15368777-FA63-8A4B-0A6D-B24F83375A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9C1E4A4E-AE15-364C-5539-714A35F7A5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2828991764"/>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Lst>
  <p:txStyles>
    <p:titleStyle>
      <a:lvl1pPr algn="l" defTabSz="914400" rtl="0" eaLnBrk="1" latinLnBrk="0" hangingPunct="1">
        <a:lnSpc>
          <a:spcPct val="90000"/>
        </a:lnSpc>
        <a:spcBef>
          <a:spcPct val="0"/>
        </a:spcBef>
        <a:buNone/>
        <a:defRPr sz="3200" kern="1200" spc="-300">
          <a:solidFill>
            <a:schemeClr val="tx1"/>
          </a:solidFill>
          <a:latin typeface="LuloCleanW01-OneBold" panose="02010804020200000003"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Helvetic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Helvetic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9.png"/><Relationship Id="rId7" Type="http://schemas.openxmlformats.org/officeDocument/2006/relationships/image" Target="../media/image23.jpe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microsoft.com/office/2018/10/relationships/comments" Target="../comments/modernComment_433_D29B8954.xml"/><Relationship Id="rId1" Type="http://schemas.openxmlformats.org/officeDocument/2006/relationships/slideLayout" Target="../slideLayouts/slideLayout8.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10.png"/><Relationship Id="rId4" Type="http://schemas.openxmlformats.org/officeDocument/2006/relationships/diagramLayout" Target="../diagrams/layout1.xml"/><Relationship Id="rId9"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39.jpeg"/><Relationship Id="rId2" Type="http://schemas.openxmlformats.org/officeDocument/2006/relationships/image" Target="../media/image9.png"/><Relationship Id="rId1" Type="http://schemas.openxmlformats.org/officeDocument/2006/relationships/slideLayout" Target="../slideLayouts/slideLayout8.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jpeg"/></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hart" Target="../charts/chart3.xml"/><Relationship Id="rId1" Type="http://schemas.openxmlformats.org/officeDocument/2006/relationships/slideLayout" Target="../slideLayouts/slideLayout8.xml"/><Relationship Id="rId6" Type="http://schemas.openxmlformats.org/officeDocument/2006/relationships/image" Target="../media/image10.png"/><Relationship Id="rId5" Type="http://schemas.openxmlformats.org/officeDocument/2006/relationships/chart" Target="../charts/chart5.xml"/><Relationship Id="rId4" Type="http://schemas.openxmlformats.org/officeDocument/2006/relationships/chart" Target="../charts/chart4.xml"/></Relationships>
</file>

<file path=ppt/slides/_rels/slide35.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chart" Target="../charts/chart7.xml"/><Relationship Id="rId7" Type="http://schemas.openxmlformats.org/officeDocument/2006/relationships/diagramQuickStyle" Target="../diagrams/quickStyle3.xml"/><Relationship Id="rId2" Type="http://schemas.openxmlformats.org/officeDocument/2006/relationships/chart" Target="../charts/chart6.xml"/><Relationship Id="rId1" Type="http://schemas.openxmlformats.org/officeDocument/2006/relationships/slideLayout" Target="../slideLayouts/slideLayout8.xml"/><Relationship Id="rId6" Type="http://schemas.openxmlformats.org/officeDocument/2006/relationships/diagramLayout" Target="../diagrams/layout3.xml"/><Relationship Id="rId5" Type="http://schemas.openxmlformats.org/officeDocument/2006/relationships/diagramData" Target="../diagrams/data3.xml"/><Relationship Id="rId10" Type="http://schemas.openxmlformats.org/officeDocument/2006/relationships/image" Target="../media/image10.png"/><Relationship Id="rId4" Type="http://schemas.openxmlformats.org/officeDocument/2006/relationships/image" Target="../media/image9.png"/><Relationship Id="rId9" Type="http://schemas.microsoft.com/office/2007/relationships/diagramDrawing" Target="../diagrams/drawing3.xml"/></Relationships>
</file>

<file path=ppt/slides/_rels/slide36.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10.png"/><Relationship Id="rId7" Type="http://schemas.openxmlformats.org/officeDocument/2006/relationships/image" Target="../media/image43.png"/><Relationship Id="rId2" Type="http://schemas.openxmlformats.org/officeDocument/2006/relationships/image" Target="../media/image9.png"/><Relationship Id="rId1" Type="http://schemas.openxmlformats.org/officeDocument/2006/relationships/slideLayout" Target="../slideLayouts/slideLayout8.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 Id="rId5" Type="http://schemas.openxmlformats.org/officeDocument/2006/relationships/image" Target="../media/image46.png"/><Relationship Id="rId4" Type="http://schemas.openxmlformats.org/officeDocument/2006/relationships/image" Target="../media/image45.png"/></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4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4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hart" Target="../charts/chart1.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9.png"/><Relationship Id="rId7"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0.png"/><Relationship Id="rId9"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358D1CEC-B6B2-E64C-0D4B-2AE570B397A2}"/>
              </a:ext>
            </a:extLst>
          </p:cNvPr>
          <p:cNvSpPr>
            <a:spLocks noGrp="1"/>
          </p:cNvSpPr>
          <p:nvPr>
            <p:ph type="ctrTitle"/>
          </p:nvPr>
        </p:nvSpPr>
        <p:spPr>
          <a:xfrm>
            <a:off x="1524000" y="1280100"/>
            <a:ext cx="9144000" cy="1909763"/>
          </a:xfrm>
        </p:spPr>
        <p:txBody>
          <a:bodyPr/>
          <a:lstStyle/>
          <a:p>
            <a:r>
              <a:rPr kumimoji="0" lang="es-ES" sz="4800" b="0" i="0" u="none" strike="noStrike" kern="0" cap="all" spc="0" normalizeH="0" baseline="0" noProof="0">
                <a:ln>
                  <a:noFill/>
                </a:ln>
                <a:solidFill>
                  <a:schemeClr val="bg1"/>
                </a:solidFill>
                <a:effectLst/>
                <a:uLnTx/>
                <a:uFillTx/>
                <a:latin typeface="Calibri"/>
                <a:cs typeface="Calibri"/>
              </a:rPr>
              <a:t>CONTROL INTERNO</a:t>
            </a:r>
            <a:br>
              <a:rPr lang="es-ES" sz="4800" kern="0">
                <a:solidFill>
                  <a:schemeClr val="bg1"/>
                </a:solidFill>
                <a:latin typeface="Calibri"/>
                <a:cs typeface="Calibri"/>
              </a:rPr>
            </a:br>
            <a:r>
              <a:rPr lang="es-ES" sz="3600">
                <a:solidFill>
                  <a:schemeClr val="bg1"/>
                </a:solidFill>
                <a:latin typeface="Calibri"/>
                <a:cs typeface="Calibri"/>
              </a:rPr>
              <a:t>Comité de Control y Desempeño Institucional</a:t>
            </a:r>
            <a:endParaRPr lang="es-MX" sz="3200">
              <a:solidFill>
                <a:schemeClr val="bg1"/>
              </a:solidFill>
              <a:latin typeface="Calibri"/>
              <a:cs typeface="Calibri"/>
            </a:endParaRPr>
          </a:p>
        </p:txBody>
      </p:sp>
      <p:sp>
        <p:nvSpPr>
          <p:cNvPr id="7" name="Rectángulo 6">
            <a:extLst>
              <a:ext uri="{FF2B5EF4-FFF2-40B4-BE49-F238E27FC236}">
                <a16:creationId xmlns:a16="http://schemas.microsoft.com/office/drawing/2014/main" id="{5908DA27-756F-FDB3-3AC4-75FAA724784D}"/>
              </a:ext>
            </a:extLst>
          </p:cNvPr>
          <p:cNvSpPr/>
          <p:nvPr/>
        </p:nvSpPr>
        <p:spPr>
          <a:xfrm>
            <a:off x="0" y="49029"/>
            <a:ext cx="12192000" cy="6858000"/>
          </a:xfrm>
          <a:prstGeom prst="rect">
            <a:avLst/>
          </a:prstGeom>
          <a:solidFill>
            <a:srgbClr val="56022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Subtítulo 2">
            <a:extLst>
              <a:ext uri="{FF2B5EF4-FFF2-40B4-BE49-F238E27FC236}">
                <a16:creationId xmlns:a16="http://schemas.microsoft.com/office/drawing/2014/main" id="{BA5BB6F3-9F69-1B14-853C-4FB17658E533}"/>
              </a:ext>
            </a:extLst>
          </p:cNvPr>
          <p:cNvSpPr>
            <a:spLocks noGrp="1"/>
          </p:cNvSpPr>
          <p:nvPr>
            <p:ph type="subTitle" idx="1"/>
          </p:nvPr>
        </p:nvSpPr>
        <p:spPr>
          <a:xfrm>
            <a:off x="1524000" y="3478029"/>
            <a:ext cx="9144000" cy="1220333"/>
          </a:xfrm>
        </p:spPr>
        <p:txBody>
          <a:bodyPr vert="horz" lIns="91440" tIns="45720" rIns="91440" bIns="45720" rtlCol="0" anchor="t">
            <a:normAutofit/>
          </a:bodyPr>
          <a:lstStyle/>
          <a:p>
            <a:r>
              <a:rPr lang="es-ES" sz="3200">
                <a:solidFill>
                  <a:schemeClr val="bg1"/>
                </a:solidFill>
                <a:latin typeface="Calibri"/>
                <a:cs typeface="Calibri"/>
              </a:rPr>
              <a:t>4ta.  Sesión Ordinaria al 3er. Trimestre 2025</a:t>
            </a:r>
            <a:endParaRPr lang="es-ES" sz="3200">
              <a:solidFill>
                <a:schemeClr val="bg1"/>
              </a:solidFill>
              <a:latin typeface="Calibri"/>
              <a:ea typeface="Calibri"/>
              <a:cs typeface="Calibri"/>
            </a:endParaRPr>
          </a:p>
          <a:p>
            <a:pPr rtl="0"/>
            <a:r>
              <a:rPr lang="es-ES" sz="3200">
                <a:solidFill>
                  <a:schemeClr val="bg1"/>
                </a:solidFill>
                <a:latin typeface="Calibri"/>
                <a:cs typeface="Calibri"/>
              </a:rPr>
              <a:t>Hermosillo, Sonora </a:t>
            </a:r>
            <a:endParaRPr lang="es-ES" sz="3200">
              <a:solidFill>
                <a:schemeClr val="bg1"/>
              </a:solidFill>
              <a:latin typeface="Calibri"/>
              <a:ea typeface="Calibri"/>
              <a:cs typeface="Calibri"/>
            </a:endParaRPr>
          </a:p>
          <a:p>
            <a:endParaRPr lang="es-MX" sz="2000">
              <a:solidFill>
                <a:schemeClr val="bg1"/>
              </a:solidFill>
              <a:latin typeface="Calibri"/>
              <a:cs typeface="Calibri"/>
            </a:endParaRPr>
          </a:p>
        </p:txBody>
      </p:sp>
      <p:sp>
        <p:nvSpPr>
          <p:cNvPr id="2" name="Título 1">
            <a:extLst>
              <a:ext uri="{FF2B5EF4-FFF2-40B4-BE49-F238E27FC236}">
                <a16:creationId xmlns:a16="http://schemas.microsoft.com/office/drawing/2014/main" id="{0E1B9959-D3E1-F06E-A325-628924F69DBD}"/>
              </a:ext>
            </a:extLst>
          </p:cNvPr>
          <p:cNvSpPr txBox="1">
            <a:spLocks/>
          </p:cNvSpPr>
          <p:nvPr/>
        </p:nvSpPr>
        <p:spPr>
          <a:xfrm>
            <a:off x="1676400" y="1432500"/>
            <a:ext cx="9144000" cy="19097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3000" kern="1200" spc="-300">
                <a:solidFill>
                  <a:schemeClr val="bg2">
                    <a:lumMod val="25000"/>
                  </a:schemeClr>
                </a:solidFill>
                <a:latin typeface="LuloCleanW01-OneBold" panose="02010804020200000003" pitchFamily="2" charset="0"/>
                <a:ea typeface="+mj-ea"/>
                <a:cs typeface="+mj-cs"/>
              </a:defRPr>
            </a:lvl1pPr>
          </a:lstStyle>
          <a:p>
            <a:r>
              <a:rPr lang="es-ES" sz="4800" kern="0" cap="all" spc="0">
                <a:solidFill>
                  <a:schemeClr val="bg1"/>
                </a:solidFill>
                <a:latin typeface="Calibri"/>
                <a:cs typeface="Calibri"/>
              </a:rPr>
              <a:t>CONTROL INTERNO</a:t>
            </a:r>
            <a:br>
              <a:rPr lang="es-ES" sz="4800" kern="0">
                <a:solidFill>
                  <a:schemeClr val="bg1"/>
                </a:solidFill>
                <a:latin typeface="Calibri"/>
                <a:cs typeface="Calibri"/>
              </a:rPr>
            </a:br>
            <a:r>
              <a:rPr lang="es-ES" sz="3600">
                <a:solidFill>
                  <a:schemeClr val="bg1"/>
                </a:solidFill>
                <a:latin typeface="Calibri"/>
                <a:cs typeface="Calibri"/>
              </a:rPr>
              <a:t>Comité de Control y Desempeño Institucional</a:t>
            </a:r>
            <a:endParaRPr lang="es-MX" sz="3200">
              <a:solidFill>
                <a:schemeClr val="bg1"/>
              </a:solidFill>
              <a:latin typeface="Calibri"/>
              <a:cs typeface="Calibri"/>
            </a:endParaRPr>
          </a:p>
        </p:txBody>
      </p:sp>
      <p:pic>
        <p:nvPicPr>
          <p:cNvPr id="4" name="Imagen 3">
            <a:extLst>
              <a:ext uri="{FF2B5EF4-FFF2-40B4-BE49-F238E27FC236}">
                <a16:creationId xmlns:a16="http://schemas.microsoft.com/office/drawing/2014/main" id="{3A5652EC-E872-9FB7-F312-EB704F2F632E}"/>
              </a:ext>
            </a:extLst>
          </p:cNvPr>
          <p:cNvPicPr>
            <a:picLocks noChangeAspect="1"/>
          </p:cNvPicPr>
          <p:nvPr/>
        </p:nvPicPr>
        <p:blipFill>
          <a:blip r:embed="rId2"/>
          <a:stretch>
            <a:fillRect/>
          </a:stretch>
        </p:blipFill>
        <p:spPr>
          <a:xfrm>
            <a:off x="4386024" y="553723"/>
            <a:ext cx="3419952" cy="876422"/>
          </a:xfrm>
          <a:prstGeom prst="rect">
            <a:avLst/>
          </a:prstGeom>
        </p:spPr>
      </p:pic>
      <p:pic>
        <p:nvPicPr>
          <p:cNvPr id="5" name="Imagen 4" descr="Imagen que contiene Código QR">
            <a:extLst>
              <a:ext uri="{FF2B5EF4-FFF2-40B4-BE49-F238E27FC236}">
                <a16:creationId xmlns:a16="http://schemas.microsoft.com/office/drawing/2014/main" id="{899207FD-9F8C-1CC0-07B7-8851419C48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91128" y="4834128"/>
            <a:ext cx="5041392" cy="1549590"/>
          </a:xfrm>
          <a:prstGeom prst="rect">
            <a:avLst/>
          </a:prstGeom>
        </p:spPr>
      </p:pic>
    </p:spTree>
    <p:extLst>
      <p:ext uri="{BB962C8B-B14F-4D97-AF65-F5344CB8AC3E}">
        <p14:creationId xmlns:p14="http://schemas.microsoft.com/office/powerpoint/2010/main" val="42111298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1232B5-95AC-3817-CAB3-E1C68247DB22}"/>
            </a:ext>
          </a:extLst>
        </p:cNvPr>
        <p:cNvGrpSpPr/>
        <p:nvPr/>
      </p:nvGrpSpPr>
      <p:grpSpPr>
        <a:xfrm>
          <a:off x="0" y="0"/>
          <a:ext cx="0" cy="0"/>
          <a:chOff x="0" y="0"/>
          <a:chExt cx="0" cy="0"/>
        </a:xfrm>
      </p:grpSpPr>
      <p:grpSp>
        <p:nvGrpSpPr>
          <p:cNvPr id="5" name="Grupo 4">
            <a:extLst>
              <a:ext uri="{FF2B5EF4-FFF2-40B4-BE49-F238E27FC236}">
                <a16:creationId xmlns:a16="http://schemas.microsoft.com/office/drawing/2014/main" id="{505B9992-3DA7-83E5-2110-C43548CBCC2A}"/>
              </a:ext>
            </a:extLst>
          </p:cNvPr>
          <p:cNvGrpSpPr/>
          <p:nvPr/>
        </p:nvGrpSpPr>
        <p:grpSpPr>
          <a:xfrm>
            <a:off x="346288" y="284341"/>
            <a:ext cx="11565257" cy="742776"/>
            <a:chOff x="346288" y="284341"/>
            <a:chExt cx="11565257" cy="742776"/>
          </a:xfrm>
        </p:grpSpPr>
        <p:sp>
          <p:nvSpPr>
            <p:cNvPr id="6" name="Google Shape;364;p19">
              <a:extLst>
                <a:ext uri="{FF2B5EF4-FFF2-40B4-BE49-F238E27FC236}">
                  <a16:creationId xmlns:a16="http://schemas.microsoft.com/office/drawing/2014/main" id="{E05BBC36-13B9-0AF2-BDA1-0F0E88B15D09}"/>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Programa de Trabajo de Control Interno (PTCI)</a:t>
              </a:r>
            </a:p>
          </p:txBody>
        </p:sp>
        <p:grpSp>
          <p:nvGrpSpPr>
            <p:cNvPr id="10" name="Grupo 9">
              <a:extLst>
                <a:ext uri="{FF2B5EF4-FFF2-40B4-BE49-F238E27FC236}">
                  <a16:creationId xmlns:a16="http://schemas.microsoft.com/office/drawing/2014/main" id="{73A9E01A-9916-1816-BFC5-DB15FFFEF5E5}"/>
                </a:ext>
              </a:extLst>
            </p:cNvPr>
            <p:cNvGrpSpPr/>
            <p:nvPr/>
          </p:nvGrpSpPr>
          <p:grpSpPr>
            <a:xfrm>
              <a:off x="346288" y="284341"/>
              <a:ext cx="11565257" cy="742776"/>
              <a:chOff x="346288" y="284341"/>
              <a:chExt cx="11565257" cy="742776"/>
            </a:xfrm>
          </p:grpSpPr>
          <p:cxnSp>
            <p:nvCxnSpPr>
              <p:cNvPr id="14" name="Conector recto 13">
                <a:extLst>
                  <a:ext uri="{FF2B5EF4-FFF2-40B4-BE49-F238E27FC236}">
                    <a16:creationId xmlns:a16="http://schemas.microsoft.com/office/drawing/2014/main" id="{1FECED07-7C7A-22BB-CA31-9ECAA5A011F8}"/>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B4321B88-E351-EFFB-F749-EDE3B332FB8F}"/>
                  </a:ext>
                </a:extLst>
              </p:cNvPr>
              <p:cNvPicPr preferRelativeResize="0"/>
              <p:nvPr/>
            </p:nvPicPr>
            <p:blipFill rotWithShape="1">
              <a:blip r:embed="rId3">
                <a:alphaModFix/>
              </a:blip>
              <a:srcRect b="89169"/>
              <a:stretch/>
            </p:blipFill>
            <p:spPr>
              <a:xfrm flipV="1">
                <a:off x="346288" y="981398"/>
                <a:ext cx="11565257" cy="45719"/>
              </a:xfrm>
              <a:prstGeom prst="rect">
                <a:avLst/>
              </a:prstGeom>
              <a:noFill/>
              <a:ln>
                <a:noFill/>
              </a:ln>
            </p:spPr>
          </p:pic>
        </p:grpSp>
      </p:grpSp>
      <p:pic>
        <p:nvPicPr>
          <p:cNvPr id="7" name="Imagen 6">
            <a:extLst>
              <a:ext uri="{FF2B5EF4-FFF2-40B4-BE49-F238E27FC236}">
                <a16:creationId xmlns:a16="http://schemas.microsoft.com/office/drawing/2014/main" id="{17243849-550A-5FA9-BA05-219E1FBAE1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4" name="Google Shape;364;p19">
            <a:extLst>
              <a:ext uri="{FF2B5EF4-FFF2-40B4-BE49-F238E27FC236}">
                <a16:creationId xmlns:a16="http://schemas.microsoft.com/office/drawing/2014/main" id="{1AAA7863-162B-F57E-3932-043F606BEAB0}"/>
              </a:ext>
            </a:extLst>
          </p:cNvPr>
          <p:cNvSpPr txBox="1"/>
          <p:nvPr/>
        </p:nvSpPr>
        <p:spPr>
          <a:xfrm>
            <a:off x="1487696" y="1613323"/>
            <a:ext cx="9768568" cy="20374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1600" noProof="0">
                <a:ln w="0"/>
                <a:solidFill>
                  <a:schemeClr val="accent1"/>
                </a:solidFill>
                <a:effectLst>
                  <a:outerShdw blurRad="38100" dist="25400" dir="5400000" algn="ctr" rotWithShape="0">
                    <a:srgbClr val="6E747A">
                      <a:alpha val="43000"/>
                    </a:srgbClr>
                  </a:outerShdw>
                </a:effectLst>
                <a:ea typeface="Fira Sans"/>
                <a:cs typeface="Fira Sans"/>
                <a:sym typeface="Fira Sans"/>
              </a:rPr>
              <a:t>Avance por Acciones de Mejora del PTCI 2025</a:t>
            </a:r>
          </a:p>
          <a:p>
            <a:pPr marL="0" lvl="0" indent="0" algn="ctr" rtl="0">
              <a:spcBef>
                <a:spcPts val="0"/>
              </a:spcBef>
              <a:spcAft>
                <a:spcPts val="0"/>
              </a:spcAft>
              <a:buNone/>
            </a:pPr>
            <a:r>
              <a:rPr lang="es-MX" noProof="0">
                <a:ln w="0"/>
                <a:solidFill>
                  <a:schemeClr val="accent1"/>
                </a:solidFill>
                <a:effectLst>
                  <a:outerShdw blurRad="38100" dist="25400" dir="5400000" algn="ctr" rotWithShape="0">
                    <a:srgbClr val="6E747A">
                      <a:alpha val="43000"/>
                    </a:srgbClr>
                  </a:outerShdw>
                </a:effectLst>
                <a:ea typeface="Fira Sans"/>
                <a:cs typeface="Fira Sans"/>
                <a:sym typeface="Fira Sans"/>
              </a:rPr>
              <a:t>Difusión del Código de Ética y Código de Conducta, valores, principios y reglas de integridad.</a:t>
            </a:r>
          </a:p>
          <a:p>
            <a:pPr marL="0" lvl="0" indent="0" algn="ctr" rtl="0">
              <a:spcBef>
                <a:spcPts val="0"/>
              </a:spcBef>
              <a:spcAft>
                <a:spcPts val="0"/>
              </a:spcAft>
              <a:buNone/>
            </a:pPr>
            <a:r>
              <a:rPr lang="es-MX" sz="1200" kern="1200">
                <a:ln w="0"/>
                <a:solidFill>
                  <a:schemeClr val="accent1"/>
                </a:solidFill>
                <a:effectLst>
                  <a:outerShdw blurRad="38100" dist="25400" dir="5400000" algn="ctr" rotWithShape="0">
                    <a:srgbClr val="6E747A">
                      <a:alpha val="43000"/>
                    </a:srgbClr>
                  </a:outerShdw>
                </a:effectLst>
                <a:latin typeface="+mn-lt"/>
                <a:ea typeface="+mn-ea"/>
                <a:cs typeface="+mn-cs"/>
              </a:rPr>
              <a:t>P01.PI04. Programa de Promoción de la Integridad y </a:t>
            </a:r>
            <a:r>
              <a:rPr lang="es-MX" sz="1100" kern="1200">
                <a:ln w="0"/>
                <a:solidFill>
                  <a:schemeClr val="accent1"/>
                </a:solidFill>
                <a:effectLst>
                  <a:outerShdw blurRad="38100" dist="25400" dir="5400000" algn="ctr" rotWithShape="0">
                    <a:srgbClr val="6E747A">
                      <a:alpha val="43000"/>
                    </a:srgbClr>
                  </a:outerShdw>
                </a:effectLst>
                <a:latin typeface="+mn-lt"/>
                <a:ea typeface="+mn-ea"/>
                <a:cs typeface="+mn-cs"/>
              </a:rPr>
              <a:t>Prevención</a:t>
            </a:r>
            <a:r>
              <a:rPr lang="es-MX" sz="1200" kern="1200">
                <a:ln w="0"/>
                <a:solidFill>
                  <a:schemeClr val="accent1"/>
                </a:solidFill>
                <a:effectLst>
                  <a:outerShdw blurRad="38100" dist="25400" dir="5400000" algn="ctr" rotWithShape="0">
                    <a:srgbClr val="6E747A">
                      <a:alpha val="43000"/>
                    </a:srgbClr>
                  </a:outerShdw>
                </a:effectLst>
                <a:latin typeface="+mn-lt"/>
                <a:ea typeface="+mn-ea"/>
                <a:cs typeface="+mn-cs"/>
              </a:rPr>
              <a:t> de la Corrupción en la institución </a:t>
            </a:r>
          </a:p>
          <a:p>
            <a:pPr marL="0" lvl="0" indent="0" algn="ctr" rtl="0">
              <a:spcBef>
                <a:spcPts val="0"/>
              </a:spcBef>
              <a:spcAft>
                <a:spcPts val="0"/>
              </a:spcAft>
              <a:buNone/>
            </a:pPr>
            <a:endParaRPr lang="es-MX" sz="2000" noProof="0">
              <a:ln w="0"/>
              <a:solidFill>
                <a:schemeClr val="accent1"/>
              </a:solidFill>
              <a:effectLst>
                <a:outerShdw blurRad="38100" dist="25400" dir="5400000" algn="ctr" rotWithShape="0">
                  <a:srgbClr val="6E747A">
                    <a:alpha val="43000"/>
                  </a:srgbClr>
                </a:outerShdw>
              </a:effectLst>
              <a:ea typeface="Fira Sans"/>
              <a:cs typeface="Fira Sans"/>
              <a:sym typeface="Fira Sans"/>
            </a:endParaRPr>
          </a:p>
          <a:p>
            <a:pPr marL="0" lvl="0" indent="0" algn="ctr" rtl="0">
              <a:spcBef>
                <a:spcPts val="0"/>
              </a:spcBef>
              <a:spcAft>
                <a:spcPts val="0"/>
              </a:spcAft>
              <a:buNone/>
            </a:pPr>
            <a:endParaRPr lang="es-MX" sz="2000" noProof="0">
              <a:ln w="0"/>
              <a:solidFill>
                <a:schemeClr val="accent1"/>
              </a:solidFill>
              <a:effectLst>
                <a:outerShdw blurRad="38100" dist="25400" dir="5400000" algn="ctr" rotWithShape="0">
                  <a:srgbClr val="6E747A">
                    <a:alpha val="43000"/>
                  </a:srgbClr>
                </a:outerShdw>
              </a:effectLst>
              <a:ea typeface="Fira Sans"/>
              <a:cs typeface="Fira Sans"/>
              <a:sym typeface="Fira Sans"/>
            </a:endParaRPr>
          </a:p>
        </p:txBody>
      </p:sp>
      <p:sp>
        <p:nvSpPr>
          <p:cNvPr id="3" name="CuadroTexto 2">
            <a:extLst>
              <a:ext uri="{FF2B5EF4-FFF2-40B4-BE49-F238E27FC236}">
                <a16:creationId xmlns:a16="http://schemas.microsoft.com/office/drawing/2014/main" id="{60AF3A1D-C80F-A3F7-4138-FE7DBB4F63C7}"/>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
        <p:nvSpPr>
          <p:cNvPr id="13" name="Pentágono 58">
            <a:extLst>
              <a:ext uri="{FF2B5EF4-FFF2-40B4-BE49-F238E27FC236}">
                <a16:creationId xmlns:a16="http://schemas.microsoft.com/office/drawing/2014/main" id="{18A64A5C-9D87-3BC2-D86B-9853826F5ADB}"/>
              </a:ext>
            </a:extLst>
          </p:cNvPr>
          <p:cNvSpPr/>
          <p:nvPr/>
        </p:nvSpPr>
        <p:spPr>
          <a:xfrm>
            <a:off x="274807" y="2260682"/>
            <a:ext cx="3945969" cy="489655"/>
          </a:xfrm>
          <a:prstGeom prst="homePlat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05140D9B-E525-DD88-D63F-BBC1C580987F}"/>
              </a:ext>
            </a:extLst>
          </p:cNvPr>
          <p:cNvSpPr/>
          <p:nvPr/>
        </p:nvSpPr>
        <p:spPr>
          <a:xfrm>
            <a:off x="585703" y="2314408"/>
            <a:ext cx="3937032" cy="338554"/>
          </a:xfrm>
          <a:prstGeom prst="rect">
            <a:avLst/>
          </a:prstGeom>
        </p:spPr>
        <p:txBody>
          <a:bodyPr wrap="square">
            <a:spAutoFit/>
          </a:bodyPr>
          <a:lstStyle/>
          <a:p>
            <a:r>
              <a:rPr lang="es-MX" sz="1600" b="1">
                <a:latin typeface="Century Gothic" panose="020B0502020202020204" pitchFamily="34" charset="0"/>
              </a:rPr>
              <a:t>Reciclaje institucional</a:t>
            </a:r>
          </a:p>
        </p:txBody>
      </p:sp>
      <p:sp>
        <p:nvSpPr>
          <p:cNvPr id="18" name="Rectángulo 17">
            <a:extLst>
              <a:ext uri="{FF2B5EF4-FFF2-40B4-BE49-F238E27FC236}">
                <a16:creationId xmlns:a16="http://schemas.microsoft.com/office/drawing/2014/main" id="{CC6B1444-5B7F-B7D2-2F25-82E515FFC40E}"/>
              </a:ext>
            </a:extLst>
          </p:cNvPr>
          <p:cNvSpPr/>
          <p:nvPr/>
        </p:nvSpPr>
        <p:spPr>
          <a:xfrm>
            <a:off x="553704" y="5770579"/>
            <a:ext cx="4563277" cy="646331"/>
          </a:xfrm>
          <a:prstGeom prst="rect">
            <a:avLst/>
          </a:prstGeom>
        </p:spPr>
        <p:txBody>
          <a:bodyPr wrap="square">
            <a:spAutoFit/>
          </a:bodyPr>
          <a:lstStyle/>
          <a:p>
            <a:pPr lvl="0"/>
            <a:r>
              <a:rPr lang="es-MX" sz="1200">
                <a:latin typeface="Century Gothic" panose="020B0502020202020204" pitchFamily="34" charset="0"/>
              </a:rPr>
              <a:t>La Dirección General de energía promueve la cultura del reciclaje, invitando a depositar botellas de plástico en los contenedores ubicados en dicha unidad.</a:t>
            </a:r>
          </a:p>
        </p:txBody>
      </p:sp>
      <p:pic>
        <p:nvPicPr>
          <p:cNvPr id="19" name="Imagen 18" descr="C:\Users\Ivone\Downloads\WhatsApp Image 2025-09-22 at 10.17.32 AM.jpeg">
            <a:extLst>
              <a:ext uri="{FF2B5EF4-FFF2-40B4-BE49-F238E27FC236}">
                <a16:creationId xmlns:a16="http://schemas.microsoft.com/office/drawing/2014/main" id="{61891DA6-036A-C779-2E49-EC7E83A277B0}"/>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4807" y="3017995"/>
            <a:ext cx="2560536" cy="2649596"/>
          </a:xfrm>
          <a:prstGeom prst="rect">
            <a:avLst/>
          </a:prstGeom>
          <a:noFill/>
          <a:ln>
            <a:noFill/>
          </a:ln>
        </p:spPr>
      </p:pic>
      <p:pic>
        <p:nvPicPr>
          <p:cNvPr id="22" name="Imagen 21" descr="C:\Users\Ivone\Downloads\WhatsApp Image 2025-09-22 at 10.17.33 AM.jpeg">
            <a:extLst>
              <a:ext uri="{FF2B5EF4-FFF2-40B4-BE49-F238E27FC236}">
                <a16:creationId xmlns:a16="http://schemas.microsoft.com/office/drawing/2014/main" id="{63E16119-7EBE-1B24-9ED6-C5B0050B8E81}"/>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91648" y="2969691"/>
            <a:ext cx="2382192" cy="2711948"/>
          </a:xfrm>
          <a:prstGeom prst="rect">
            <a:avLst/>
          </a:prstGeom>
          <a:noFill/>
          <a:ln>
            <a:noFill/>
          </a:ln>
        </p:spPr>
      </p:pic>
      <p:sp>
        <p:nvSpPr>
          <p:cNvPr id="27" name="Pentágono 32">
            <a:extLst>
              <a:ext uri="{FF2B5EF4-FFF2-40B4-BE49-F238E27FC236}">
                <a16:creationId xmlns:a16="http://schemas.microsoft.com/office/drawing/2014/main" id="{9F395ECC-542F-473A-3862-12BB4CA192E5}"/>
              </a:ext>
            </a:extLst>
          </p:cNvPr>
          <p:cNvSpPr/>
          <p:nvPr/>
        </p:nvSpPr>
        <p:spPr>
          <a:xfrm>
            <a:off x="6235083" y="2000726"/>
            <a:ext cx="4562593" cy="370694"/>
          </a:xfrm>
          <a:prstGeom prst="homePlat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 name="Rectángulo 27">
            <a:extLst>
              <a:ext uri="{FF2B5EF4-FFF2-40B4-BE49-F238E27FC236}">
                <a16:creationId xmlns:a16="http://schemas.microsoft.com/office/drawing/2014/main" id="{AE162652-5D89-8899-17EB-24234E03F6C5}"/>
              </a:ext>
            </a:extLst>
          </p:cNvPr>
          <p:cNvSpPr/>
          <p:nvPr/>
        </p:nvSpPr>
        <p:spPr>
          <a:xfrm>
            <a:off x="6235083" y="2014069"/>
            <a:ext cx="4350046" cy="307777"/>
          </a:xfrm>
          <a:prstGeom prst="rect">
            <a:avLst/>
          </a:prstGeom>
        </p:spPr>
        <p:txBody>
          <a:bodyPr wrap="square">
            <a:spAutoFit/>
          </a:bodyPr>
          <a:lstStyle/>
          <a:p>
            <a:pPr lvl="0">
              <a:spcAft>
                <a:spcPts val="1000"/>
              </a:spcAft>
            </a:pPr>
            <a:r>
              <a:rPr lang="es-ES" sz="1400" b="1">
                <a:latin typeface="Century Gothic" panose="020B0502020202020204" pitchFamily="34" charset="0"/>
              </a:rPr>
              <a:t>Donar, un acto de generosidad que salva vidas</a:t>
            </a:r>
            <a:endParaRPr lang="es-MX" sz="1400" b="1">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29" name="Rectángulo 28">
            <a:extLst>
              <a:ext uri="{FF2B5EF4-FFF2-40B4-BE49-F238E27FC236}">
                <a16:creationId xmlns:a16="http://schemas.microsoft.com/office/drawing/2014/main" id="{B3D563E8-88CB-F5E0-76BC-B23CA049ECE3}"/>
              </a:ext>
            </a:extLst>
          </p:cNvPr>
          <p:cNvSpPr/>
          <p:nvPr/>
        </p:nvSpPr>
        <p:spPr>
          <a:xfrm>
            <a:off x="5831548" y="5212862"/>
            <a:ext cx="6079997" cy="830997"/>
          </a:xfrm>
          <a:prstGeom prst="rect">
            <a:avLst/>
          </a:prstGeom>
        </p:spPr>
        <p:txBody>
          <a:bodyPr wrap="square">
            <a:spAutoFit/>
          </a:bodyPr>
          <a:lstStyle/>
          <a:p>
            <a:pPr algn="just"/>
            <a:r>
              <a:rPr lang="es-MX" sz="1200">
                <a:latin typeface="Century Gothic" panose="020B0502020202020204" pitchFamily="34" charset="0"/>
              </a:rPr>
              <a:t>El personal de la Secretaría de Economía y  Turismo asistió a la capacitación </a:t>
            </a:r>
            <a:r>
              <a:rPr lang="es-MX" sz="1200" b="1">
                <a:latin typeface="Century Gothic" panose="020B0502020202020204" pitchFamily="34" charset="0"/>
              </a:rPr>
              <a:t>“Donación y trasplante de órganos, tejidos y células”</a:t>
            </a:r>
            <a:r>
              <a:rPr lang="es-MX" sz="1200">
                <a:latin typeface="Century Gothic" panose="020B0502020202020204" pitchFamily="34" charset="0"/>
              </a:rPr>
              <a:t> el día 01 de septiembre del presente, de manera presencial en la sala de juntas de esta Dependencia, capacitación impartida por el Centro Estatal de Trasplantes de Sonora.</a:t>
            </a:r>
          </a:p>
        </p:txBody>
      </p:sp>
      <p:pic>
        <p:nvPicPr>
          <p:cNvPr id="32" name="Imagen 31" descr="C:\Users\Ivone\Downloads\WhatsApp Image 2025-09-22 at 10.28.09 AM.jpeg">
            <a:extLst>
              <a:ext uri="{FF2B5EF4-FFF2-40B4-BE49-F238E27FC236}">
                <a16:creationId xmlns:a16="http://schemas.microsoft.com/office/drawing/2014/main" id="{C6A500D9-9EF8-95DB-3424-B3E2B29AD03F}"/>
              </a:ext>
            </a:extLst>
          </p:cNvPr>
          <p:cNvPicPr/>
          <p:nvPr/>
        </p:nvPicPr>
        <p:blipFill rotWithShape="1">
          <a:blip r:embed="rId7">
            <a:extLst>
              <a:ext uri="{28A0092B-C50C-407E-A947-70E740481C1C}">
                <a14:useLocalDpi xmlns:a14="http://schemas.microsoft.com/office/drawing/2010/main" val="0"/>
              </a:ext>
            </a:extLst>
          </a:blip>
          <a:srcRect l="8310" t="36204"/>
          <a:stretch/>
        </p:blipFill>
        <p:spPr bwMode="auto">
          <a:xfrm>
            <a:off x="5951173" y="2569827"/>
            <a:ext cx="5655124" cy="2395054"/>
          </a:xfrm>
          <a:prstGeom prst="rect">
            <a:avLst/>
          </a:prstGeom>
          <a:noFill/>
          <a:ln>
            <a:noFill/>
          </a:ln>
        </p:spPr>
      </p:pic>
    </p:spTree>
    <p:extLst>
      <p:ext uri="{BB962C8B-B14F-4D97-AF65-F5344CB8AC3E}">
        <p14:creationId xmlns:p14="http://schemas.microsoft.com/office/powerpoint/2010/main" val="37766041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11E01B-DDDD-83C4-0EB6-BE67D7A8270F}"/>
            </a:ext>
          </a:extLst>
        </p:cNvPr>
        <p:cNvGrpSpPr/>
        <p:nvPr/>
      </p:nvGrpSpPr>
      <p:grpSpPr>
        <a:xfrm>
          <a:off x="0" y="0"/>
          <a:ext cx="0" cy="0"/>
          <a:chOff x="0" y="0"/>
          <a:chExt cx="0" cy="0"/>
        </a:xfrm>
      </p:grpSpPr>
      <p:grpSp>
        <p:nvGrpSpPr>
          <p:cNvPr id="5" name="Grupo 4">
            <a:extLst>
              <a:ext uri="{FF2B5EF4-FFF2-40B4-BE49-F238E27FC236}">
                <a16:creationId xmlns:a16="http://schemas.microsoft.com/office/drawing/2014/main" id="{712EDC44-FD76-312B-4476-3C15246381B7}"/>
              </a:ext>
            </a:extLst>
          </p:cNvPr>
          <p:cNvGrpSpPr/>
          <p:nvPr/>
        </p:nvGrpSpPr>
        <p:grpSpPr>
          <a:xfrm>
            <a:off x="346288" y="284341"/>
            <a:ext cx="11565257" cy="742776"/>
            <a:chOff x="346288" y="284341"/>
            <a:chExt cx="11565257" cy="742776"/>
          </a:xfrm>
        </p:grpSpPr>
        <p:sp>
          <p:nvSpPr>
            <p:cNvPr id="6" name="Google Shape;364;p19">
              <a:extLst>
                <a:ext uri="{FF2B5EF4-FFF2-40B4-BE49-F238E27FC236}">
                  <a16:creationId xmlns:a16="http://schemas.microsoft.com/office/drawing/2014/main" id="{B1CA489A-7F92-82B2-6AA0-B3D18F30C890}"/>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Programa de Trabajo de Control Interno (PTCI)</a:t>
              </a:r>
            </a:p>
          </p:txBody>
        </p:sp>
        <p:grpSp>
          <p:nvGrpSpPr>
            <p:cNvPr id="10" name="Grupo 9">
              <a:extLst>
                <a:ext uri="{FF2B5EF4-FFF2-40B4-BE49-F238E27FC236}">
                  <a16:creationId xmlns:a16="http://schemas.microsoft.com/office/drawing/2014/main" id="{10F1DCA5-1BA5-664C-8BED-AF0457DA6286}"/>
                </a:ext>
              </a:extLst>
            </p:cNvPr>
            <p:cNvGrpSpPr/>
            <p:nvPr/>
          </p:nvGrpSpPr>
          <p:grpSpPr>
            <a:xfrm>
              <a:off x="346288" y="284341"/>
              <a:ext cx="11565257" cy="742776"/>
              <a:chOff x="346288" y="284341"/>
              <a:chExt cx="11565257" cy="742776"/>
            </a:xfrm>
          </p:grpSpPr>
          <p:cxnSp>
            <p:nvCxnSpPr>
              <p:cNvPr id="14" name="Conector recto 13">
                <a:extLst>
                  <a:ext uri="{FF2B5EF4-FFF2-40B4-BE49-F238E27FC236}">
                    <a16:creationId xmlns:a16="http://schemas.microsoft.com/office/drawing/2014/main" id="{D136B25D-922C-B990-8D27-D7D86F28545C}"/>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78D250EC-8A04-EEA7-E6C0-11597FE9386E}"/>
                  </a:ext>
                </a:extLst>
              </p:cNvPr>
              <p:cNvPicPr preferRelativeResize="0"/>
              <p:nvPr/>
            </p:nvPicPr>
            <p:blipFill rotWithShape="1">
              <a:blip r:embed="rId3">
                <a:alphaModFix/>
              </a:blip>
              <a:srcRect b="89169"/>
              <a:stretch/>
            </p:blipFill>
            <p:spPr>
              <a:xfrm flipV="1">
                <a:off x="346288" y="981398"/>
                <a:ext cx="11565257" cy="45719"/>
              </a:xfrm>
              <a:prstGeom prst="rect">
                <a:avLst/>
              </a:prstGeom>
              <a:noFill/>
              <a:ln>
                <a:noFill/>
              </a:ln>
            </p:spPr>
          </p:pic>
        </p:grpSp>
      </p:grpSp>
      <p:pic>
        <p:nvPicPr>
          <p:cNvPr id="7" name="Imagen 6">
            <a:extLst>
              <a:ext uri="{FF2B5EF4-FFF2-40B4-BE49-F238E27FC236}">
                <a16:creationId xmlns:a16="http://schemas.microsoft.com/office/drawing/2014/main" id="{4C57387E-8658-F97D-15E7-CC0C1FB3B6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3" name="CuadroTexto 2">
            <a:extLst>
              <a:ext uri="{FF2B5EF4-FFF2-40B4-BE49-F238E27FC236}">
                <a16:creationId xmlns:a16="http://schemas.microsoft.com/office/drawing/2014/main" id="{61BC8157-4FA1-FA55-58AE-AB4DD6D134ED}"/>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pic>
        <p:nvPicPr>
          <p:cNvPr id="2" name="Imagen 1" descr="Amazon.com: Mikrotik RB3011UIAS-RM RouterBOARD 10xGigabit ...">
            <a:extLst>
              <a:ext uri="{FF2B5EF4-FFF2-40B4-BE49-F238E27FC236}">
                <a16:creationId xmlns:a16="http://schemas.microsoft.com/office/drawing/2014/main" id="{6B671132-69EC-82E2-F1DA-13EC268B322E}"/>
              </a:ext>
            </a:extLst>
          </p:cNvPr>
          <p:cNvPicPr>
            <a:picLocks noChangeAspect="1"/>
          </p:cNvPicPr>
          <p:nvPr/>
        </p:nvPicPr>
        <p:blipFill>
          <a:blip r:embed="rId5"/>
          <a:stretch>
            <a:fillRect/>
          </a:stretch>
        </p:blipFill>
        <p:spPr>
          <a:xfrm>
            <a:off x="3342405" y="2004025"/>
            <a:ext cx="5169983" cy="1489386"/>
          </a:xfrm>
          <a:prstGeom prst="rect">
            <a:avLst/>
          </a:prstGeom>
        </p:spPr>
      </p:pic>
      <p:pic>
        <p:nvPicPr>
          <p:cNvPr id="8" name="Imagen 7" descr="Qué son las VLAN, para qué sirven y cómo funcionan con ...">
            <a:extLst>
              <a:ext uri="{FF2B5EF4-FFF2-40B4-BE49-F238E27FC236}">
                <a16:creationId xmlns:a16="http://schemas.microsoft.com/office/drawing/2014/main" id="{8D45D1BA-7835-9413-2842-6B3DBF41706E}"/>
              </a:ext>
            </a:extLst>
          </p:cNvPr>
          <p:cNvPicPr>
            <a:picLocks noChangeAspect="1"/>
          </p:cNvPicPr>
          <p:nvPr/>
        </p:nvPicPr>
        <p:blipFill>
          <a:blip r:embed="rId6"/>
          <a:stretch>
            <a:fillRect/>
          </a:stretch>
        </p:blipFill>
        <p:spPr>
          <a:xfrm>
            <a:off x="905108" y="3731080"/>
            <a:ext cx="2139175" cy="1412351"/>
          </a:xfrm>
          <a:prstGeom prst="rect">
            <a:avLst/>
          </a:prstGeom>
        </p:spPr>
      </p:pic>
      <p:sp>
        <p:nvSpPr>
          <p:cNvPr id="9" name="CuadroTexto 8">
            <a:extLst>
              <a:ext uri="{FF2B5EF4-FFF2-40B4-BE49-F238E27FC236}">
                <a16:creationId xmlns:a16="http://schemas.microsoft.com/office/drawing/2014/main" id="{5A542925-474F-E311-2870-5C9FD520100B}"/>
              </a:ext>
            </a:extLst>
          </p:cNvPr>
          <p:cNvSpPr txBox="1"/>
          <p:nvPr/>
        </p:nvSpPr>
        <p:spPr>
          <a:xfrm>
            <a:off x="483219" y="5399049"/>
            <a:ext cx="5640659"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t>ACTUALIZACION DE V LANS</a:t>
            </a:r>
          </a:p>
          <a:p>
            <a:pPr algn="ctr"/>
            <a:endParaRPr lang="es-MX"/>
          </a:p>
        </p:txBody>
      </p:sp>
      <p:pic>
        <p:nvPicPr>
          <p:cNvPr id="11" name="Imagen 10" descr="CONMUTADOR GRANDSTREAM IP-PBX DE 8 PUERTOS FXO + 2 FXS, 100 LLAMADAS  SIMULTANEAS, 800 USUARIOS, DOBLE PUERTO GIGABIT CON POE+ INTEGRADO Y ROUTER  CON NAT INTEGRADO. UCM6208">
            <a:extLst>
              <a:ext uri="{FF2B5EF4-FFF2-40B4-BE49-F238E27FC236}">
                <a16:creationId xmlns:a16="http://schemas.microsoft.com/office/drawing/2014/main" id="{217AE502-241F-A920-3FCA-665B842959F4}"/>
              </a:ext>
            </a:extLst>
          </p:cNvPr>
          <p:cNvPicPr>
            <a:picLocks noChangeAspect="1"/>
          </p:cNvPicPr>
          <p:nvPr/>
        </p:nvPicPr>
        <p:blipFill>
          <a:blip r:embed="rId7"/>
          <a:stretch>
            <a:fillRect/>
          </a:stretch>
        </p:blipFill>
        <p:spPr>
          <a:xfrm>
            <a:off x="3693841" y="3875631"/>
            <a:ext cx="3196684" cy="1104667"/>
          </a:xfrm>
          <a:prstGeom prst="rect">
            <a:avLst/>
          </a:prstGeom>
        </p:spPr>
      </p:pic>
      <p:sp>
        <p:nvSpPr>
          <p:cNvPr id="12" name="CuadroTexto 11">
            <a:extLst>
              <a:ext uri="{FF2B5EF4-FFF2-40B4-BE49-F238E27FC236}">
                <a16:creationId xmlns:a16="http://schemas.microsoft.com/office/drawing/2014/main" id="{BF6AC765-B8F1-26BD-A868-FDF11BD9A29C}"/>
              </a:ext>
            </a:extLst>
          </p:cNvPr>
          <p:cNvSpPr txBox="1"/>
          <p:nvPr/>
        </p:nvSpPr>
        <p:spPr>
          <a:xfrm>
            <a:off x="3856463" y="5399049"/>
            <a:ext cx="388434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t>INTERCONEXION PBX</a:t>
            </a:r>
          </a:p>
          <a:p>
            <a:pPr algn="ctr"/>
            <a:endParaRPr lang="es-MX">
              <a:ea typeface="Calibri"/>
              <a:cs typeface="Calibri"/>
            </a:endParaRPr>
          </a:p>
        </p:txBody>
      </p:sp>
      <p:pic>
        <p:nvPicPr>
          <p:cNvPr id="13" name="Imagen 12" descr="Seguridad perimetral - Antiun">
            <a:extLst>
              <a:ext uri="{FF2B5EF4-FFF2-40B4-BE49-F238E27FC236}">
                <a16:creationId xmlns:a16="http://schemas.microsoft.com/office/drawing/2014/main" id="{3268AD1E-7F58-03F0-C15A-26A4C88714DF}"/>
              </a:ext>
            </a:extLst>
          </p:cNvPr>
          <p:cNvPicPr>
            <a:picLocks noChangeAspect="1"/>
          </p:cNvPicPr>
          <p:nvPr/>
        </p:nvPicPr>
        <p:blipFill>
          <a:blip r:embed="rId8"/>
          <a:stretch>
            <a:fillRect/>
          </a:stretch>
        </p:blipFill>
        <p:spPr>
          <a:xfrm>
            <a:off x="8060473" y="3878275"/>
            <a:ext cx="2743200" cy="1201597"/>
          </a:xfrm>
          <a:prstGeom prst="rect">
            <a:avLst/>
          </a:prstGeom>
        </p:spPr>
      </p:pic>
      <p:sp>
        <p:nvSpPr>
          <p:cNvPr id="15" name="CuadroTexto 14">
            <a:extLst>
              <a:ext uri="{FF2B5EF4-FFF2-40B4-BE49-F238E27FC236}">
                <a16:creationId xmlns:a16="http://schemas.microsoft.com/office/drawing/2014/main" id="{E6C4AC6C-B98E-B369-C42C-E8B1A138DC34}"/>
              </a:ext>
            </a:extLst>
          </p:cNvPr>
          <p:cNvSpPr txBox="1"/>
          <p:nvPr/>
        </p:nvSpPr>
        <p:spPr>
          <a:xfrm>
            <a:off x="7963829" y="5334000"/>
            <a:ext cx="60960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t>MIGRACION DE SEGURIDAD</a:t>
            </a:r>
          </a:p>
          <a:p>
            <a:r>
              <a:rPr lang="en-US" b="1"/>
              <a:t> PERMIETRAL</a:t>
            </a:r>
          </a:p>
          <a:p>
            <a:pPr algn="ctr"/>
            <a:endParaRPr lang="es-MX"/>
          </a:p>
        </p:txBody>
      </p:sp>
      <p:sp>
        <p:nvSpPr>
          <p:cNvPr id="16" name="Google Shape;364;p19">
            <a:extLst>
              <a:ext uri="{FF2B5EF4-FFF2-40B4-BE49-F238E27FC236}">
                <a16:creationId xmlns:a16="http://schemas.microsoft.com/office/drawing/2014/main" id="{EC2C3DFA-7708-EE73-749C-345138603AED}"/>
              </a:ext>
            </a:extLst>
          </p:cNvPr>
          <p:cNvSpPr txBox="1"/>
          <p:nvPr/>
        </p:nvSpPr>
        <p:spPr>
          <a:xfrm>
            <a:off x="1321417" y="1445868"/>
            <a:ext cx="9547806" cy="302445"/>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b="1" noProof="0">
                <a:solidFill>
                  <a:schemeClr val="dk1"/>
                </a:solidFill>
                <a:ea typeface="Fira Sans"/>
                <a:cs typeface="Fira Sans"/>
                <a:sym typeface="Fira Sans"/>
              </a:rPr>
              <a:t>Avance por Acciones de Mejora del PTCI 2025</a:t>
            </a:r>
          </a:p>
          <a:p>
            <a:pPr algn="ctr"/>
            <a:r>
              <a:rPr lang="es-MX" b="1"/>
              <a:t>Renovación y optimización de la licencia para seguridad perimetral.</a:t>
            </a:r>
          </a:p>
          <a:p>
            <a:pPr marL="0" lvl="0" indent="0" algn="ctr" rtl="0">
              <a:spcBef>
                <a:spcPts val="0"/>
              </a:spcBef>
              <a:spcAft>
                <a:spcPts val="0"/>
              </a:spcAft>
              <a:buNone/>
            </a:pPr>
            <a:endParaRPr lang="es-MX" b="1" noProof="0">
              <a:solidFill>
                <a:schemeClr val="dk1"/>
              </a:solidFill>
              <a:ea typeface="Fira Sans"/>
              <a:cs typeface="Fira Sans"/>
              <a:sym typeface="Fira Sans"/>
            </a:endParaRPr>
          </a:p>
          <a:p>
            <a:pPr marL="0" lvl="0" indent="0" algn="ctr" rtl="0">
              <a:spcBef>
                <a:spcPts val="0"/>
              </a:spcBef>
              <a:spcAft>
                <a:spcPts val="0"/>
              </a:spcAft>
              <a:buNone/>
            </a:pPr>
            <a:endParaRPr lang="es-MX" sz="2000" b="1" noProof="0">
              <a:solidFill>
                <a:schemeClr val="dk1"/>
              </a:solidFill>
              <a:ea typeface="Fira Sans"/>
              <a:cs typeface="Fira Sans"/>
              <a:sym typeface="Fira Sans"/>
            </a:endParaRPr>
          </a:p>
        </p:txBody>
      </p:sp>
    </p:spTree>
    <p:extLst>
      <p:ext uri="{BB962C8B-B14F-4D97-AF65-F5344CB8AC3E}">
        <p14:creationId xmlns:p14="http://schemas.microsoft.com/office/powerpoint/2010/main" val="4713339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C672C8-88D4-A4E6-B0DA-F7505930B6BF}"/>
            </a:ext>
          </a:extLst>
        </p:cNvPr>
        <p:cNvGrpSpPr/>
        <p:nvPr/>
      </p:nvGrpSpPr>
      <p:grpSpPr>
        <a:xfrm>
          <a:off x="0" y="0"/>
          <a:ext cx="0" cy="0"/>
          <a:chOff x="0" y="0"/>
          <a:chExt cx="0" cy="0"/>
        </a:xfrm>
      </p:grpSpPr>
      <p:grpSp>
        <p:nvGrpSpPr>
          <p:cNvPr id="5" name="Grupo 4">
            <a:extLst>
              <a:ext uri="{FF2B5EF4-FFF2-40B4-BE49-F238E27FC236}">
                <a16:creationId xmlns:a16="http://schemas.microsoft.com/office/drawing/2014/main" id="{AFD4235F-C566-716D-C773-93BD5525033C}"/>
              </a:ext>
            </a:extLst>
          </p:cNvPr>
          <p:cNvGrpSpPr/>
          <p:nvPr/>
        </p:nvGrpSpPr>
        <p:grpSpPr>
          <a:xfrm>
            <a:off x="346289" y="284341"/>
            <a:ext cx="11565257" cy="813283"/>
            <a:chOff x="346289" y="284341"/>
            <a:chExt cx="11565257" cy="813283"/>
          </a:xfrm>
        </p:grpSpPr>
        <p:sp>
          <p:nvSpPr>
            <p:cNvPr id="6" name="Google Shape;364;p19">
              <a:extLst>
                <a:ext uri="{FF2B5EF4-FFF2-40B4-BE49-F238E27FC236}">
                  <a16:creationId xmlns:a16="http://schemas.microsoft.com/office/drawing/2014/main" id="{091CE097-6EBE-E029-CF40-205D46B1FA4A}"/>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Programa de Trabajo de Control Interno (PTCI)</a:t>
              </a:r>
            </a:p>
          </p:txBody>
        </p:sp>
        <p:grpSp>
          <p:nvGrpSpPr>
            <p:cNvPr id="10" name="Grupo 9">
              <a:extLst>
                <a:ext uri="{FF2B5EF4-FFF2-40B4-BE49-F238E27FC236}">
                  <a16:creationId xmlns:a16="http://schemas.microsoft.com/office/drawing/2014/main" id="{B34262F7-BD90-7178-27F8-3DD1291377C4}"/>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DEB9EFCD-CD3A-501C-F2DE-4FE7A34E5856}"/>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2F07324D-24DD-C84C-C511-7CBBEBF3D1BC}"/>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7" name="Imagen 6">
            <a:extLst>
              <a:ext uri="{FF2B5EF4-FFF2-40B4-BE49-F238E27FC236}">
                <a16:creationId xmlns:a16="http://schemas.microsoft.com/office/drawing/2014/main" id="{3D7E7A52-5205-06EC-BBD1-2C0F923703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4" name="Google Shape;364;p19">
            <a:extLst>
              <a:ext uri="{FF2B5EF4-FFF2-40B4-BE49-F238E27FC236}">
                <a16:creationId xmlns:a16="http://schemas.microsoft.com/office/drawing/2014/main" id="{67F98D76-9BC2-10A2-C351-250095EDDA80}"/>
              </a:ext>
            </a:extLst>
          </p:cNvPr>
          <p:cNvSpPr txBox="1"/>
          <p:nvPr/>
        </p:nvSpPr>
        <p:spPr>
          <a:xfrm>
            <a:off x="346289" y="1181237"/>
            <a:ext cx="11565257" cy="416204"/>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ctr" rtl="0">
              <a:spcBef>
                <a:spcPts val="0"/>
              </a:spcBef>
              <a:spcAft>
                <a:spcPts val="0"/>
              </a:spcAft>
              <a:buNone/>
            </a:pPr>
            <a:r>
              <a:rPr lang="es-MX" sz="2000" b="1" noProof="0">
                <a:solidFill>
                  <a:schemeClr val="dk1"/>
                </a:solidFill>
                <a:ea typeface="Fira Sans"/>
                <a:cs typeface="Fira Sans"/>
                <a:sym typeface="Fira Sans"/>
              </a:rPr>
              <a:t>CONCLUIDAS</a:t>
            </a:r>
          </a:p>
        </p:txBody>
      </p:sp>
      <p:pic>
        <p:nvPicPr>
          <p:cNvPr id="1026" name="Picture 2" descr="Imagen generada">
            <a:extLst>
              <a:ext uri="{FF2B5EF4-FFF2-40B4-BE49-F238E27FC236}">
                <a16:creationId xmlns:a16="http://schemas.microsoft.com/office/drawing/2014/main" id="{D79BB992-929A-65E6-66B9-9B248E2EEA4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73610" y="1830244"/>
            <a:ext cx="3619500" cy="3619500"/>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a:extLst>
              <a:ext uri="{FF2B5EF4-FFF2-40B4-BE49-F238E27FC236}">
                <a16:creationId xmlns:a16="http://schemas.microsoft.com/office/drawing/2014/main" id="{08DC22C2-630A-7569-885C-2B79E741DEA2}"/>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
        <p:nvSpPr>
          <p:cNvPr id="8" name="CuadroTexto 7">
            <a:extLst>
              <a:ext uri="{FF2B5EF4-FFF2-40B4-BE49-F238E27FC236}">
                <a16:creationId xmlns:a16="http://schemas.microsoft.com/office/drawing/2014/main" id="{A640ABDA-B489-B312-00C5-2EF82FB26988}"/>
              </a:ext>
            </a:extLst>
          </p:cNvPr>
          <p:cNvSpPr txBox="1"/>
          <p:nvPr/>
        </p:nvSpPr>
        <p:spPr>
          <a:xfrm>
            <a:off x="1138259" y="5536944"/>
            <a:ext cx="405485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0" algn="ctr"/>
            <a:r>
              <a:rPr lang="es-MX" sz="1600" b="1">
                <a:solidFill>
                  <a:schemeClr val="dk1"/>
                </a:solidFill>
                <a:ea typeface="Fira Sans"/>
                <a:cs typeface="Fira Sans"/>
                <a:sym typeface="Fira Sans"/>
              </a:rPr>
              <a:t>Identificar los riesgos  y desarrollar respuestas que mitiguen su impacto, incluyendo los riesgos de corrupción.</a:t>
            </a:r>
          </a:p>
        </p:txBody>
      </p:sp>
      <p:sp>
        <p:nvSpPr>
          <p:cNvPr id="11" name="Google Shape;364;p19">
            <a:extLst>
              <a:ext uri="{FF2B5EF4-FFF2-40B4-BE49-F238E27FC236}">
                <a16:creationId xmlns:a16="http://schemas.microsoft.com/office/drawing/2014/main" id="{C5DFCE29-6DEC-2712-AB0F-705417D80A1D}"/>
              </a:ext>
            </a:extLst>
          </p:cNvPr>
          <p:cNvSpPr txBox="1"/>
          <p:nvPr/>
        </p:nvSpPr>
        <p:spPr>
          <a:xfrm>
            <a:off x="6277366" y="5676763"/>
            <a:ext cx="5550364" cy="61661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1600">
                <a:solidFill>
                  <a:schemeClr val="dk1"/>
                </a:solidFill>
                <a:sym typeface="Fira Sans"/>
              </a:rPr>
              <a:t>Formulación del proyecto de Reglamento Interior de la Secretaría de Economía y Turismo</a:t>
            </a:r>
          </a:p>
        </p:txBody>
      </p:sp>
      <p:pic>
        <p:nvPicPr>
          <p:cNvPr id="12" name="Imagen 11">
            <a:extLst>
              <a:ext uri="{FF2B5EF4-FFF2-40B4-BE49-F238E27FC236}">
                <a16:creationId xmlns:a16="http://schemas.microsoft.com/office/drawing/2014/main" id="{7E28B026-2117-0FB9-06B7-93EA88AAF2A2}"/>
              </a:ext>
            </a:extLst>
          </p:cNvPr>
          <p:cNvPicPr>
            <a:picLocks noChangeAspect="1"/>
          </p:cNvPicPr>
          <p:nvPr/>
        </p:nvPicPr>
        <p:blipFill>
          <a:blip r:embed="rId6"/>
          <a:srcRect l="20896" r="4380"/>
          <a:stretch>
            <a:fillRect/>
          </a:stretch>
        </p:blipFill>
        <p:spPr>
          <a:xfrm>
            <a:off x="7351995" y="1597441"/>
            <a:ext cx="3619501" cy="4117236"/>
          </a:xfrm>
          <a:prstGeom prst="rect">
            <a:avLst/>
          </a:prstGeom>
        </p:spPr>
      </p:pic>
    </p:spTree>
    <p:extLst>
      <p:ext uri="{BB962C8B-B14F-4D97-AF65-F5344CB8AC3E}">
        <p14:creationId xmlns:p14="http://schemas.microsoft.com/office/powerpoint/2010/main" val="3533408596"/>
      </p:ext>
    </p:extLst>
  </p:cSld>
  <p:clrMapOvr>
    <a:masterClrMapping/>
  </p:clrMapOvr>
  <p:extLst>
    <p:ext uri="{6950BFC3-D8DA-4A85-94F7-54DA5524770B}">
      <p188:commentRel xmlns:p188="http://schemas.microsoft.com/office/powerpoint/2018/8/main" r:id="rId2"/>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74E3C-19AD-1633-8299-D2B2DB2FC238}"/>
            </a:ext>
          </a:extLst>
        </p:cNvPr>
        <p:cNvGrpSpPr/>
        <p:nvPr/>
      </p:nvGrpSpPr>
      <p:grpSpPr>
        <a:xfrm>
          <a:off x="0" y="0"/>
          <a:ext cx="0" cy="0"/>
          <a:chOff x="0" y="0"/>
          <a:chExt cx="0" cy="0"/>
        </a:xfrm>
      </p:grpSpPr>
      <p:grpSp>
        <p:nvGrpSpPr>
          <p:cNvPr id="16" name="Grupo 15">
            <a:extLst>
              <a:ext uri="{FF2B5EF4-FFF2-40B4-BE49-F238E27FC236}">
                <a16:creationId xmlns:a16="http://schemas.microsoft.com/office/drawing/2014/main" id="{55B1F07E-CC67-6B4D-F80D-6533FA92896F}"/>
              </a:ext>
            </a:extLst>
          </p:cNvPr>
          <p:cNvGrpSpPr/>
          <p:nvPr/>
        </p:nvGrpSpPr>
        <p:grpSpPr>
          <a:xfrm>
            <a:off x="312691" y="259274"/>
            <a:ext cx="11565257" cy="813283"/>
            <a:chOff x="346289" y="284341"/>
            <a:chExt cx="11565257" cy="813283"/>
          </a:xfrm>
        </p:grpSpPr>
        <p:cxnSp>
          <p:nvCxnSpPr>
            <p:cNvPr id="18" name="Conector recto 17">
              <a:extLst>
                <a:ext uri="{FF2B5EF4-FFF2-40B4-BE49-F238E27FC236}">
                  <a16:creationId xmlns:a16="http://schemas.microsoft.com/office/drawing/2014/main" id="{F9612A4A-13D4-14D7-A44C-F147E24FD49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1200CDDF-85B2-4760-0D2A-8619D63F6800}"/>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pic>
        <p:nvPicPr>
          <p:cNvPr id="3" name="Imagen 2">
            <a:extLst>
              <a:ext uri="{FF2B5EF4-FFF2-40B4-BE49-F238E27FC236}">
                <a16:creationId xmlns:a16="http://schemas.microsoft.com/office/drawing/2014/main" id="{08E135A9-C886-7FE3-F8B0-B92FB25336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5" name="Google Shape;364;p19">
            <a:extLst>
              <a:ext uri="{FF2B5EF4-FFF2-40B4-BE49-F238E27FC236}">
                <a16:creationId xmlns:a16="http://schemas.microsoft.com/office/drawing/2014/main" id="{82B8D5B5-9E6E-0D7F-C994-87BFD2E8E437}"/>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tx1">
                    <a:lumMod val="75000"/>
                    <a:lumOff val="25000"/>
                  </a:schemeClr>
                </a:solidFill>
                <a:ea typeface="Fira Sans"/>
                <a:cs typeface="Fira Sans"/>
                <a:sym typeface="Fira Sans"/>
              </a:rPr>
              <a:t>Programa de Trabajo de Administración de Riesgos</a:t>
            </a:r>
          </a:p>
        </p:txBody>
      </p:sp>
      <p:sp>
        <p:nvSpPr>
          <p:cNvPr id="6" name="Google Shape;364;p19">
            <a:extLst>
              <a:ext uri="{FF2B5EF4-FFF2-40B4-BE49-F238E27FC236}">
                <a16:creationId xmlns:a16="http://schemas.microsoft.com/office/drawing/2014/main" id="{49CB9165-892B-247F-C3A5-8C62C850C4FD}"/>
              </a:ext>
            </a:extLst>
          </p:cNvPr>
          <p:cNvSpPr txBox="1"/>
          <p:nvPr/>
        </p:nvSpPr>
        <p:spPr>
          <a:xfrm>
            <a:off x="3271077" y="1065233"/>
            <a:ext cx="564984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200" b="1">
                <a:solidFill>
                  <a:schemeClr val="tx1">
                    <a:lumMod val="75000"/>
                    <a:lumOff val="25000"/>
                  </a:schemeClr>
                </a:solidFill>
                <a:ea typeface="Fira Sans"/>
                <a:cs typeface="Fira Sans"/>
                <a:sym typeface="Fira Sans"/>
              </a:rPr>
              <a:t>Avance por Acciones de Control del PTAR 2025</a:t>
            </a:r>
          </a:p>
        </p:txBody>
      </p:sp>
      <p:graphicFrame>
        <p:nvGraphicFramePr>
          <p:cNvPr id="7" name="Tabla 6">
            <a:extLst>
              <a:ext uri="{FF2B5EF4-FFF2-40B4-BE49-F238E27FC236}">
                <a16:creationId xmlns:a16="http://schemas.microsoft.com/office/drawing/2014/main" id="{D14A6730-D58D-CBD7-EC73-FC3082F46749}"/>
              </a:ext>
            </a:extLst>
          </p:cNvPr>
          <p:cNvGraphicFramePr>
            <a:graphicFrameLocks noGrp="1"/>
          </p:cNvGraphicFramePr>
          <p:nvPr>
            <p:extLst>
              <p:ext uri="{D42A27DB-BD31-4B8C-83A1-F6EECF244321}">
                <p14:modId xmlns:p14="http://schemas.microsoft.com/office/powerpoint/2010/main" val="2974270751"/>
              </p:ext>
            </p:extLst>
          </p:nvPr>
        </p:nvGraphicFramePr>
        <p:xfrm>
          <a:off x="586168" y="1612144"/>
          <a:ext cx="10953831" cy="1441658"/>
        </p:xfrm>
        <a:graphic>
          <a:graphicData uri="http://schemas.openxmlformats.org/drawingml/2006/table">
            <a:tbl>
              <a:tblPr firstRow="1" bandRow="1">
                <a:tableStyleId>{7DF18680-E054-41AD-8BC1-D1AEF772440D}</a:tableStyleId>
              </a:tblPr>
              <a:tblGrid>
                <a:gridCol w="858584">
                  <a:extLst>
                    <a:ext uri="{9D8B030D-6E8A-4147-A177-3AD203B41FA5}">
                      <a16:colId xmlns:a16="http://schemas.microsoft.com/office/drawing/2014/main" val="765008146"/>
                    </a:ext>
                  </a:extLst>
                </a:gridCol>
                <a:gridCol w="2350008">
                  <a:extLst>
                    <a:ext uri="{9D8B030D-6E8A-4147-A177-3AD203B41FA5}">
                      <a16:colId xmlns:a16="http://schemas.microsoft.com/office/drawing/2014/main" val="1983931819"/>
                    </a:ext>
                  </a:extLst>
                </a:gridCol>
                <a:gridCol w="1627632">
                  <a:extLst>
                    <a:ext uri="{9D8B030D-6E8A-4147-A177-3AD203B41FA5}">
                      <a16:colId xmlns:a16="http://schemas.microsoft.com/office/drawing/2014/main" val="2739413651"/>
                    </a:ext>
                  </a:extLst>
                </a:gridCol>
                <a:gridCol w="2520412">
                  <a:extLst>
                    <a:ext uri="{9D8B030D-6E8A-4147-A177-3AD203B41FA5}">
                      <a16:colId xmlns:a16="http://schemas.microsoft.com/office/drawing/2014/main" val="174406827"/>
                    </a:ext>
                  </a:extLst>
                </a:gridCol>
                <a:gridCol w="1446490">
                  <a:extLst>
                    <a:ext uri="{9D8B030D-6E8A-4147-A177-3AD203B41FA5}">
                      <a16:colId xmlns:a16="http://schemas.microsoft.com/office/drawing/2014/main" val="4203242771"/>
                    </a:ext>
                  </a:extLst>
                </a:gridCol>
                <a:gridCol w="2150705">
                  <a:extLst>
                    <a:ext uri="{9D8B030D-6E8A-4147-A177-3AD203B41FA5}">
                      <a16:colId xmlns:a16="http://schemas.microsoft.com/office/drawing/2014/main" val="956532915"/>
                    </a:ext>
                  </a:extLst>
                </a:gridCol>
              </a:tblGrid>
              <a:tr h="618698">
                <a:tc>
                  <a:txBody>
                    <a:bodyPr/>
                    <a:lstStyle/>
                    <a:p>
                      <a:pPr algn="ctr"/>
                      <a:r>
                        <a:rPr lang="es-ES" sz="1500"/>
                        <a:t>No.</a:t>
                      </a:r>
                    </a:p>
                  </a:txBody>
                  <a:tcPr anchor="ctr">
                    <a:solidFill>
                      <a:srgbClr val="A50021"/>
                    </a:solidFill>
                  </a:tcPr>
                </a:tc>
                <a:tc>
                  <a:txBody>
                    <a:bodyPr/>
                    <a:lstStyle/>
                    <a:p>
                      <a:pPr algn="ctr"/>
                      <a:r>
                        <a:rPr lang="es-ES" sz="1500"/>
                        <a:t>Descripción de Riesgo </a:t>
                      </a:r>
                    </a:p>
                  </a:txBody>
                  <a:tcPr anchor="ctr">
                    <a:solidFill>
                      <a:srgbClr val="A50021"/>
                    </a:solidFill>
                  </a:tcPr>
                </a:tc>
                <a:tc>
                  <a:txBody>
                    <a:bodyPr/>
                    <a:lstStyle/>
                    <a:p>
                      <a:pPr algn="ctr"/>
                      <a:r>
                        <a:rPr lang="es-ES" sz="1500"/>
                        <a:t>Factor de Riesgo priorizado</a:t>
                      </a:r>
                    </a:p>
                  </a:txBody>
                  <a:tcPr anchor="ctr">
                    <a:solidFill>
                      <a:srgbClr val="A50021"/>
                    </a:solidFill>
                  </a:tcPr>
                </a:tc>
                <a:tc>
                  <a:txBody>
                    <a:bodyPr/>
                    <a:lstStyle/>
                    <a:p>
                      <a:pPr algn="ctr"/>
                      <a:r>
                        <a:rPr lang="es-ES" sz="1500"/>
                        <a:t>Actividad de Control </a:t>
                      </a:r>
                    </a:p>
                  </a:txBody>
                  <a:tcPr anchor="ctr">
                    <a:solidFill>
                      <a:srgbClr val="A50021"/>
                    </a:solidFill>
                  </a:tcPr>
                </a:tc>
                <a:tc>
                  <a:txBody>
                    <a:bodyPr/>
                    <a:lstStyle/>
                    <a:p>
                      <a:pPr algn="ctr"/>
                      <a:r>
                        <a:rPr lang="es-ES" sz="1500"/>
                        <a:t>UA Responsable </a:t>
                      </a:r>
                    </a:p>
                  </a:txBody>
                  <a:tcPr anchor="ctr">
                    <a:solidFill>
                      <a:srgbClr val="A50021"/>
                    </a:solidFill>
                  </a:tcPr>
                </a:tc>
                <a:tc>
                  <a:txBody>
                    <a:bodyPr/>
                    <a:lstStyle/>
                    <a:p>
                      <a:pPr algn="ctr"/>
                      <a:r>
                        <a:rPr lang="es-ES" sz="1500"/>
                        <a:t>Avance</a:t>
                      </a:r>
                    </a:p>
                  </a:txBody>
                  <a:tcPr anchor="ctr">
                    <a:solidFill>
                      <a:srgbClr val="A50021"/>
                    </a:solidFill>
                  </a:tcPr>
                </a:tc>
                <a:extLst>
                  <a:ext uri="{0D108BD9-81ED-4DB2-BD59-A6C34878D82A}">
                    <a16:rowId xmlns:a16="http://schemas.microsoft.com/office/drawing/2014/main" val="1191851520"/>
                  </a:ext>
                </a:extLst>
              </a:tr>
              <a:tr h="695241">
                <a:tc>
                  <a:txBody>
                    <a:bodyPr/>
                    <a:lstStyle/>
                    <a:p>
                      <a:pPr algn="ctr"/>
                      <a:r>
                        <a:rPr lang="es-ES" sz="1200">
                          <a:solidFill>
                            <a:schemeClr val="tx1"/>
                          </a:solidFill>
                        </a:rPr>
                        <a:t>1</a:t>
                      </a:r>
                    </a:p>
                  </a:txBody>
                  <a:tcPr/>
                </a:tc>
                <a:tc>
                  <a:txBody>
                    <a:bodyPr/>
                    <a:lstStyle/>
                    <a:p>
                      <a:pPr algn="ctr"/>
                      <a:r>
                        <a:rPr lang="es-ES" sz="1200" dirty="0">
                          <a:solidFill>
                            <a:schemeClr val="tx1"/>
                          </a:solidFill>
                        </a:rPr>
                        <a:t>Incumplimiento a las atribuciones del Reglamento Interior.</a:t>
                      </a:r>
                    </a:p>
                  </a:txBody>
                  <a:tcPr/>
                </a:tc>
                <a:tc>
                  <a:txBody>
                    <a:bodyPr/>
                    <a:lstStyle/>
                    <a:p>
                      <a:pPr algn="ctr"/>
                      <a:r>
                        <a:rPr lang="es-ES" sz="1200" dirty="0">
                          <a:solidFill>
                            <a:schemeClr val="tx1"/>
                          </a:solidFill>
                        </a:rPr>
                        <a:t>Manual de Organización no actualizado</a:t>
                      </a:r>
                    </a:p>
                  </a:txBody>
                  <a:tcPr/>
                </a:tc>
                <a:tc>
                  <a:txBody>
                    <a:bodyPr/>
                    <a:lstStyle/>
                    <a:p>
                      <a:pPr algn="ctr"/>
                      <a:r>
                        <a:rPr lang="es-ES" sz="1200" dirty="0">
                          <a:solidFill>
                            <a:schemeClr val="tx1"/>
                          </a:solidFill>
                        </a:rPr>
                        <a:t> Coordinar un programa de trabajo con las áreas para actualizar la normativa en conjunto.</a:t>
                      </a:r>
                    </a:p>
                  </a:txBody>
                  <a:tcPr/>
                </a:tc>
                <a:tc>
                  <a:txBody>
                    <a:bodyPr/>
                    <a:lstStyle/>
                    <a:p>
                      <a:pPr algn="ctr"/>
                      <a:r>
                        <a:rPr lang="es-ES" sz="1200" dirty="0">
                          <a:solidFill>
                            <a:schemeClr val="tx1"/>
                          </a:solidFill>
                        </a:rPr>
                        <a:t>Dirección General de Administración y Finanzas</a:t>
                      </a:r>
                    </a:p>
                  </a:txBody>
                  <a:tcPr/>
                </a:tc>
                <a:tc>
                  <a:txBody>
                    <a:bodyPr/>
                    <a:lstStyle/>
                    <a:p>
                      <a:pPr algn="ctr"/>
                      <a:r>
                        <a:rPr lang="es-MX" sz="1200" dirty="0"/>
                        <a:t>Los Manuales de Organización fueron aprobados y se encuentran en proceso de publicación.</a:t>
                      </a:r>
                      <a:endParaRPr lang="es-ES" sz="1200" dirty="0">
                        <a:solidFill>
                          <a:schemeClr val="tx1"/>
                        </a:solidFill>
                      </a:endParaRPr>
                    </a:p>
                  </a:txBody>
                  <a:tcPr/>
                </a:tc>
                <a:extLst>
                  <a:ext uri="{0D108BD9-81ED-4DB2-BD59-A6C34878D82A}">
                    <a16:rowId xmlns:a16="http://schemas.microsoft.com/office/drawing/2014/main" val="1549898921"/>
                  </a:ext>
                </a:extLst>
              </a:tr>
            </a:tbl>
          </a:graphicData>
        </a:graphic>
      </p:graphicFrame>
      <p:sp>
        <p:nvSpPr>
          <p:cNvPr id="4" name="CuadroTexto 3">
            <a:extLst>
              <a:ext uri="{FF2B5EF4-FFF2-40B4-BE49-F238E27FC236}">
                <a16:creationId xmlns:a16="http://schemas.microsoft.com/office/drawing/2014/main" id="{D2E7CE7A-8785-825E-BAB4-B8832C0411A8}"/>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Tree>
    <p:extLst>
      <p:ext uri="{BB962C8B-B14F-4D97-AF65-F5344CB8AC3E}">
        <p14:creationId xmlns:p14="http://schemas.microsoft.com/office/powerpoint/2010/main" val="2508984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07AA84-AFBF-0B46-9128-9C281F71A341}"/>
            </a:ext>
          </a:extLst>
        </p:cNvPr>
        <p:cNvGrpSpPr/>
        <p:nvPr/>
      </p:nvGrpSpPr>
      <p:grpSpPr>
        <a:xfrm>
          <a:off x="0" y="0"/>
          <a:ext cx="0" cy="0"/>
          <a:chOff x="0" y="0"/>
          <a:chExt cx="0" cy="0"/>
        </a:xfrm>
      </p:grpSpPr>
      <p:grpSp>
        <p:nvGrpSpPr>
          <p:cNvPr id="16" name="Grupo 15">
            <a:extLst>
              <a:ext uri="{FF2B5EF4-FFF2-40B4-BE49-F238E27FC236}">
                <a16:creationId xmlns:a16="http://schemas.microsoft.com/office/drawing/2014/main" id="{93769761-92C2-D421-2E42-DFAE5B01E4EF}"/>
              </a:ext>
            </a:extLst>
          </p:cNvPr>
          <p:cNvGrpSpPr/>
          <p:nvPr/>
        </p:nvGrpSpPr>
        <p:grpSpPr>
          <a:xfrm>
            <a:off x="312691" y="259274"/>
            <a:ext cx="11565257" cy="813283"/>
            <a:chOff x="346289" y="284341"/>
            <a:chExt cx="11565257" cy="813283"/>
          </a:xfrm>
        </p:grpSpPr>
        <p:cxnSp>
          <p:nvCxnSpPr>
            <p:cNvPr id="18" name="Conector recto 17">
              <a:extLst>
                <a:ext uri="{FF2B5EF4-FFF2-40B4-BE49-F238E27FC236}">
                  <a16:creationId xmlns:a16="http://schemas.microsoft.com/office/drawing/2014/main" id="{9605103A-657C-C758-0257-20232FEAE29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BEB0F611-172E-1BD3-755D-ADE05F23AF91}"/>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pic>
        <p:nvPicPr>
          <p:cNvPr id="3" name="Imagen 2">
            <a:extLst>
              <a:ext uri="{FF2B5EF4-FFF2-40B4-BE49-F238E27FC236}">
                <a16:creationId xmlns:a16="http://schemas.microsoft.com/office/drawing/2014/main" id="{37C84706-2781-2ED7-9137-A28B69D418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5" name="Google Shape;364;p19">
            <a:extLst>
              <a:ext uri="{FF2B5EF4-FFF2-40B4-BE49-F238E27FC236}">
                <a16:creationId xmlns:a16="http://schemas.microsoft.com/office/drawing/2014/main" id="{782B5B01-85A4-7C2E-1AFF-D188DD800477}"/>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tx1">
                    <a:lumMod val="75000"/>
                    <a:lumOff val="25000"/>
                  </a:schemeClr>
                </a:solidFill>
                <a:ea typeface="Fira Sans"/>
                <a:cs typeface="Fira Sans"/>
                <a:sym typeface="Fira Sans"/>
              </a:rPr>
              <a:t>Programa de Trabajo de Administración de Riesgos</a:t>
            </a:r>
          </a:p>
        </p:txBody>
      </p:sp>
      <p:sp>
        <p:nvSpPr>
          <p:cNvPr id="6" name="Google Shape;364;p19">
            <a:extLst>
              <a:ext uri="{FF2B5EF4-FFF2-40B4-BE49-F238E27FC236}">
                <a16:creationId xmlns:a16="http://schemas.microsoft.com/office/drawing/2014/main" id="{5672164C-209B-E72D-3407-73EE9ACB687D}"/>
              </a:ext>
            </a:extLst>
          </p:cNvPr>
          <p:cNvSpPr txBox="1"/>
          <p:nvPr/>
        </p:nvSpPr>
        <p:spPr>
          <a:xfrm>
            <a:off x="3238160" y="1038690"/>
            <a:ext cx="564984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000" b="1">
                <a:solidFill>
                  <a:schemeClr val="tx1">
                    <a:lumMod val="75000"/>
                    <a:lumOff val="25000"/>
                  </a:schemeClr>
                </a:solidFill>
                <a:ea typeface="Fira Sans"/>
                <a:cs typeface="Fira Sans"/>
                <a:sym typeface="Fira Sans"/>
              </a:rPr>
              <a:t>Avance por Acciones de Control del PTAR 2025</a:t>
            </a:r>
          </a:p>
        </p:txBody>
      </p:sp>
      <p:sp>
        <p:nvSpPr>
          <p:cNvPr id="4" name="CuadroTexto 3">
            <a:extLst>
              <a:ext uri="{FF2B5EF4-FFF2-40B4-BE49-F238E27FC236}">
                <a16:creationId xmlns:a16="http://schemas.microsoft.com/office/drawing/2014/main" id="{761EA249-B8E1-D579-2609-A36E71F65E79}"/>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graphicFrame>
        <p:nvGraphicFramePr>
          <p:cNvPr id="8" name="Tabla 7">
            <a:extLst>
              <a:ext uri="{FF2B5EF4-FFF2-40B4-BE49-F238E27FC236}">
                <a16:creationId xmlns:a16="http://schemas.microsoft.com/office/drawing/2014/main" id="{EE91BBAA-31CC-7D29-8CD6-9F40B5706E3C}"/>
              </a:ext>
            </a:extLst>
          </p:cNvPr>
          <p:cNvGraphicFramePr>
            <a:graphicFrameLocks noGrp="1"/>
          </p:cNvGraphicFramePr>
          <p:nvPr>
            <p:extLst>
              <p:ext uri="{D42A27DB-BD31-4B8C-83A1-F6EECF244321}">
                <p14:modId xmlns:p14="http://schemas.microsoft.com/office/powerpoint/2010/main" val="3888497883"/>
              </p:ext>
            </p:extLst>
          </p:nvPr>
        </p:nvGraphicFramePr>
        <p:xfrm>
          <a:off x="603505" y="1486673"/>
          <a:ext cx="11036806" cy="2215362"/>
        </p:xfrm>
        <a:graphic>
          <a:graphicData uri="http://schemas.openxmlformats.org/drawingml/2006/table">
            <a:tbl>
              <a:tblPr firstRow="1" bandRow="1">
                <a:tableStyleId>{7DF18680-E054-41AD-8BC1-D1AEF772440D}</a:tableStyleId>
              </a:tblPr>
              <a:tblGrid>
                <a:gridCol w="612647">
                  <a:extLst>
                    <a:ext uri="{9D8B030D-6E8A-4147-A177-3AD203B41FA5}">
                      <a16:colId xmlns:a16="http://schemas.microsoft.com/office/drawing/2014/main" val="2907560416"/>
                    </a:ext>
                  </a:extLst>
                </a:gridCol>
                <a:gridCol w="1344168">
                  <a:extLst>
                    <a:ext uri="{9D8B030D-6E8A-4147-A177-3AD203B41FA5}">
                      <a16:colId xmlns:a16="http://schemas.microsoft.com/office/drawing/2014/main" val="1983931819"/>
                    </a:ext>
                  </a:extLst>
                </a:gridCol>
                <a:gridCol w="1984248">
                  <a:extLst>
                    <a:ext uri="{9D8B030D-6E8A-4147-A177-3AD203B41FA5}">
                      <a16:colId xmlns:a16="http://schemas.microsoft.com/office/drawing/2014/main" val="2739413651"/>
                    </a:ext>
                  </a:extLst>
                </a:gridCol>
                <a:gridCol w="2814997">
                  <a:extLst>
                    <a:ext uri="{9D8B030D-6E8A-4147-A177-3AD203B41FA5}">
                      <a16:colId xmlns:a16="http://schemas.microsoft.com/office/drawing/2014/main" val="174406827"/>
                    </a:ext>
                  </a:extLst>
                </a:gridCol>
                <a:gridCol w="1511332">
                  <a:extLst>
                    <a:ext uri="{9D8B030D-6E8A-4147-A177-3AD203B41FA5}">
                      <a16:colId xmlns:a16="http://schemas.microsoft.com/office/drawing/2014/main" val="4203242771"/>
                    </a:ext>
                  </a:extLst>
                </a:gridCol>
                <a:gridCol w="2769414">
                  <a:extLst>
                    <a:ext uri="{9D8B030D-6E8A-4147-A177-3AD203B41FA5}">
                      <a16:colId xmlns:a16="http://schemas.microsoft.com/office/drawing/2014/main" val="956532915"/>
                    </a:ext>
                  </a:extLst>
                </a:gridCol>
              </a:tblGrid>
              <a:tr h="660882">
                <a:tc>
                  <a:txBody>
                    <a:bodyPr/>
                    <a:lstStyle/>
                    <a:p>
                      <a:pPr algn="ctr"/>
                      <a:r>
                        <a:rPr lang="es-ES" sz="1500"/>
                        <a:t>No.</a:t>
                      </a:r>
                    </a:p>
                  </a:txBody>
                  <a:tcPr anchor="ctr">
                    <a:solidFill>
                      <a:srgbClr val="A50021"/>
                    </a:solidFill>
                  </a:tcPr>
                </a:tc>
                <a:tc>
                  <a:txBody>
                    <a:bodyPr/>
                    <a:lstStyle/>
                    <a:p>
                      <a:pPr algn="ctr"/>
                      <a:r>
                        <a:rPr lang="es-ES" sz="1500"/>
                        <a:t>Descripción de Riesgo </a:t>
                      </a:r>
                    </a:p>
                  </a:txBody>
                  <a:tcPr anchor="ctr">
                    <a:solidFill>
                      <a:srgbClr val="A50021"/>
                    </a:solidFill>
                  </a:tcPr>
                </a:tc>
                <a:tc>
                  <a:txBody>
                    <a:bodyPr/>
                    <a:lstStyle/>
                    <a:p>
                      <a:pPr algn="ctr"/>
                      <a:r>
                        <a:rPr lang="es-ES" sz="1500"/>
                        <a:t>Factor de Riesgo priorizado</a:t>
                      </a:r>
                    </a:p>
                  </a:txBody>
                  <a:tcPr anchor="ctr">
                    <a:solidFill>
                      <a:srgbClr val="A50021"/>
                    </a:solidFill>
                  </a:tcPr>
                </a:tc>
                <a:tc>
                  <a:txBody>
                    <a:bodyPr/>
                    <a:lstStyle/>
                    <a:p>
                      <a:pPr algn="ctr"/>
                      <a:r>
                        <a:rPr lang="es-ES" sz="1500"/>
                        <a:t>Actividad de Control </a:t>
                      </a:r>
                    </a:p>
                  </a:txBody>
                  <a:tcPr anchor="ctr">
                    <a:solidFill>
                      <a:srgbClr val="A50021"/>
                    </a:solidFill>
                  </a:tcPr>
                </a:tc>
                <a:tc>
                  <a:txBody>
                    <a:bodyPr/>
                    <a:lstStyle/>
                    <a:p>
                      <a:pPr algn="ctr"/>
                      <a:r>
                        <a:rPr lang="es-ES" sz="1500"/>
                        <a:t>UA Responsable </a:t>
                      </a:r>
                    </a:p>
                  </a:txBody>
                  <a:tcPr anchor="ctr">
                    <a:solidFill>
                      <a:srgbClr val="A50021"/>
                    </a:solidFill>
                  </a:tcPr>
                </a:tc>
                <a:tc>
                  <a:txBody>
                    <a:bodyPr/>
                    <a:lstStyle/>
                    <a:p>
                      <a:pPr algn="ctr"/>
                      <a:r>
                        <a:rPr lang="es-ES" sz="1500"/>
                        <a:t>Avance</a:t>
                      </a:r>
                    </a:p>
                  </a:txBody>
                  <a:tcPr anchor="ctr">
                    <a:solidFill>
                      <a:srgbClr val="A50021"/>
                    </a:solidFill>
                  </a:tcPr>
                </a:tc>
                <a:extLst>
                  <a:ext uri="{0D108BD9-81ED-4DB2-BD59-A6C34878D82A}">
                    <a16:rowId xmlns:a16="http://schemas.microsoft.com/office/drawing/2014/main" val="1191851520"/>
                  </a:ext>
                </a:extLst>
              </a:tr>
              <a:tr h="1446037">
                <a:tc>
                  <a:txBody>
                    <a:bodyPr/>
                    <a:lstStyle/>
                    <a:p>
                      <a:pPr algn="ctr"/>
                      <a:r>
                        <a:rPr lang="es-ES" sz="1200">
                          <a:solidFill>
                            <a:schemeClr val="tx1">
                              <a:lumMod val="75000"/>
                              <a:lumOff val="25000"/>
                            </a:schemeClr>
                          </a:solidFill>
                        </a:rPr>
                        <a:t>2</a:t>
                      </a:r>
                    </a:p>
                  </a:txBody>
                  <a:tcPr anchor="ctr"/>
                </a:tc>
                <a:tc>
                  <a:txBody>
                    <a:bodyPr/>
                    <a:lstStyle/>
                    <a:p>
                      <a:pPr algn="ctr"/>
                      <a:r>
                        <a:rPr lang="es-ES" sz="1200" dirty="0">
                          <a:solidFill>
                            <a:schemeClr val="tx1">
                              <a:lumMod val="75000"/>
                              <a:lumOff val="25000"/>
                            </a:schemeClr>
                          </a:solidFill>
                        </a:rPr>
                        <a:t>Portales de transparencia actualizados a destiempo</a:t>
                      </a:r>
                    </a:p>
                  </a:txBody>
                  <a:tcPr anchor="ctr"/>
                </a:tc>
                <a:tc>
                  <a:txBody>
                    <a:bodyPr/>
                    <a:lstStyle/>
                    <a:p>
                      <a:pPr lvl="0" algn="l">
                        <a:buNone/>
                      </a:pPr>
                      <a:r>
                        <a:rPr lang="es-ES" sz="1200" b="0" i="0" u="none" strike="noStrike" noProof="0" dirty="0">
                          <a:solidFill>
                            <a:schemeClr val="tx1">
                              <a:lumMod val="75000"/>
                              <a:lumOff val="25000"/>
                            </a:schemeClr>
                          </a:solidFill>
                          <a:latin typeface="Calibri"/>
                        </a:rPr>
                        <a:t>El incumplimiento de los plazos establecidos para la recepción de la información turnada (solicitada).</a:t>
                      </a:r>
                      <a:endParaRPr lang="es-ES" sz="1200" dirty="0"/>
                    </a:p>
                  </a:txBody>
                  <a:tcPr anchor="ctr"/>
                </a:tc>
                <a:tc>
                  <a:txBody>
                    <a:bodyPr/>
                    <a:lstStyle/>
                    <a:p>
                      <a:pPr lvl="0" algn="l">
                        <a:buNone/>
                      </a:pPr>
                      <a:r>
                        <a:rPr lang="es-ES" sz="1200" b="0" i="0" u="none" strike="noStrike" noProof="0" dirty="0">
                          <a:solidFill>
                            <a:schemeClr val="tx1">
                              <a:lumMod val="75000"/>
                              <a:lumOff val="25000"/>
                            </a:schemeClr>
                          </a:solidFill>
                          <a:latin typeface="Calibri"/>
                        </a:rPr>
                        <a:t>La revisión diaria de los medios de recepción de solicitudes de información, junto con la vigilancia continua del cumplimiento de los plazos de las solicitudes turnadas, es esencial para garantizar una gestión eficiente y puntual. </a:t>
                      </a:r>
                    </a:p>
                  </a:txBody>
                  <a:tcPr anchor="ctr"/>
                </a:tc>
                <a:tc>
                  <a:txBody>
                    <a:bodyPr/>
                    <a:lstStyle/>
                    <a:p>
                      <a:pPr algn="l"/>
                      <a:r>
                        <a:rPr lang="es-ES" sz="1200" dirty="0">
                          <a:solidFill>
                            <a:schemeClr val="tx1">
                              <a:lumMod val="75000"/>
                              <a:lumOff val="25000"/>
                            </a:schemeClr>
                          </a:solidFill>
                        </a:rPr>
                        <a:t>Dirección General de Asuntos Jurídicos y Transparencia.</a:t>
                      </a:r>
                    </a:p>
                  </a:txBody>
                  <a:tcPr anchor="ctr"/>
                </a:tc>
                <a:tc>
                  <a:txBody>
                    <a:bodyPr/>
                    <a:lstStyle/>
                    <a:p>
                      <a:pPr algn="l"/>
                      <a:r>
                        <a:rPr lang="es-ES" sz="1200" dirty="0">
                          <a:solidFill>
                            <a:schemeClr val="tx1">
                              <a:lumMod val="75000"/>
                              <a:lumOff val="25000"/>
                            </a:schemeClr>
                          </a:solidFill>
                        </a:rPr>
                        <a:t>-Monitoreo diario de los canales por los que se reciben solicitudes.</a:t>
                      </a:r>
                    </a:p>
                    <a:p>
                      <a:pPr lvl="0" algn="l">
                        <a:buNone/>
                      </a:pPr>
                      <a:r>
                        <a:rPr lang="es-ES" sz="1200" dirty="0">
                          <a:solidFill>
                            <a:schemeClr val="tx1">
                              <a:lumMod val="75000"/>
                              <a:lumOff val="25000"/>
                            </a:schemeClr>
                          </a:solidFill>
                        </a:rPr>
                        <a:t>-Se remite, mediante oficio, la solicitud al área generadora de la información, con fecha establecida para contar con lo solicitado.</a:t>
                      </a:r>
                    </a:p>
                    <a:p>
                      <a:pPr lvl="0" algn="l">
                        <a:buNone/>
                      </a:pPr>
                      <a:r>
                        <a:rPr lang="es-ES" sz="1200" dirty="0">
                          <a:solidFill>
                            <a:schemeClr val="tx1">
                              <a:lumMod val="75000"/>
                              <a:lumOff val="25000"/>
                            </a:schemeClr>
                          </a:solidFill>
                        </a:rPr>
                        <a:t>-Comunicación constante con las áreas para asesorar ante posibles dudas.</a:t>
                      </a:r>
                      <a:endParaRPr lang="es-ES" sz="1200" dirty="0"/>
                    </a:p>
                  </a:txBody>
                  <a:tcPr anchor="ctr"/>
                </a:tc>
                <a:extLst>
                  <a:ext uri="{0D108BD9-81ED-4DB2-BD59-A6C34878D82A}">
                    <a16:rowId xmlns:a16="http://schemas.microsoft.com/office/drawing/2014/main" val="1144725155"/>
                  </a:ext>
                </a:extLst>
              </a:tr>
            </a:tbl>
          </a:graphicData>
        </a:graphic>
      </p:graphicFrame>
    </p:spTree>
    <p:extLst>
      <p:ext uri="{BB962C8B-B14F-4D97-AF65-F5344CB8AC3E}">
        <p14:creationId xmlns:p14="http://schemas.microsoft.com/office/powerpoint/2010/main" val="28030902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E83D55-8847-C081-4BA2-A650B98475A3}"/>
            </a:ext>
          </a:extLst>
        </p:cNvPr>
        <p:cNvGrpSpPr/>
        <p:nvPr/>
      </p:nvGrpSpPr>
      <p:grpSpPr>
        <a:xfrm>
          <a:off x="0" y="0"/>
          <a:ext cx="0" cy="0"/>
          <a:chOff x="0" y="0"/>
          <a:chExt cx="0" cy="0"/>
        </a:xfrm>
      </p:grpSpPr>
      <p:grpSp>
        <p:nvGrpSpPr>
          <p:cNvPr id="16" name="Grupo 15">
            <a:extLst>
              <a:ext uri="{FF2B5EF4-FFF2-40B4-BE49-F238E27FC236}">
                <a16:creationId xmlns:a16="http://schemas.microsoft.com/office/drawing/2014/main" id="{2B73750C-9BB9-BE90-3FC3-CD0754DA84B6}"/>
              </a:ext>
            </a:extLst>
          </p:cNvPr>
          <p:cNvGrpSpPr/>
          <p:nvPr/>
        </p:nvGrpSpPr>
        <p:grpSpPr>
          <a:xfrm>
            <a:off x="312691" y="259274"/>
            <a:ext cx="11565257" cy="813283"/>
            <a:chOff x="346289" y="284341"/>
            <a:chExt cx="11565257" cy="813283"/>
          </a:xfrm>
        </p:grpSpPr>
        <p:cxnSp>
          <p:nvCxnSpPr>
            <p:cNvPr id="18" name="Conector recto 17">
              <a:extLst>
                <a:ext uri="{FF2B5EF4-FFF2-40B4-BE49-F238E27FC236}">
                  <a16:creationId xmlns:a16="http://schemas.microsoft.com/office/drawing/2014/main" id="{CDF0FDE3-A7B0-F180-06DD-715D71014801}"/>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2543FA96-7CCA-F694-2DE7-D644ED9213DC}"/>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pic>
        <p:nvPicPr>
          <p:cNvPr id="3" name="Imagen 2">
            <a:extLst>
              <a:ext uri="{FF2B5EF4-FFF2-40B4-BE49-F238E27FC236}">
                <a16:creationId xmlns:a16="http://schemas.microsoft.com/office/drawing/2014/main" id="{BFF1E9D7-A7D7-907B-5618-18EB943EFB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5" name="Google Shape;364;p19">
            <a:extLst>
              <a:ext uri="{FF2B5EF4-FFF2-40B4-BE49-F238E27FC236}">
                <a16:creationId xmlns:a16="http://schemas.microsoft.com/office/drawing/2014/main" id="{DA129307-1984-A46E-BFC5-447701A0D0EA}"/>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tx1">
                    <a:lumMod val="75000"/>
                    <a:lumOff val="25000"/>
                  </a:schemeClr>
                </a:solidFill>
                <a:ea typeface="Fira Sans"/>
                <a:cs typeface="Fira Sans"/>
                <a:sym typeface="Fira Sans"/>
              </a:rPr>
              <a:t>Programa de Trabajo de Administración de Riesgos</a:t>
            </a:r>
          </a:p>
        </p:txBody>
      </p:sp>
      <p:sp>
        <p:nvSpPr>
          <p:cNvPr id="6" name="Google Shape;364;p19">
            <a:extLst>
              <a:ext uri="{FF2B5EF4-FFF2-40B4-BE49-F238E27FC236}">
                <a16:creationId xmlns:a16="http://schemas.microsoft.com/office/drawing/2014/main" id="{F0F58D7C-C816-B926-B030-CCB5AF55C223}"/>
              </a:ext>
            </a:extLst>
          </p:cNvPr>
          <p:cNvSpPr txBox="1"/>
          <p:nvPr/>
        </p:nvSpPr>
        <p:spPr>
          <a:xfrm>
            <a:off x="3271077" y="1065233"/>
            <a:ext cx="564984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200" b="1">
                <a:solidFill>
                  <a:schemeClr val="tx1">
                    <a:lumMod val="75000"/>
                    <a:lumOff val="25000"/>
                  </a:schemeClr>
                </a:solidFill>
                <a:ea typeface="Fira Sans"/>
                <a:cs typeface="Fira Sans"/>
                <a:sym typeface="Fira Sans"/>
              </a:rPr>
              <a:t>Avance por Acciones de Control del PTAR 2025</a:t>
            </a:r>
          </a:p>
        </p:txBody>
      </p:sp>
      <p:graphicFrame>
        <p:nvGraphicFramePr>
          <p:cNvPr id="7" name="Tabla 6">
            <a:extLst>
              <a:ext uri="{FF2B5EF4-FFF2-40B4-BE49-F238E27FC236}">
                <a16:creationId xmlns:a16="http://schemas.microsoft.com/office/drawing/2014/main" id="{205F75C5-6FF4-DE7C-6548-CCA657B946C4}"/>
              </a:ext>
            </a:extLst>
          </p:cNvPr>
          <p:cNvGraphicFramePr>
            <a:graphicFrameLocks noGrp="1"/>
          </p:cNvGraphicFramePr>
          <p:nvPr>
            <p:extLst>
              <p:ext uri="{D42A27DB-BD31-4B8C-83A1-F6EECF244321}">
                <p14:modId xmlns:p14="http://schemas.microsoft.com/office/powerpoint/2010/main" val="867531266"/>
              </p:ext>
            </p:extLst>
          </p:nvPr>
        </p:nvGraphicFramePr>
        <p:xfrm>
          <a:off x="283307" y="1611923"/>
          <a:ext cx="10953826" cy="2651760"/>
        </p:xfrm>
        <a:graphic>
          <a:graphicData uri="http://schemas.openxmlformats.org/drawingml/2006/table">
            <a:tbl>
              <a:tblPr firstRow="1" bandRow="1">
                <a:tableStyleId>{7DF18680-E054-41AD-8BC1-D1AEF772440D}</a:tableStyleId>
              </a:tblPr>
              <a:tblGrid>
                <a:gridCol w="658525">
                  <a:extLst>
                    <a:ext uri="{9D8B030D-6E8A-4147-A177-3AD203B41FA5}">
                      <a16:colId xmlns:a16="http://schemas.microsoft.com/office/drawing/2014/main" val="629174520"/>
                    </a:ext>
                  </a:extLst>
                </a:gridCol>
                <a:gridCol w="1490472">
                  <a:extLst>
                    <a:ext uri="{9D8B030D-6E8A-4147-A177-3AD203B41FA5}">
                      <a16:colId xmlns:a16="http://schemas.microsoft.com/office/drawing/2014/main" val="1983931819"/>
                    </a:ext>
                  </a:extLst>
                </a:gridCol>
                <a:gridCol w="1801368">
                  <a:extLst>
                    <a:ext uri="{9D8B030D-6E8A-4147-A177-3AD203B41FA5}">
                      <a16:colId xmlns:a16="http://schemas.microsoft.com/office/drawing/2014/main" val="2739413651"/>
                    </a:ext>
                  </a:extLst>
                </a:gridCol>
                <a:gridCol w="4101736">
                  <a:extLst>
                    <a:ext uri="{9D8B030D-6E8A-4147-A177-3AD203B41FA5}">
                      <a16:colId xmlns:a16="http://schemas.microsoft.com/office/drawing/2014/main" val="174406827"/>
                    </a:ext>
                  </a:extLst>
                </a:gridCol>
                <a:gridCol w="1182581">
                  <a:extLst>
                    <a:ext uri="{9D8B030D-6E8A-4147-A177-3AD203B41FA5}">
                      <a16:colId xmlns:a16="http://schemas.microsoft.com/office/drawing/2014/main" val="4203242771"/>
                    </a:ext>
                  </a:extLst>
                </a:gridCol>
                <a:gridCol w="1719144">
                  <a:extLst>
                    <a:ext uri="{9D8B030D-6E8A-4147-A177-3AD203B41FA5}">
                      <a16:colId xmlns:a16="http://schemas.microsoft.com/office/drawing/2014/main" val="956532915"/>
                    </a:ext>
                  </a:extLst>
                </a:gridCol>
              </a:tblGrid>
              <a:tr h="534005">
                <a:tc>
                  <a:txBody>
                    <a:bodyPr/>
                    <a:lstStyle/>
                    <a:p>
                      <a:pPr algn="ctr"/>
                      <a:r>
                        <a:rPr lang="es-ES" sz="1500"/>
                        <a:t>No.</a:t>
                      </a:r>
                    </a:p>
                  </a:txBody>
                  <a:tcPr anchor="ctr">
                    <a:solidFill>
                      <a:srgbClr val="A50021"/>
                    </a:solidFill>
                  </a:tcPr>
                </a:tc>
                <a:tc>
                  <a:txBody>
                    <a:bodyPr/>
                    <a:lstStyle/>
                    <a:p>
                      <a:pPr algn="ctr"/>
                      <a:r>
                        <a:rPr lang="es-ES" sz="1500"/>
                        <a:t>Descripción de Riesgo </a:t>
                      </a:r>
                    </a:p>
                  </a:txBody>
                  <a:tcPr anchor="ctr">
                    <a:solidFill>
                      <a:srgbClr val="A50021"/>
                    </a:solidFill>
                  </a:tcPr>
                </a:tc>
                <a:tc>
                  <a:txBody>
                    <a:bodyPr/>
                    <a:lstStyle/>
                    <a:p>
                      <a:pPr algn="ctr"/>
                      <a:r>
                        <a:rPr lang="es-ES" sz="1500"/>
                        <a:t>Factor de Riesgo priorizado</a:t>
                      </a:r>
                    </a:p>
                  </a:txBody>
                  <a:tcPr anchor="ctr">
                    <a:solidFill>
                      <a:srgbClr val="A50021"/>
                    </a:solidFill>
                  </a:tcPr>
                </a:tc>
                <a:tc>
                  <a:txBody>
                    <a:bodyPr/>
                    <a:lstStyle/>
                    <a:p>
                      <a:pPr algn="ctr"/>
                      <a:r>
                        <a:rPr lang="es-ES" sz="1500"/>
                        <a:t>Actividad de Control </a:t>
                      </a:r>
                    </a:p>
                  </a:txBody>
                  <a:tcPr anchor="ctr">
                    <a:solidFill>
                      <a:srgbClr val="A50021"/>
                    </a:solidFill>
                  </a:tcPr>
                </a:tc>
                <a:tc>
                  <a:txBody>
                    <a:bodyPr/>
                    <a:lstStyle/>
                    <a:p>
                      <a:pPr algn="ctr"/>
                      <a:r>
                        <a:rPr lang="es-ES" sz="1500"/>
                        <a:t>UA Responsable </a:t>
                      </a:r>
                    </a:p>
                  </a:txBody>
                  <a:tcPr anchor="ctr">
                    <a:solidFill>
                      <a:srgbClr val="A50021"/>
                    </a:solidFill>
                  </a:tcPr>
                </a:tc>
                <a:tc>
                  <a:txBody>
                    <a:bodyPr/>
                    <a:lstStyle/>
                    <a:p>
                      <a:pPr algn="ctr"/>
                      <a:r>
                        <a:rPr lang="es-ES" sz="1500"/>
                        <a:t>Avance</a:t>
                      </a:r>
                    </a:p>
                  </a:txBody>
                  <a:tcPr anchor="ctr">
                    <a:solidFill>
                      <a:srgbClr val="A50021"/>
                    </a:solidFill>
                  </a:tcPr>
                </a:tc>
                <a:extLst>
                  <a:ext uri="{0D108BD9-81ED-4DB2-BD59-A6C34878D82A}">
                    <a16:rowId xmlns:a16="http://schemas.microsoft.com/office/drawing/2014/main" val="1191851520"/>
                  </a:ext>
                </a:extLst>
              </a:tr>
              <a:tr h="1392801">
                <a:tc>
                  <a:txBody>
                    <a:bodyPr/>
                    <a:lstStyle/>
                    <a:p>
                      <a:pPr lvl="0" algn="ctr">
                        <a:buNone/>
                      </a:pPr>
                      <a:r>
                        <a:rPr lang="es-ES" sz="1200">
                          <a:solidFill>
                            <a:schemeClr val="tx1"/>
                          </a:solidFill>
                        </a:rPr>
                        <a:t>3</a:t>
                      </a:r>
                    </a:p>
                  </a:txBody>
                  <a:tcPr/>
                </a:tc>
                <a:tc>
                  <a:txBody>
                    <a:bodyPr/>
                    <a:lstStyle/>
                    <a:p>
                      <a:pPr lvl="0" algn="l">
                        <a:lnSpc>
                          <a:spcPct val="100000"/>
                        </a:lnSpc>
                        <a:spcBef>
                          <a:spcPts val="0"/>
                        </a:spcBef>
                        <a:spcAft>
                          <a:spcPts val="0"/>
                        </a:spcAft>
                        <a:buNone/>
                      </a:pPr>
                      <a:r>
                        <a:rPr lang="es-ES" sz="1200" b="0" i="0" u="none" strike="noStrike" noProof="0" dirty="0">
                          <a:solidFill>
                            <a:srgbClr val="000000"/>
                          </a:solidFill>
                          <a:latin typeface="Calibri"/>
                        </a:rPr>
                        <a:t>Desarrollo de la actividad turística coordinado de manera inadecuada.</a:t>
                      </a:r>
                      <a:br>
                        <a:rPr lang="es-ES" sz="1200" b="0" i="0" u="none" strike="noStrike" noProof="0" dirty="0">
                          <a:solidFill>
                            <a:srgbClr val="000000"/>
                          </a:solidFill>
                          <a:latin typeface="Calibri"/>
                        </a:rPr>
                      </a:br>
                      <a:r>
                        <a:rPr lang="es-ES" sz="1200" b="0" i="0" u="none" strike="noStrike" noProof="0" dirty="0">
                          <a:solidFill>
                            <a:srgbClr val="000000"/>
                          </a:solidFill>
                          <a:latin typeface="Calibri"/>
                        </a:rPr>
                        <a:t> </a:t>
                      </a:r>
                      <a:endParaRPr lang="en-US" dirty="0"/>
                    </a:p>
                    <a:p>
                      <a:pPr lvl="0" algn="l">
                        <a:buNone/>
                      </a:pPr>
                      <a:endParaRPr lang="es-ES" sz="1200" dirty="0">
                        <a:solidFill>
                          <a:schemeClr val="tx1"/>
                        </a:solidFill>
                      </a:endParaRPr>
                    </a:p>
                  </a:txBody>
                  <a:tcPr/>
                </a:tc>
                <a:tc>
                  <a:txBody>
                    <a:bodyPr/>
                    <a:lstStyle/>
                    <a:p>
                      <a:pPr lvl="0" algn="l">
                        <a:buNone/>
                      </a:pPr>
                      <a:r>
                        <a:rPr lang="es-ES" sz="1200" b="0" i="0" u="none" strike="noStrike" noProof="0">
                          <a:solidFill>
                            <a:srgbClr val="000000"/>
                          </a:solidFill>
                          <a:latin typeface="Calibri"/>
                        </a:rPr>
                        <a:t>No existe procedimiento para recabar la información de los diferentes municipios que cuentan con infraestructura hotelera</a:t>
                      </a:r>
                      <a:endParaRPr lang="en-US"/>
                    </a:p>
                  </a:txBody>
                  <a:tcPr/>
                </a:tc>
                <a:tc>
                  <a:txBody>
                    <a:bodyPr/>
                    <a:lstStyle/>
                    <a:p>
                      <a:pPr lvl="0" algn="just">
                        <a:lnSpc>
                          <a:spcPct val="100000"/>
                        </a:lnSpc>
                        <a:spcBef>
                          <a:spcPts val="0"/>
                        </a:spcBef>
                        <a:spcAft>
                          <a:spcPts val="0"/>
                        </a:spcAft>
                        <a:buNone/>
                      </a:pPr>
                      <a:r>
                        <a:rPr lang="es-ES" sz="1200" b="0" i="0" u="none" strike="noStrike" noProof="0">
                          <a:solidFill>
                            <a:srgbClr val="000000"/>
                          </a:solidFill>
                        </a:rPr>
                        <a:t>En cumplimiento de los objetivos establecidos en el Programa Sectorial de la Secretaría, se solicitó, mediante oficio, a los 72 municipios del estado y a las 9 Oficinas de Convenciones y Visitantes (OCV), la información correspondiente a los indicadores estadísticos del sector turístico relativos al segundo trimestre del presente año.</a:t>
                      </a:r>
                      <a:endParaRPr lang="es-ES"/>
                    </a:p>
                    <a:p>
                      <a:pPr lvl="0" algn="just">
                        <a:lnSpc>
                          <a:spcPct val="100000"/>
                        </a:lnSpc>
                        <a:spcBef>
                          <a:spcPts val="0"/>
                        </a:spcBef>
                        <a:spcAft>
                          <a:spcPts val="0"/>
                        </a:spcAft>
                        <a:buNone/>
                      </a:pPr>
                      <a:r>
                        <a:rPr lang="es-ES" sz="1200" b="0" i="0" u="none" strike="noStrike" noProof="0">
                          <a:solidFill>
                            <a:srgbClr val="000000"/>
                          </a:solidFill>
                        </a:rPr>
                        <a:t>Dicha acción tiene como propósito recabar datos actualizados que permitan analizar el comportamiento del sector y detectar áreas de oportunidad que contribuyan al fortalecimiento y desarrollo sostenible de la actividad turística en la entidad.</a:t>
                      </a:r>
                      <a:endParaRPr lang="es-ES"/>
                    </a:p>
                    <a:p>
                      <a:pPr lvl="0" algn="just">
                        <a:buNone/>
                      </a:pPr>
                      <a:endParaRPr lang="es-ES" sz="1200" b="0" i="0" u="none" strike="noStrike" noProof="0">
                        <a:solidFill>
                          <a:srgbClr val="000000"/>
                        </a:solidFill>
                        <a:latin typeface="Calibri"/>
                      </a:endParaRPr>
                    </a:p>
                  </a:txBody>
                  <a:tcPr/>
                </a:tc>
                <a:tc>
                  <a:txBody>
                    <a:bodyPr/>
                    <a:lstStyle/>
                    <a:p>
                      <a:pPr lvl="0" algn="ctr">
                        <a:lnSpc>
                          <a:spcPct val="100000"/>
                        </a:lnSpc>
                        <a:spcBef>
                          <a:spcPts val="0"/>
                        </a:spcBef>
                        <a:spcAft>
                          <a:spcPts val="0"/>
                        </a:spcAft>
                        <a:buNone/>
                      </a:pPr>
                      <a:r>
                        <a:rPr lang="es-ES" sz="1200" b="0" i="0" u="none" strike="noStrike" noProof="0" dirty="0">
                          <a:solidFill>
                            <a:srgbClr val="000000"/>
                          </a:solidFill>
                          <a:latin typeface="Calibri"/>
                        </a:rPr>
                        <a:t>Subsecretaría de Innovación y Seguimiento Económico</a:t>
                      </a:r>
                      <a:endParaRPr lang="en-US" dirty="0"/>
                    </a:p>
                    <a:p>
                      <a:pPr lvl="0" algn="ctr">
                        <a:buNone/>
                      </a:pPr>
                      <a:endParaRPr lang="es-ES" sz="1200" dirty="0">
                        <a:solidFill>
                          <a:schemeClr val="tx1"/>
                        </a:solidFill>
                      </a:endParaRPr>
                    </a:p>
                  </a:txBody>
                  <a:tcPr/>
                </a:tc>
                <a:tc>
                  <a:txBody>
                    <a:bodyPr/>
                    <a:lstStyle/>
                    <a:p>
                      <a:pPr lvl="0" algn="ctr">
                        <a:lnSpc>
                          <a:spcPct val="100000"/>
                        </a:lnSpc>
                        <a:spcBef>
                          <a:spcPts val="0"/>
                        </a:spcBef>
                        <a:spcAft>
                          <a:spcPts val="0"/>
                        </a:spcAft>
                        <a:buNone/>
                      </a:pPr>
                      <a:r>
                        <a:rPr lang="es-ES" sz="1200" b="0" i="0" u="none" strike="noStrike" noProof="0" dirty="0">
                          <a:solidFill>
                            <a:srgbClr val="000000"/>
                          </a:solidFill>
                          <a:latin typeface="Calibri"/>
                        </a:rPr>
                        <a:t>Avance 22.2 %: 16 de los 72 municipios dieron respuesta a la solicitud de información.</a:t>
                      </a:r>
                      <a:endParaRPr lang="en-US" dirty="0"/>
                    </a:p>
                    <a:p>
                      <a:pPr lvl="0" algn="ctr">
                        <a:buNone/>
                      </a:pPr>
                      <a:endParaRPr lang="es-ES" sz="1200" dirty="0">
                        <a:solidFill>
                          <a:schemeClr val="tx1"/>
                        </a:solidFill>
                      </a:endParaRPr>
                    </a:p>
                  </a:txBody>
                  <a:tcPr/>
                </a:tc>
                <a:extLst>
                  <a:ext uri="{0D108BD9-81ED-4DB2-BD59-A6C34878D82A}">
                    <a16:rowId xmlns:a16="http://schemas.microsoft.com/office/drawing/2014/main" val="1549898921"/>
                  </a:ext>
                </a:extLst>
              </a:tr>
            </a:tbl>
          </a:graphicData>
        </a:graphic>
      </p:graphicFrame>
      <p:sp>
        <p:nvSpPr>
          <p:cNvPr id="4" name="CuadroTexto 3">
            <a:extLst>
              <a:ext uri="{FF2B5EF4-FFF2-40B4-BE49-F238E27FC236}">
                <a16:creationId xmlns:a16="http://schemas.microsoft.com/office/drawing/2014/main" id="{7DEF7B67-E7D0-0F04-9C83-4EB8ED30458B}"/>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Tree>
    <p:extLst>
      <p:ext uri="{BB962C8B-B14F-4D97-AF65-F5344CB8AC3E}">
        <p14:creationId xmlns:p14="http://schemas.microsoft.com/office/powerpoint/2010/main" val="24893801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CC1820-71A4-CB67-9FDB-4EF7FD70A752}"/>
            </a:ext>
          </a:extLst>
        </p:cNvPr>
        <p:cNvGrpSpPr/>
        <p:nvPr/>
      </p:nvGrpSpPr>
      <p:grpSpPr>
        <a:xfrm>
          <a:off x="0" y="0"/>
          <a:ext cx="0" cy="0"/>
          <a:chOff x="0" y="0"/>
          <a:chExt cx="0" cy="0"/>
        </a:xfrm>
      </p:grpSpPr>
      <p:grpSp>
        <p:nvGrpSpPr>
          <p:cNvPr id="16" name="Grupo 15">
            <a:extLst>
              <a:ext uri="{FF2B5EF4-FFF2-40B4-BE49-F238E27FC236}">
                <a16:creationId xmlns:a16="http://schemas.microsoft.com/office/drawing/2014/main" id="{1CCE5A2B-4B18-B8A0-8CCD-EDAA11CC7328}"/>
              </a:ext>
            </a:extLst>
          </p:cNvPr>
          <p:cNvGrpSpPr/>
          <p:nvPr/>
        </p:nvGrpSpPr>
        <p:grpSpPr>
          <a:xfrm>
            <a:off x="312691" y="259274"/>
            <a:ext cx="11565257" cy="813283"/>
            <a:chOff x="346289" y="284341"/>
            <a:chExt cx="11565257" cy="813283"/>
          </a:xfrm>
        </p:grpSpPr>
        <p:cxnSp>
          <p:nvCxnSpPr>
            <p:cNvPr id="18" name="Conector recto 17">
              <a:extLst>
                <a:ext uri="{FF2B5EF4-FFF2-40B4-BE49-F238E27FC236}">
                  <a16:creationId xmlns:a16="http://schemas.microsoft.com/office/drawing/2014/main" id="{59D8E37B-EBDB-0F53-E346-6958E4E858DC}"/>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9D8406C1-6566-3418-92B8-2ADD67C3C091}"/>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pic>
        <p:nvPicPr>
          <p:cNvPr id="3" name="Imagen 2">
            <a:extLst>
              <a:ext uri="{FF2B5EF4-FFF2-40B4-BE49-F238E27FC236}">
                <a16:creationId xmlns:a16="http://schemas.microsoft.com/office/drawing/2014/main" id="{9D486CBC-7F55-AAB3-B9BC-C32876F29B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5" name="Google Shape;364;p19">
            <a:extLst>
              <a:ext uri="{FF2B5EF4-FFF2-40B4-BE49-F238E27FC236}">
                <a16:creationId xmlns:a16="http://schemas.microsoft.com/office/drawing/2014/main" id="{262E7529-B4A6-6D65-2319-632F7B51237E}"/>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tx1">
                    <a:lumMod val="75000"/>
                    <a:lumOff val="25000"/>
                  </a:schemeClr>
                </a:solidFill>
                <a:ea typeface="Fira Sans"/>
                <a:cs typeface="Fira Sans"/>
                <a:sym typeface="Fira Sans"/>
              </a:rPr>
              <a:t>Programa de Trabajo de Administración de Riesgos</a:t>
            </a:r>
          </a:p>
        </p:txBody>
      </p:sp>
      <p:sp>
        <p:nvSpPr>
          <p:cNvPr id="6" name="Google Shape;364;p19">
            <a:extLst>
              <a:ext uri="{FF2B5EF4-FFF2-40B4-BE49-F238E27FC236}">
                <a16:creationId xmlns:a16="http://schemas.microsoft.com/office/drawing/2014/main" id="{12518A62-1E36-1E47-EB88-39F209C9A449}"/>
              </a:ext>
            </a:extLst>
          </p:cNvPr>
          <p:cNvSpPr txBox="1"/>
          <p:nvPr/>
        </p:nvSpPr>
        <p:spPr>
          <a:xfrm>
            <a:off x="3271077" y="1065233"/>
            <a:ext cx="564984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200" b="1">
                <a:solidFill>
                  <a:schemeClr val="tx1">
                    <a:lumMod val="75000"/>
                    <a:lumOff val="25000"/>
                  </a:schemeClr>
                </a:solidFill>
                <a:ea typeface="Fira Sans"/>
                <a:cs typeface="Fira Sans"/>
                <a:sym typeface="Fira Sans"/>
              </a:rPr>
              <a:t>Avance por Acciones de Control del PTAR 2025</a:t>
            </a:r>
          </a:p>
        </p:txBody>
      </p:sp>
      <p:graphicFrame>
        <p:nvGraphicFramePr>
          <p:cNvPr id="7" name="Tabla 6">
            <a:extLst>
              <a:ext uri="{FF2B5EF4-FFF2-40B4-BE49-F238E27FC236}">
                <a16:creationId xmlns:a16="http://schemas.microsoft.com/office/drawing/2014/main" id="{1FEA0CEA-446C-F42F-D5DD-F9996FB35511}"/>
              </a:ext>
            </a:extLst>
          </p:cNvPr>
          <p:cNvGraphicFramePr>
            <a:graphicFrameLocks noGrp="1"/>
          </p:cNvGraphicFramePr>
          <p:nvPr>
            <p:extLst>
              <p:ext uri="{D42A27DB-BD31-4B8C-83A1-F6EECF244321}">
                <p14:modId xmlns:p14="http://schemas.microsoft.com/office/powerpoint/2010/main" val="2942143747"/>
              </p:ext>
            </p:extLst>
          </p:nvPr>
        </p:nvGraphicFramePr>
        <p:xfrm>
          <a:off x="768860" y="1624462"/>
          <a:ext cx="10652917" cy="1554480"/>
        </p:xfrm>
        <a:graphic>
          <a:graphicData uri="http://schemas.openxmlformats.org/drawingml/2006/table">
            <a:tbl>
              <a:tblPr firstRow="1" bandRow="1">
                <a:tableStyleId>{7DF18680-E054-41AD-8BC1-D1AEF772440D}</a:tableStyleId>
              </a:tblPr>
              <a:tblGrid>
                <a:gridCol w="666748">
                  <a:extLst>
                    <a:ext uri="{9D8B030D-6E8A-4147-A177-3AD203B41FA5}">
                      <a16:colId xmlns:a16="http://schemas.microsoft.com/office/drawing/2014/main" val="1813287080"/>
                    </a:ext>
                  </a:extLst>
                </a:gridCol>
                <a:gridCol w="2827628">
                  <a:extLst>
                    <a:ext uri="{9D8B030D-6E8A-4147-A177-3AD203B41FA5}">
                      <a16:colId xmlns:a16="http://schemas.microsoft.com/office/drawing/2014/main" val="1983931819"/>
                    </a:ext>
                  </a:extLst>
                </a:gridCol>
                <a:gridCol w="1635545">
                  <a:extLst>
                    <a:ext uri="{9D8B030D-6E8A-4147-A177-3AD203B41FA5}">
                      <a16:colId xmlns:a16="http://schemas.microsoft.com/office/drawing/2014/main" val="2739413651"/>
                    </a:ext>
                  </a:extLst>
                </a:gridCol>
                <a:gridCol w="2832933">
                  <a:extLst>
                    <a:ext uri="{9D8B030D-6E8A-4147-A177-3AD203B41FA5}">
                      <a16:colId xmlns:a16="http://schemas.microsoft.com/office/drawing/2014/main" val="174406827"/>
                    </a:ext>
                  </a:extLst>
                </a:gridCol>
                <a:gridCol w="1180382">
                  <a:extLst>
                    <a:ext uri="{9D8B030D-6E8A-4147-A177-3AD203B41FA5}">
                      <a16:colId xmlns:a16="http://schemas.microsoft.com/office/drawing/2014/main" val="4203242771"/>
                    </a:ext>
                  </a:extLst>
                </a:gridCol>
                <a:gridCol w="1509681">
                  <a:extLst>
                    <a:ext uri="{9D8B030D-6E8A-4147-A177-3AD203B41FA5}">
                      <a16:colId xmlns:a16="http://schemas.microsoft.com/office/drawing/2014/main" val="956532915"/>
                    </a:ext>
                  </a:extLst>
                </a:gridCol>
              </a:tblGrid>
              <a:tr h="515446">
                <a:tc>
                  <a:txBody>
                    <a:bodyPr/>
                    <a:lstStyle/>
                    <a:p>
                      <a:pPr algn="ctr"/>
                      <a:r>
                        <a:rPr lang="es-ES" sz="1500"/>
                        <a:t>No.</a:t>
                      </a:r>
                    </a:p>
                  </a:txBody>
                  <a:tcPr anchor="ctr">
                    <a:solidFill>
                      <a:srgbClr val="A50021"/>
                    </a:solidFill>
                  </a:tcPr>
                </a:tc>
                <a:tc>
                  <a:txBody>
                    <a:bodyPr/>
                    <a:lstStyle/>
                    <a:p>
                      <a:pPr algn="ctr"/>
                      <a:r>
                        <a:rPr lang="es-ES" sz="1500"/>
                        <a:t>Descripción de Riesgo </a:t>
                      </a:r>
                    </a:p>
                  </a:txBody>
                  <a:tcPr anchor="ctr">
                    <a:solidFill>
                      <a:srgbClr val="A50021"/>
                    </a:solidFill>
                  </a:tcPr>
                </a:tc>
                <a:tc>
                  <a:txBody>
                    <a:bodyPr/>
                    <a:lstStyle/>
                    <a:p>
                      <a:pPr algn="ctr"/>
                      <a:r>
                        <a:rPr lang="es-ES" sz="1500"/>
                        <a:t>Factor de Riesgo priorizado</a:t>
                      </a:r>
                    </a:p>
                  </a:txBody>
                  <a:tcPr anchor="ctr">
                    <a:solidFill>
                      <a:srgbClr val="A50021"/>
                    </a:solidFill>
                  </a:tcPr>
                </a:tc>
                <a:tc>
                  <a:txBody>
                    <a:bodyPr/>
                    <a:lstStyle/>
                    <a:p>
                      <a:pPr algn="ctr"/>
                      <a:r>
                        <a:rPr lang="es-ES" sz="1500"/>
                        <a:t>Actividad de Control </a:t>
                      </a:r>
                    </a:p>
                  </a:txBody>
                  <a:tcPr anchor="ctr">
                    <a:solidFill>
                      <a:srgbClr val="A50021"/>
                    </a:solidFill>
                  </a:tcPr>
                </a:tc>
                <a:tc>
                  <a:txBody>
                    <a:bodyPr/>
                    <a:lstStyle/>
                    <a:p>
                      <a:pPr algn="ctr"/>
                      <a:r>
                        <a:rPr lang="es-ES" sz="1500"/>
                        <a:t>UA Responsable </a:t>
                      </a:r>
                    </a:p>
                  </a:txBody>
                  <a:tcPr anchor="ctr">
                    <a:solidFill>
                      <a:srgbClr val="A50021"/>
                    </a:solidFill>
                  </a:tcPr>
                </a:tc>
                <a:tc>
                  <a:txBody>
                    <a:bodyPr/>
                    <a:lstStyle/>
                    <a:p>
                      <a:pPr algn="ctr"/>
                      <a:r>
                        <a:rPr lang="es-ES" sz="1500"/>
                        <a:t>Avance</a:t>
                      </a:r>
                    </a:p>
                  </a:txBody>
                  <a:tcPr anchor="ctr">
                    <a:solidFill>
                      <a:srgbClr val="A50021"/>
                    </a:solidFill>
                  </a:tcPr>
                </a:tc>
                <a:extLst>
                  <a:ext uri="{0D108BD9-81ED-4DB2-BD59-A6C34878D82A}">
                    <a16:rowId xmlns:a16="http://schemas.microsoft.com/office/drawing/2014/main" val="1191851520"/>
                  </a:ext>
                </a:extLst>
              </a:tr>
              <a:tr h="904396">
                <a:tc>
                  <a:txBody>
                    <a:bodyPr/>
                    <a:lstStyle/>
                    <a:p>
                      <a:pPr lvl="0" algn="ctr">
                        <a:lnSpc>
                          <a:spcPct val="100000"/>
                        </a:lnSpc>
                        <a:spcBef>
                          <a:spcPts val="0"/>
                        </a:spcBef>
                        <a:spcAft>
                          <a:spcPts val="0"/>
                        </a:spcAft>
                        <a:buNone/>
                      </a:pPr>
                      <a:r>
                        <a:rPr lang="en-US"/>
                        <a:t>4</a:t>
                      </a:r>
                    </a:p>
                  </a:txBody>
                  <a:tcPr anchor="ctr"/>
                </a:tc>
                <a:tc>
                  <a:txBody>
                    <a:bodyPr/>
                    <a:lstStyle/>
                    <a:p>
                      <a:pPr lvl="0" algn="ctr">
                        <a:lnSpc>
                          <a:spcPct val="100000"/>
                        </a:lnSpc>
                        <a:spcBef>
                          <a:spcPts val="0"/>
                        </a:spcBef>
                        <a:spcAft>
                          <a:spcPts val="0"/>
                        </a:spcAft>
                        <a:buNone/>
                      </a:pPr>
                      <a:r>
                        <a:rPr lang="es-ES" sz="1200" b="0" i="0" u="none" strike="noStrike" noProof="0" dirty="0">
                          <a:solidFill>
                            <a:srgbClr val="000000"/>
                          </a:solidFill>
                          <a:latin typeface="Calibri"/>
                        </a:rPr>
                        <a:t>Impresión de gráficos y material digital ejecutados de manera deficiente</a:t>
                      </a:r>
                      <a:endParaRPr lang="en-US" dirty="0"/>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Creación de páginas falsas que simulan ser plataformas oficiales de turismo de Sonora</a:t>
                      </a:r>
                      <a:endParaRPr lang="en-US"/>
                    </a:p>
                  </a:txBody>
                  <a:tcPr anchor="ctr"/>
                </a:tc>
                <a:tc>
                  <a:txBody>
                    <a:bodyPr/>
                    <a:lstStyle/>
                    <a:p>
                      <a:pPr lvl="0" algn="l">
                        <a:buNone/>
                      </a:pPr>
                      <a:r>
                        <a:rPr lang="es-ES" sz="1200" b="0" i="0" u="none" strike="noStrike" noProof="0">
                          <a:solidFill>
                            <a:srgbClr val="000000"/>
                          </a:solidFill>
                          <a:latin typeface="Calibri"/>
                        </a:rPr>
                        <a:t>Monitoreo activo de redes y sitios web para detectar fraudes, además de implementar campaña de concienciación para los turistas sobre como identificar fuentes oficiales y evitar caer en fraudes.</a:t>
                      </a:r>
                      <a:endParaRPr lang="en-US"/>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Dirección General de Creatividad e Imagen </a:t>
                      </a:r>
                      <a:endParaRPr lang="en-US"/>
                    </a:p>
                  </a:txBody>
                  <a:tcPr anchor="ctr"/>
                </a:tc>
                <a:tc>
                  <a:txBody>
                    <a:bodyPr/>
                    <a:lstStyle/>
                    <a:p>
                      <a:pPr lvl="0" algn="ctr">
                        <a:lnSpc>
                          <a:spcPct val="100000"/>
                        </a:lnSpc>
                        <a:spcBef>
                          <a:spcPts val="0"/>
                        </a:spcBef>
                        <a:spcAft>
                          <a:spcPts val="0"/>
                        </a:spcAft>
                        <a:buNone/>
                      </a:pPr>
                      <a:r>
                        <a:rPr lang="es-ES" sz="1200" b="0" i="0" u="none" strike="noStrike" noProof="0" dirty="0">
                          <a:solidFill>
                            <a:srgbClr val="000000"/>
                          </a:solidFill>
                          <a:latin typeface="Calibri"/>
                        </a:rPr>
                        <a:t>Avance: 100%</a:t>
                      </a:r>
                      <a:endParaRPr lang="en-US" dirty="0"/>
                    </a:p>
                    <a:p>
                      <a:pPr lvl="0" algn="l">
                        <a:buNone/>
                      </a:pPr>
                      <a:endParaRPr lang="es-ES" sz="1200" dirty="0">
                        <a:solidFill>
                          <a:schemeClr val="tx1">
                            <a:lumMod val="75000"/>
                            <a:lumOff val="25000"/>
                          </a:schemeClr>
                        </a:solidFill>
                      </a:endParaRPr>
                    </a:p>
                  </a:txBody>
                  <a:tcPr anchor="ctr"/>
                </a:tc>
                <a:extLst>
                  <a:ext uri="{0D108BD9-81ED-4DB2-BD59-A6C34878D82A}">
                    <a16:rowId xmlns:a16="http://schemas.microsoft.com/office/drawing/2014/main" val="1144725155"/>
                  </a:ext>
                </a:extLst>
              </a:tr>
            </a:tbl>
          </a:graphicData>
        </a:graphic>
      </p:graphicFrame>
      <p:sp>
        <p:nvSpPr>
          <p:cNvPr id="4" name="CuadroTexto 3">
            <a:extLst>
              <a:ext uri="{FF2B5EF4-FFF2-40B4-BE49-F238E27FC236}">
                <a16:creationId xmlns:a16="http://schemas.microsoft.com/office/drawing/2014/main" id="{0A3B9F44-B0A7-32BE-F67B-5BE67EF0B20F}"/>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Tree>
    <p:extLst>
      <p:ext uri="{BB962C8B-B14F-4D97-AF65-F5344CB8AC3E}">
        <p14:creationId xmlns:p14="http://schemas.microsoft.com/office/powerpoint/2010/main" val="42650019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303FAD-38C8-1C07-4DD7-A18CC95835DD}"/>
            </a:ext>
          </a:extLst>
        </p:cNvPr>
        <p:cNvGrpSpPr/>
        <p:nvPr/>
      </p:nvGrpSpPr>
      <p:grpSpPr>
        <a:xfrm>
          <a:off x="0" y="0"/>
          <a:ext cx="0" cy="0"/>
          <a:chOff x="0" y="0"/>
          <a:chExt cx="0" cy="0"/>
        </a:xfrm>
      </p:grpSpPr>
      <p:grpSp>
        <p:nvGrpSpPr>
          <p:cNvPr id="16" name="Grupo 15">
            <a:extLst>
              <a:ext uri="{FF2B5EF4-FFF2-40B4-BE49-F238E27FC236}">
                <a16:creationId xmlns:a16="http://schemas.microsoft.com/office/drawing/2014/main" id="{A41BFB7F-F1D9-4794-C090-F8DE25BCA863}"/>
              </a:ext>
            </a:extLst>
          </p:cNvPr>
          <p:cNvGrpSpPr/>
          <p:nvPr/>
        </p:nvGrpSpPr>
        <p:grpSpPr>
          <a:xfrm>
            <a:off x="312691" y="259274"/>
            <a:ext cx="11565257" cy="813283"/>
            <a:chOff x="346289" y="284341"/>
            <a:chExt cx="11565257" cy="813283"/>
          </a:xfrm>
        </p:grpSpPr>
        <p:cxnSp>
          <p:nvCxnSpPr>
            <p:cNvPr id="18" name="Conector recto 17">
              <a:extLst>
                <a:ext uri="{FF2B5EF4-FFF2-40B4-BE49-F238E27FC236}">
                  <a16:creationId xmlns:a16="http://schemas.microsoft.com/office/drawing/2014/main" id="{A7E7FED7-2D30-37FF-8FCB-8D0ACB6A9A5E}"/>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77B9FCB6-2956-C8B0-B6F7-F46ACC4D988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pic>
        <p:nvPicPr>
          <p:cNvPr id="3" name="Imagen 2">
            <a:extLst>
              <a:ext uri="{FF2B5EF4-FFF2-40B4-BE49-F238E27FC236}">
                <a16:creationId xmlns:a16="http://schemas.microsoft.com/office/drawing/2014/main" id="{5F89AE59-9187-BCA4-90C6-B3E483B09B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5" name="Google Shape;364;p19">
            <a:extLst>
              <a:ext uri="{FF2B5EF4-FFF2-40B4-BE49-F238E27FC236}">
                <a16:creationId xmlns:a16="http://schemas.microsoft.com/office/drawing/2014/main" id="{716240DC-7C18-9319-241F-4BAA5F7C30E2}"/>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tx1">
                    <a:lumMod val="75000"/>
                    <a:lumOff val="25000"/>
                  </a:schemeClr>
                </a:solidFill>
                <a:ea typeface="Fira Sans"/>
                <a:cs typeface="Fira Sans"/>
                <a:sym typeface="Fira Sans"/>
              </a:rPr>
              <a:t>Programa de Trabajo de Administración de Riesgos</a:t>
            </a:r>
          </a:p>
        </p:txBody>
      </p:sp>
      <p:sp>
        <p:nvSpPr>
          <p:cNvPr id="6" name="Google Shape;364;p19">
            <a:extLst>
              <a:ext uri="{FF2B5EF4-FFF2-40B4-BE49-F238E27FC236}">
                <a16:creationId xmlns:a16="http://schemas.microsoft.com/office/drawing/2014/main" id="{49AB421E-5582-FD5F-EE04-5E3E12F43699}"/>
              </a:ext>
            </a:extLst>
          </p:cNvPr>
          <p:cNvSpPr txBox="1"/>
          <p:nvPr/>
        </p:nvSpPr>
        <p:spPr>
          <a:xfrm>
            <a:off x="3271077" y="1065233"/>
            <a:ext cx="564984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200" b="1">
                <a:solidFill>
                  <a:schemeClr val="tx1">
                    <a:lumMod val="75000"/>
                    <a:lumOff val="25000"/>
                  </a:schemeClr>
                </a:solidFill>
                <a:ea typeface="Fira Sans"/>
                <a:cs typeface="Fira Sans"/>
                <a:sym typeface="Fira Sans"/>
              </a:rPr>
              <a:t>Avance por Acciones de Control del PTAR 2025</a:t>
            </a:r>
          </a:p>
        </p:txBody>
      </p:sp>
      <p:graphicFrame>
        <p:nvGraphicFramePr>
          <p:cNvPr id="7" name="Tabla 6">
            <a:extLst>
              <a:ext uri="{FF2B5EF4-FFF2-40B4-BE49-F238E27FC236}">
                <a16:creationId xmlns:a16="http://schemas.microsoft.com/office/drawing/2014/main" id="{9D6F5331-A443-35D3-C911-556DF2CD0907}"/>
              </a:ext>
            </a:extLst>
          </p:cNvPr>
          <p:cNvGraphicFramePr>
            <a:graphicFrameLocks noGrp="1"/>
          </p:cNvGraphicFramePr>
          <p:nvPr>
            <p:extLst>
              <p:ext uri="{D42A27DB-BD31-4B8C-83A1-F6EECF244321}">
                <p14:modId xmlns:p14="http://schemas.microsoft.com/office/powerpoint/2010/main" val="983769413"/>
              </p:ext>
            </p:extLst>
          </p:nvPr>
        </p:nvGraphicFramePr>
        <p:xfrm>
          <a:off x="586170" y="1624460"/>
          <a:ext cx="10953826" cy="1772284"/>
        </p:xfrm>
        <a:graphic>
          <a:graphicData uri="http://schemas.openxmlformats.org/drawingml/2006/table">
            <a:tbl>
              <a:tblPr firstRow="1" bandRow="1">
                <a:tableStyleId>{7DF18680-E054-41AD-8BC1-D1AEF772440D}</a:tableStyleId>
              </a:tblPr>
              <a:tblGrid>
                <a:gridCol w="1078038">
                  <a:extLst>
                    <a:ext uri="{9D8B030D-6E8A-4147-A177-3AD203B41FA5}">
                      <a16:colId xmlns:a16="http://schemas.microsoft.com/office/drawing/2014/main" val="2921965913"/>
                    </a:ext>
                  </a:extLst>
                </a:gridCol>
                <a:gridCol w="1280160">
                  <a:extLst>
                    <a:ext uri="{9D8B030D-6E8A-4147-A177-3AD203B41FA5}">
                      <a16:colId xmlns:a16="http://schemas.microsoft.com/office/drawing/2014/main" val="1983931819"/>
                    </a:ext>
                  </a:extLst>
                </a:gridCol>
                <a:gridCol w="2184851">
                  <a:extLst>
                    <a:ext uri="{9D8B030D-6E8A-4147-A177-3AD203B41FA5}">
                      <a16:colId xmlns:a16="http://schemas.microsoft.com/office/drawing/2014/main" val="2739413651"/>
                    </a:ext>
                  </a:extLst>
                </a:gridCol>
                <a:gridCol w="2345670">
                  <a:extLst>
                    <a:ext uri="{9D8B030D-6E8A-4147-A177-3AD203B41FA5}">
                      <a16:colId xmlns:a16="http://schemas.microsoft.com/office/drawing/2014/main" val="174406827"/>
                    </a:ext>
                  </a:extLst>
                </a:gridCol>
                <a:gridCol w="1313575">
                  <a:extLst>
                    <a:ext uri="{9D8B030D-6E8A-4147-A177-3AD203B41FA5}">
                      <a16:colId xmlns:a16="http://schemas.microsoft.com/office/drawing/2014/main" val="4203242771"/>
                    </a:ext>
                  </a:extLst>
                </a:gridCol>
                <a:gridCol w="2751532">
                  <a:extLst>
                    <a:ext uri="{9D8B030D-6E8A-4147-A177-3AD203B41FA5}">
                      <a16:colId xmlns:a16="http://schemas.microsoft.com/office/drawing/2014/main" val="956532915"/>
                    </a:ext>
                  </a:extLst>
                </a:gridCol>
              </a:tblGrid>
              <a:tr h="489458">
                <a:tc>
                  <a:txBody>
                    <a:bodyPr/>
                    <a:lstStyle/>
                    <a:p>
                      <a:pPr algn="ctr"/>
                      <a:r>
                        <a:rPr lang="es-ES" sz="1500"/>
                        <a:t>No.</a:t>
                      </a:r>
                    </a:p>
                  </a:txBody>
                  <a:tcPr anchor="ctr">
                    <a:solidFill>
                      <a:srgbClr val="A50021"/>
                    </a:solidFill>
                  </a:tcPr>
                </a:tc>
                <a:tc>
                  <a:txBody>
                    <a:bodyPr/>
                    <a:lstStyle/>
                    <a:p>
                      <a:pPr algn="ctr"/>
                      <a:r>
                        <a:rPr lang="es-ES" sz="1500"/>
                        <a:t>Descripción de Riesgo </a:t>
                      </a:r>
                    </a:p>
                  </a:txBody>
                  <a:tcPr anchor="ctr">
                    <a:solidFill>
                      <a:srgbClr val="A50021"/>
                    </a:solidFill>
                  </a:tcPr>
                </a:tc>
                <a:tc>
                  <a:txBody>
                    <a:bodyPr/>
                    <a:lstStyle/>
                    <a:p>
                      <a:pPr algn="ctr"/>
                      <a:r>
                        <a:rPr lang="es-ES" sz="1500"/>
                        <a:t>Factor de Riesgo priorizado</a:t>
                      </a:r>
                    </a:p>
                  </a:txBody>
                  <a:tcPr anchor="ctr">
                    <a:solidFill>
                      <a:srgbClr val="A50021"/>
                    </a:solidFill>
                  </a:tcPr>
                </a:tc>
                <a:tc>
                  <a:txBody>
                    <a:bodyPr/>
                    <a:lstStyle/>
                    <a:p>
                      <a:pPr algn="ctr"/>
                      <a:r>
                        <a:rPr lang="es-ES" sz="1500"/>
                        <a:t>Actividad de Control </a:t>
                      </a:r>
                    </a:p>
                  </a:txBody>
                  <a:tcPr anchor="ctr">
                    <a:solidFill>
                      <a:srgbClr val="A50021"/>
                    </a:solidFill>
                  </a:tcPr>
                </a:tc>
                <a:tc>
                  <a:txBody>
                    <a:bodyPr/>
                    <a:lstStyle/>
                    <a:p>
                      <a:pPr algn="ctr"/>
                      <a:r>
                        <a:rPr lang="es-ES" sz="1500"/>
                        <a:t>UA Responsable </a:t>
                      </a:r>
                    </a:p>
                  </a:txBody>
                  <a:tcPr anchor="ctr">
                    <a:solidFill>
                      <a:srgbClr val="A50021"/>
                    </a:solidFill>
                  </a:tcPr>
                </a:tc>
                <a:tc>
                  <a:txBody>
                    <a:bodyPr/>
                    <a:lstStyle/>
                    <a:p>
                      <a:pPr algn="ctr"/>
                      <a:r>
                        <a:rPr lang="es-ES" sz="1500"/>
                        <a:t>Avance</a:t>
                      </a:r>
                    </a:p>
                  </a:txBody>
                  <a:tcPr anchor="ctr">
                    <a:solidFill>
                      <a:srgbClr val="A50021"/>
                    </a:solidFill>
                  </a:tcPr>
                </a:tc>
                <a:extLst>
                  <a:ext uri="{0D108BD9-81ED-4DB2-BD59-A6C34878D82A}">
                    <a16:rowId xmlns:a16="http://schemas.microsoft.com/office/drawing/2014/main" val="1191851520"/>
                  </a:ext>
                </a:extLst>
              </a:tr>
              <a:tr h="1223644">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5</a:t>
                      </a:r>
                    </a:p>
                  </a:txBody>
                  <a:tcPr/>
                </a:tc>
                <a:tc>
                  <a:txBody>
                    <a:bodyPr/>
                    <a:lstStyle/>
                    <a:p>
                      <a:pPr lvl="0" algn="l">
                        <a:lnSpc>
                          <a:spcPct val="100000"/>
                        </a:lnSpc>
                        <a:spcBef>
                          <a:spcPts val="0"/>
                        </a:spcBef>
                        <a:spcAft>
                          <a:spcPts val="0"/>
                        </a:spcAft>
                        <a:buNone/>
                      </a:pPr>
                      <a:r>
                        <a:rPr lang="es-ES" sz="1200" b="0" i="0" u="none" strike="noStrike" noProof="0" dirty="0">
                          <a:solidFill>
                            <a:srgbClr val="000000"/>
                          </a:solidFill>
                        </a:rPr>
                        <a:t>Crecimiento y desarrollo de MIPIMES promovido de manera deficiente</a:t>
                      </a:r>
                      <a:r>
                        <a:rPr lang="es-ES" sz="1200" b="0" i="0" u="none" strike="noStrike" noProof="0" dirty="0">
                          <a:solidFill>
                            <a:srgbClr val="000000"/>
                          </a:solidFill>
                          <a:latin typeface="Calibri"/>
                        </a:rPr>
                        <a:t>.</a:t>
                      </a:r>
                      <a:endParaRPr lang="en-US" dirty="0"/>
                    </a:p>
                  </a:txBody>
                  <a:tcPr/>
                </a:tc>
                <a:tc>
                  <a:txBody>
                    <a:bodyPr/>
                    <a:lstStyle/>
                    <a:p>
                      <a:pPr lvl="0" algn="l">
                        <a:lnSpc>
                          <a:spcPct val="100000"/>
                        </a:lnSpc>
                        <a:spcBef>
                          <a:spcPts val="0"/>
                        </a:spcBef>
                        <a:spcAft>
                          <a:spcPts val="0"/>
                        </a:spcAft>
                        <a:buNone/>
                      </a:pPr>
                      <a:r>
                        <a:rPr lang="es-ES" sz="1200" b="0" i="0" u="none" strike="noStrike" noProof="0">
                          <a:solidFill>
                            <a:srgbClr val="000000"/>
                          </a:solidFill>
                          <a:latin typeface="Calibri"/>
                        </a:rPr>
                        <a:t>Escasa coordinación interinstitucional y desconocimiento de la oferta académica y empresarial.</a:t>
                      </a:r>
                      <a:endParaRPr lang="en-US"/>
                    </a:p>
                    <a:p>
                      <a:pPr lvl="0" algn="l">
                        <a:buNone/>
                      </a:pPr>
                      <a:endParaRPr lang="es-ES" sz="1200" b="0" i="0" u="none" strike="noStrike" noProof="0">
                        <a:solidFill>
                          <a:srgbClr val="000000"/>
                        </a:solidFill>
                        <a:latin typeface="Calibri"/>
                      </a:endParaRPr>
                    </a:p>
                  </a:txBody>
                  <a:tcP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Realización de capacitaciones con participación conjunta de MIPYMES, universidades y organismos empresariales para fortalecer redes de colaboración y transferencia de conocimiento.</a:t>
                      </a:r>
                      <a:endParaRPr lang="en-US"/>
                    </a:p>
                  </a:txBody>
                  <a:tcP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Dirección General de Capacitación y Competitividad</a:t>
                      </a:r>
                      <a:endParaRPr lang="en-US"/>
                    </a:p>
                  </a:txBody>
                  <a:tcPr/>
                </a:tc>
                <a:tc>
                  <a:txBody>
                    <a:bodyPr/>
                    <a:lstStyle/>
                    <a:p>
                      <a:pPr lvl="0" algn="ctr">
                        <a:lnSpc>
                          <a:spcPct val="100000"/>
                        </a:lnSpc>
                        <a:spcBef>
                          <a:spcPts val="0"/>
                        </a:spcBef>
                        <a:spcAft>
                          <a:spcPts val="0"/>
                        </a:spcAft>
                        <a:buNone/>
                      </a:pPr>
                      <a:r>
                        <a:rPr lang="es-ES" sz="1200" b="0" i="0" u="none" strike="noStrike" noProof="0" dirty="0">
                          <a:solidFill>
                            <a:srgbClr val="000000"/>
                          </a:solidFill>
                          <a:latin typeface="Calibri"/>
                        </a:rPr>
                        <a:t>Avance: 100%: Se llevaron a cabo capacitaciones con participación de instituciones académicas y sector privado. Se fortaleció la articulación institucional a través de espacios de aprendizaje conjunto</a:t>
                      </a:r>
                      <a:endParaRPr lang="en-US" dirty="0"/>
                    </a:p>
                  </a:txBody>
                  <a:tcPr/>
                </a:tc>
                <a:extLst>
                  <a:ext uri="{0D108BD9-81ED-4DB2-BD59-A6C34878D82A}">
                    <a16:rowId xmlns:a16="http://schemas.microsoft.com/office/drawing/2014/main" val="1549898921"/>
                  </a:ext>
                </a:extLst>
              </a:tr>
            </a:tbl>
          </a:graphicData>
        </a:graphic>
      </p:graphicFrame>
      <p:sp>
        <p:nvSpPr>
          <p:cNvPr id="4" name="CuadroTexto 3">
            <a:extLst>
              <a:ext uri="{FF2B5EF4-FFF2-40B4-BE49-F238E27FC236}">
                <a16:creationId xmlns:a16="http://schemas.microsoft.com/office/drawing/2014/main" id="{1E86808E-53DC-D3A7-B304-88F0F5038951}"/>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Tree>
    <p:extLst>
      <p:ext uri="{BB962C8B-B14F-4D97-AF65-F5344CB8AC3E}">
        <p14:creationId xmlns:p14="http://schemas.microsoft.com/office/powerpoint/2010/main" val="25758835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32FA08-01E2-1531-7454-774A990C626A}"/>
            </a:ext>
          </a:extLst>
        </p:cNvPr>
        <p:cNvGrpSpPr/>
        <p:nvPr/>
      </p:nvGrpSpPr>
      <p:grpSpPr>
        <a:xfrm>
          <a:off x="0" y="0"/>
          <a:ext cx="0" cy="0"/>
          <a:chOff x="0" y="0"/>
          <a:chExt cx="0" cy="0"/>
        </a:xfrm>
      </p:grpSpPr>
      <p:grpSp>
        <p:nvGrpSpPr>
          <p:cNvPr id="16" name="Grupo 15">
            <a:extLst>
              <a:ext uri="{FF2B5EF4-FFF2-40B4-BE49-F238E27FC236}">
                <a16:creationId xmlns:a16="http://schemas.microsoft.com/office/drawing/2014/main" id="{01F411D2-CE7B-8ED6-09DB-9751A2C91114}"/>
              </a:ext>
            </a:extLst>
          </p:cNvPr>
          <p:cNvGrpSpPr/>
          <p:nvPr/>
        </p:nvGrpSpPr>
        <p:grpSpPr>
          <a:xfrm>
            <a:off x="312691" y="259274"/>
            <a:ext cx="11565257" cy="813283"/>
            <a:chOff x="346289" y="284341"/>
            <a:chExt cx="11565257" cy="813283"/>
          </a:xfrm>
        </p:grpSpPr>
        <p:cxnSp>
          <p:nvCxnSpPr>
            <p:cNvPr id="18" name="Conector recto 17">
              <a:extLst>
                <a:ext uri="{FF2B5EF4-FFF2-40B4-BE49-F238E27FC236}">
                  <a16:creationId xmlns:a16="http://schemas.microsoft.com/office/drawing/2014/main" id="{C732BB00-C6E3-3A04-BB3C-556DE1DC730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2669A3A1-FB4C-FA38-B792-F8C3EF76694D}"/>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pic>
        <p:nvPicPr>
          <p:cNvPr id="3" name="Imagen 2">
            <a:extLst>
              <a:ext uri="{FF2B5EF4-FFF2-40B4-BE49-F238E27FC236}">
                <a16:creationId xmlns:a16="http://schemas.microsoft.com/office/drawing/2014/main" id="{CD517BDA-4B30-D95C-7149-557DB151E1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5" name="Google Shape;364;p19">
            <a:extLst>
              <a:ext uri="{FF2B5EF4-FFF2-40B4-BE49-F238E27FC236}">
                <a16:creationId xmlns:a16="http://schemas.microsoft.com/office/drawing/2014/main" id="{656592F9-19AD-C64E-B2B4-083985599A14}"/>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tx1">
                    <a:lumMod val="75000"/>
                    <a:lumOff val="25000"/>
                  </a:schemeClr>
                </a:solidFill>
                <a:ea typeface="Fira Sans"/>
                <a:cs typeface="Fira Sans"/>
                <a:sym typeface="Fira Sans"/>
              </a:rPr>
              <a:t>Programa de Trabajo de Administración de Riesgos</a:t>
            </a:r>
          </a:p>
        </p:txBody>
      </p:sp>
      <p:sp>
        <p:nvSpPr>
          <p:cNvPr id="6" name="Google Shape;364;p19">
            <a:extLst>
              <a:ext uri="{FF2B5EF4-FFF2-40B4-BE49-F238E27FC236}">
                <a16:creationId xmlns:a16="http://schemas.microsoft.com/office/drawing/2014/main" id="{9BDC2522-4760-388F-2504-FC9A8087CA30}"/>
              </a:ext>
            </a:extLst>
          </p:cNvPr>
          <p:cNvSpPr txBox="1"/>
          <p:nvPr/>
        </p:nvSpPr>
        <p:spPr>
          <a:xfrm>
            <a:off x="3271077" y="1065233"/>
            <a:ext cx="564984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200" b="1">
                <a:solidFill>
                  <a:schemeClr val="tx1">
                    <a:lumMod val="75000"/>
                    <a:lumOff val="25000"/>
                  </a:schemeClr>
                </a:solidFill>
                <a:ea typeface="Fira Sans"/>
                <a:cs typeface="Fira Sans"/>
                <a:sym typeface="Fira Sans"/>
              </a:rPr>
              <a:t>Avance por Acciones de Control del PTAR 2025</a:t>
            </a:r>
          </a:p>
        </p:txBody>
      </p:sp>
      <p:graphicFrame>
        <p:nvGraphicFramePr>
          <p:cNvPr id="7" name="Tabla 6">
            <a:extLst>
              <a:ext uri="{FF2B5EF4-FFF2-40B4-BE49-F238E27FC236}">
                <a16:creationId xmlns:a16="http://schemas.microsoft.com/office/drawing/2014/main" id="{FDDF5AE2-15A9-7662-2555-96FFA4324284}"/>
              </a:ext>
            </a:extLst>
          </p:cNvPr>
          <p:cNvGraphicFramePr>
            <a:graphicFrameLocks noGrp="1"/>
          </p:cNvGraphicFramePr>
          <p:nvPr>
            <p:extLst>
              <p:ext uri="{D42A27DB-BD31-4B8C-83A1-F6EECF244321}">
                <p14:modId xmlns:p14="http://schemas.microsoft.com/office/powerpoint/2010/main" val="1069803022"/>
              </p:ext>
            </p:extLst>
          </p:nvPr>
        </p:nvGraphicFramePr>
        <p:xfrm>
          <a:off x="493619" y="1621288"/>
          <a:ext cx="10953826" cy="1783080"/>
        </p:xfrm>
        <a:graphic>
          <a:graphicData uri="http://schemas.openxmlformats.org/drawingml/2006/table">
            <a:tbl>
              <a:tblPr firstRow="1" bandRow="1">
                <a:tableStyleId>{7DF18680-E054-41AD-8BC1-D1AEF772440D}</a:tableStyleId>
              </a:tblPr>
              <a:tblGrid>
                <a:gridCol w="1225453">
                  <a:extLst>
                    <a:ext uri="{9D8B030D-6E8A-4147-A177-3AD203B41FA5}">
                      <a16:colId xmlns:a16="http://schemas.microsoft.com/office/drawing/2014/main" val="2927788169"/>
                    </a:ext>
                  </a:extLst>
                </a:gridCol>
                <a:gridCol w="1819656">
                  <a:extLst>
                    <a:ext uri="{9D8B030D-6E8A-4147-A177-3AD203B41FA5}">
                      <a16:colId xmlns:a16="http://schemas.microsoft.com/office/drawing/2014/main" val="1983931819"/>
                    </a:ext>
                  </a:extLst>
                </a:gridCol>
                <a:gridCol w="2313432">
                  <a:extLst>
                    <a:ext uri="{9D8B030D-6E8A-4147-A177-3AD203B41FA5}">
                      <a16:colId xmlns:a16="http://schemas.microsoft.com/office/drawing/2014/main" val="2739413651"/>
                    </a:ext>
                  </a:extLst>
                </a:gridCol>
                <a:gridCol w="2865432">
                  <a:extLst>
                    <a:ext uri="{9D8B030D-6E8A-4147-A177-3AD203B41FA5}">
                      <a16:colId xmlns:a16="http://schemas.microsoft.com/office/drawing/2014/main" val="174406827"/>
                    </a:ext>
                  </a:extLst>
                </a:gridCol>
                <a:gridCol w="1112535">
                  <a:extLst>
                    <a:ext uri="{9D8B030D-6E8A-4147-A177-3AD203B41FA5}">
                      <a16:colId xmlns:a16="http://schemas.microsoft.com/office/drawing/2014/main" val="4203242771"/>
                    </a:ext>
                  </a:extLst>
                </a:gridCol>
                <a:gridCol w="1617318">
                  <a:extLst>
                    <a:ext uri="{9D8B030D-6E8A-4147-A177-3AD203B41FA5}">
                      <a16:colId xmlns:a16="http://schemas.microsoft.com/office/drawing/2014/main" val="956532915"/>
                    </a:ext>
                  </a:extLst>
                </a:gridCol>
              </a:tblGrid>
              <a:tr h="704371">
                <a:tc>
                  <a:txBody>
                    <a:bodyPr/>
                    <a:lstStyle/>
                    <a:p>
                      <a:pPr algn="ctr"/>
                      <a:r>
                        <a:rPr lang="es-ES" sz="1500"/>
                        <a:t>No.</a:t>
                      </a:r>
                    </a:p>
                  </a:txBody>
                  <a:tcPr anchor="ctr">
                    <a:solidFill>
                      <a:srgbClr val="A50021"/>
                    </a:solidFill>
                  </a:tcPr>
                </a:tc>
                <a:tc>
                  <a:txBody>
                    <a:bodyPr/>
                    <a:lstStyle/>
                    <a:p>
                      <a:pPr algn="ctr"/>
                      <a:r>
                        <a:rPr lang="es-ES" sz="1500"/>
                        <a:t>Descripción de Riesgo </a:t>
                      </a:r>
                    </a:p>
                  </a:txBody>
                  <a:tcPr anchor="ctr">
                    <a:solidFill>
                      <a:srgbClr val="A50021"/>
                    </a:solidFill>
                  </a:tcPr>
                </a:tc>
                <a:tc>
                  <a:txBody>
                    <a:bodyPr/>
                    <a:lstStyle/>
                    <a:p>
                      <a:pPr algn="ctr"/>
                      <a:r>
                        <a:rPr lang="es-ES" sz="1500"/>
                        <a:t>Factor de Riesgo priorizado</a:t>
                      </a:r>
                    </a:p>
                  </a:txBody>
                  <a:tcPr anchor="ctr">
                    <a:solidFill>
                      <a:srgbClr val="A50021"/>
                    </a:solidFill>
                  </a:tcPr>
                </a:tc>
                <a:tc>
                  <a:txBody>
                    <a:bodyPr/>
                    <a:lstStyle/>
                    <a:p>
                      <a:pPr algn="ctr"/>
                      <a:r>
                        <a:rPr lang="es-ES" sz="1500"/>
                        <a:t>Actividad de Control </a:t>
                      </a:r>
                    </a:p>
                  </a:txBody>
                  <a:tcPr anchor="ctr">
                    <a:solidFill>
                      <a:srgbClr val="A50021"/>
                    </a:solidFill>
                  </a:tcPr>
                </a:tc>
                <a:tc>
                  <a:txBody>
                    <a:bodyPr/>
                    <a:lstStyle/>
                    <a:p>
                      <a:pPr algn="ctr"/>
                      <a:r>
                        <a:rPr lang="es-ES" sz="1500"/>
                        <a:t>UA Responsable </a:t>
                      </a:r>
                    </a:p>
                  </a:txBody>
                  <a:tcPr anchor="ctr">
                    <a:solidFill>
                      <a:srgbClr val="A50021"/>
                    </a:solidFill>
                  </a:tcPr>
                </a:tc>
                <a:tc>
                  <a:txBody>
                    <a:bodyPr/>
                    <a:lstStyle/>
                    <a:p>
                      <a:pPr algn="ctr"/>
                      <a:r>
                        <a:rPr lang="es-ES" sz="1500"/>
                        <a:t>Avance</a:t>
                      </a:r>
                    </a:p>
                  </a:txBody>
                  <a:tcPr anchor="ctr">
                    <a:solidFill>
                      <a:srgbClr val="A50021"/>
                    </a:solidFill>
                  </a:tcPr>
                </a:tc>
                <a:extLst>
                  <a:ext uri="{0D108BD9-81ED-4DB2-BD59-A6C34878D82A}">
                    <a16:rowId xmlns:a16="http://schemas.microsoft.com/office/drawing/2014/main" val="1191851520"/>
                  </a:ext>
                </a:extLst>
              </a:tr>
              <a:tr h="911539">
                <a:tc>
                  <a:txBody>
                    <a:bodyPr/>
                    <a:lstStyle/>
                    <a:p>
                      <a:pPr lvl="0" algn="ctr">
                        <a:lnSpc>
                          <a:spcPct val="100000"/>
                        </a:lnSpc>
                        <a:spcBef>
                          <a:spcPts val="0"/>
                        </a:spcBef>
                        <a:spcAft>
                          <a:spcPts val="0"/>
                        </a:spcAft>
                        <a:buNone/>
                      </a:pPr>
                      <a:r>
                        <a:rPr lang="en-US"/>
                        <a:t>6</a:t>
                      </a:r>
                    </a:p>
                  </a:txBody>
                  <a:tcPr anchor="ctr"/>
                </a:tc>
                <a:tc>
                  <a:txBody>
                    <a:bodyPr/>
                    <a:lstStyle/>
                    <a:p>
                      <a:pPr lvl="0" algn="ctr">
                        <a:lnSpc>
                          <a:spcPct val="100000"/>
                        </a:lnSpc>
                        <a:spcBef>
                          <a:spcPts val="0"/>
                        </a:spcBef>
                        <a:spcAft>
                          <a:spcPts val="0"/>
                        </a:spcAft>
                        <a:buNone/>
                      </a:pPr>
                      <a:r>
                        <a:rPr lang="es-ES" sz="1200" b="0" i="0" u="none" strike="noStrike" noProof="0" dirty="0">
                          <a:solidFill>
                            <a:srgbClr val="000000"/>
                          </a:solidFill>
                        </a:rPr>
                        <a:t>Mejoras regulatorias promovidas de manera deficiente</a:t>
                      </a:r>
                      <a:endParaRPr lang="en-US" dirty="0"/>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Temas deficientes de: programación digital, acceso a internet, ciberseguridad, errores de técnicos de desarrollo</a:t>
                      </a:r>
                      <a:endParaRPr lang="en-US"/>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Comunicación directa con el personal de programación y desarrollo de Gobierno Digital para mitigar y resolver situaciones técnicas de las plataformas digitales. </a:t>
                      </a:r>
                      <a:endParaRPr lang="en-US"/>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Comisión de Mejora Regulatoria del Estado de Sonora</a:t>
                      </a:r>
                      <a:endParaRPr lang="en-US"/>
                    </a:p>
                  </a:txBody>
                  <a:tcPr anchor="ctr"/>
                </a:tc>
                <a:tc>
                  <a:txBody>
                    <a:bodyPr/>
                    <a:lstStyle/>
                    <a:p>
                      <a:pPr lvl="0" algn="ctr">
                        <a:lnSpc>
                          <a:spcPct val="100000"/>
                        </a:lnSpc>
                        <a:spcBef>
                          <a:spcPts val="0"/>
                        </a:spcBef>
                        <a:spcAft>
                          <a:spcPts val="0"/>
                        </a:spcAft>
                        <a:buNone/>
                      </a:pPr>
                      <a:r>
                        <a:rPr lang="es-ES" sz="1200" b="0" i="0" u="none" strike="noStrike" noProof="0" dirty="0">
                          <a:solidFill>
                            <a:srgbClr val="000000"/>
                          </a:solidFill>
                          <a:latin typeface="Calibri"/>
                        </a:rPr>
                        <a:t>Avance: 70%  Mesas de trabajo permanente con Gobierno digital</a:t>
                      </a:r>
                      <a:endParaRPr lang="en-US" dirty="0"/>
                    </a:p>
                  </a:txBody>
                  <a:tcPr anchor="ctr"/>
                </a:tc>
                <a:extLst>
                  <a:ext uri="{0D108BD9-81ED-4DB2-BD59-A6C34878D82A}">
                    <a16:rowId xmlns:a16="http://schemas.microsoft.com/office/drawing/2014/main" val="1144725155"/>
                  </a:ext>
                </a:extLst>
              </a:tr>
            </a:tbl>
          </a:graphicData>
        </a:graphic>
      </p:graphicFrame>
      <p:sp>
        <p:nvSpPr>
          <p:cNvPr id="4" name="CuadroTexto 3">
            <a:extLst>
              <a:ext uri="{FF2B5EF4-FFF2-40B4-BE49-F238E27FC236}">
                <a16:creationId xmlns:a16="http://schemas.microsoft.com/office/drawing/2014/main" id="{33718838-A92D-C753-E5FE-C1515AD32D87}"/>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Tree>
    <p:extLst>
      <p:ext uri="{BB962C8B-B14F-4D97-AF65-F5344CB8AC3E}">
        <p14:creationId xmlns:p14="http://schemas.microsoft.com/office/powerpoint/2010/main" val="24725498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5">
            <a:extLst>
              <a:ext uri="{FF2B5EF4-FFF2-40B4-BE49-F238E27FC236}">
                <a16:creationId xmlns:a16="http://schemas.microsoft.com/office/drawing/2014/main" id="{D65C98AA-2D2D-6B5F-60AB-D74C46E9B47D}"/>
              </a:ext>
            </a:extLst>
          </p:cNvPr>
          <p:cNvSpPr txBox="1">
            <a:spLocks/>
          </p:cNvSpPr>
          <p:nvPr/>
        </p:nvSpPr>
        <p:spPr>
          <a:xfrm>
            <a:off x="4464823" y="3175278"/>
            <a:ext cx="1217179" cy="112959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800" b="1" kern="1200" spc="-50" baseline="0">
                <a:solidFill>
                  <a:schemeClr val="tx1">
                    <a:lumMod val="75000"/>
                    <a:lumOff val="25000"/>
                  </a:schemeClr>
                </a:solidFill>
                <a:latin typeface="+mn-lt"/>
                <a:ea typeface="+mj-ea"/>
                <a:cs typeface="+mj-cs"/>
              </a:defRPr>
            </a:lvl1pPr>
          </a:lstStyle>
          <a:p>
            <a:r>
              <a:rPr lang="es-ES" sz="1800">
                <a:solidFill>
                  <a:schemeClr val="tx1"/>
                </a:solidFill>
                <a:latin typeface="LuloCleanW01-OneBold" panose="02010804020200000003"/>
              </a:rPr>
              <a:t> </a:t>
            </a:r>
            <a:endParaRPr lang="es-ES" sz="1600">
              <a:solidFill>
                <a:schemeClr val="tx1"/>
              </a:solidFill>
              <a:latin typeface="LuloCleanW01-OneBold" panose="02010804020200000003"/>
            </a:endParaRPr>
          </a:p>
        </p:txBody>
      </p:sp>
      <p:sp>
        <p:nvSpPr>
          <p:cNvPr id="11" name="Rectángulo 10">
            <a:extLst>
              <a:ext uri="{FF2B5EF4-FFF2-40B4-BE49-F238E27FC236}">
                <a16:creationId xmlns:a16="http://schemas.microsoft.com/office/drawing/2014/main" id="{8F0E489E-1556-BF9E-F8D8-EA5BB7079ED0}"/>
              </a:ext>
            </a:extLst>
          </p:cNvPr>
          <p:cNvSpPr/>
          <p:nvPr/>
        </p:nvSpPr>
        <p:spPr>
          <a:xfrm>
            <a:off x="0" y="0"/>
            <a:ext cx="12192000" cy="2592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10" name="Gráfico 9">
            <a:extLst>
              <a:ext uri="{FF2B5EF4-FFF2-40B4-BE49-F238E27FC236}">
                <a16:creationId xmlns:a16="http://schemas.microsoft.com/office/drawing/2014/main" id="{AE22C5C0-2639-B411-C67B-7D961B7C5EE0}"/>
              </a:ext>
              <a:ext uri="{C183D7F6-B498-43B3-948B-1728B52AA6E4}">
                <adec:decorative xmlns:adec="http://schemas.microsoft.com/office/drawing/2017/decorative" val="0"/>
              </a:ext>
            </a:extLst>
          </p:cNvPr>
          <p:cNvGraphicFramePr/>
          <p:nvPr>
            <p:extLst>
              <p:ext uri="{D42A27DB-BD31-4B8C-83A1-F6EECF244321}">
                <p14:modId xmlns:p14="http://schemas.microsoft.com/office/powerpoint/2010/main" val="535065591"/>
              </p:ext>
            </p:extLst>
          </p:nvPr>
        </p:nvGraphicFramePr>
        <p:xfrm>
          <a:off x="2960402" y="1690408"/>
          <a:ext cx="5443200" cy="483099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upo 12">
            <a:extLst>
              <a:ext uri="{FF2B5EF4-FFF2-40B4-BE49-F238E27FC236}">
                <a16:creationId xmlns:a16="http://schemas.microsoft.com/office/drawing/2014/main" id="{12092203-17B2-B5B2-98C6-53782A71018D}"/>
              </a:ext>
            </a:extLst>
          </p:cNvPr>
          <p:cNvGrpSpPr/>
          <p:nvPr/>
        </p:nvGrpSpPr>
        <p:grpSpPr>
          <a:xfrm>
            <a:off x="346289" y="284341"/>
            <a:ext cx="11565257" cy="813283"/>
            <a:chOff x="346289" y="284341"/>
            <a:chExt cx="11565257" cy="813283"/>
          </a:xfrm>
        </p:grpSpPr>
        <p:sp>
          <p:nvSpPr>
            <p:cNvPr id="14" name="Google Shape;364;p19">
              <a:extLst>
                <a:ext uri="{FF2B5EF4-FFF2-40B4-BE49-F238E27FC236}">
                  <a16:creationId xmlns:a16="http://schemas.microsoft.com/office/drawing/2014/main" id="{6BB9F6DE-E954-9684-5E3F-A11D16A97FD4}"/>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tx1">
                      <a:lumMod val="75000"/>
                      <a:lumOff val="25000"/>
                    </a:schemeClr>
                  </a:solidFill>
                  <a:ea typeface="Fira Sans"/>
                  <a:cs typeface="Fira Sans"/>
                  <a:sym typeface="Fira Sans"/>
                </a:rPr>
                <a:t>Programa de Trabajo de Administración de Riesgos</a:t>
              </a:r>
            </a:p>
          </p:txBody>
        </p:sp>
        <p:grpSp>
          <p:nvGrpSpPr>
            <p:cNvPr id="16" name="Grupo 15">
              <a:extLst>
                <a:ext uri="{FF2B5EF4-FFF2-40B4-BE49-F238E27FC236}">
                  <a16:creationId xmlns:a16="http://schemas.microsoft.com/office/drawing/2014/main" id="{E872D57F-0A4B-E6BB-C831-91821AE6430C}"/>
                </a:ext>
              </a:extLst>
            </p:cNvPr>
            <p:cNvGrpSpPr/>
            <p:nvPr/>
          </p:nvGrpSpPr>
          <p:grpSpPr>
            <a:xfrm>
              <a:off x="346289" y="284341"/>
              <a:ext cx="11565257" cy="813283"/>
              <a:chOff x="346289" y="284341"/>
              <a:chExt cx="11565257" cy="813283"/>
            </a:xfrm>
          </p:grpSpPr>
          <p:cxnSp>
            <p:nvCxnSpPr>
              <p:cNvPr id="18" name="Conector recto 17">
                <a:extLst>
                  <a:ext uri="{FF2B5EF4-FFF2-40B4-BE49-F238E27FC236}">
                    <a16:creationId xmlns:a16="http://schemas.microsoft.com/office/drawing/2014/main" id="{DC8E45A0-5268-4D42-72A5-483FB08E3780}"/>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096353CA-977F-0780-8024-49F500F9AF81}"/>
                  </a:ext>
                </a:extLst>
              </p:cNvPr>
              <p:cNvPicPr preferRelativeResize="0"/>
              <p:nvPr/>
            </p:nvPicPr>
            <p:blipFill rotWithShape="1">
              <a:blip r:embed="rId4">
                <a:alphaModFix/>
              </a:blip>
              <a:srcRect b="89169"/>
              <a:stretch/>
            </p:blipFill>
            <p:spPr>
              <a:xfrm flipV="1">
                <a:off x="346289" y="1051905"/>
                <a:ext cx="11565257" cy="45719"/>
              </a:xfrm>
              <a:prstGeom prst="rect">
                <a:avLst/>
              </a:prstGeom>
              <a:noFill/>
              <a:ln>
                <a:noFill/>
              </a:ln>
            </p:spPr>
          </p:pic>
        </p:grpSp>
      </p:grpSp>
      <p:sp>
        <p:nvSpPr>
          <p:cNvPr id="2" name="CuadroTexto 1">
            <a:extLst>
              <a:ext uri="{FF2B5EF4-FFF2-40B4-BE49-F238E27FC236}">
                <a16:creationId xmlns:a16="http://schemas.microsoft.com/office/drawing/2014/main" id="{DE037C16-E100-76FA-9DC2-CD8D767FF644}"/>
              </a:ext>
            </a:extLst>
          </p:cNvPr>
          <p:cNvSpPr txBox="1"/>
          <p:nvPr/>
        </p:nvSpPr>
        <p:spPr>
          <a:xfrm>
            <a:off x="4464823" y="1198760"/>
            <a:ext cx="2694432" cy="461665"/>
          </a:xfrm>
          <a:prstGeom prst="rect">
            <a:avLst/>
          </a:prstGeom>
          <a:noFill/>
        </p:spPr>
        <p:txBody>
          <a:bodyPr wrap="square" rtlCol="0">
            <a:spAutoFit/>
          </a:bodyPr>
          <a:lstStyle/>
          <a:p>
            <a:pPr algn="ctr"/>
            <a:r>
              <a:rPr lang="es-MX" sz="2400" b="1">
                <a:solidFill>
                  <a:schemeClr val="tx1">
                    <a:lumMod val="85000"/>
                    <a:lumOff val="15000"/>
                  </a:schemeClr>
                </a:solidFill>
              </a:rPr>
              <a:t>Mapa de Riesgos</a:t>
            </a:r>
          </a:p>
        </p:txBody>
      </p:sp>
      <p:pic>
        <p:nvPicPr>
          <p:cNvPr id="5" name="Imagen 4">
            <a:extLst>
              <a:ext uri="{FF2B5EF4-FFF2-40B4-BE49-F238E27FC236}">
                <a16:creationId xmlns:a16="http://schemas.microsoft.com/office/drawing/2014/main" id="{F5457BE3-71A1-F129-0854-EA5B9A6E36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6" name="CuadroTexto 5">
            <a:extLst>
              <a:ext uri="{FF2B5EF4-FFF2-40B4-BE49-F238E27FC236}">
                <a16:creationId xmlns:a16="http://schemas.microsoft.com/office/drawing/2014/main" id="{B642F23A-B943-3115-E8E3-79BFC8444B80}"/>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Tree>
    <p:extLst>
      <p:ext uri="{BB962C8B-B14F-4D97-AF65-F5344CB8AC3E}">
        <p14:creationId xmlns:p14="http://schemas.microsoft.com/office/powerpoint/2010/main" val="30226050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10A5C30F-185D-413F-9005-B41DD0FA0924}"/>
              </a:ext>
            </a:extLst>
          </p:cNvPr>
          <p:cNvSpPr>
            <a:spLocks noGrp="1"/>
          </p:cNvSpPr>
          <p:nvPr>
            <p:ph type="ctrTitle"/>
          </p:nvPr>
        </p:nvSpPr>
        <p:spPr>
          <a:xfrm>
            <a:off x="571990" y="3484867"/>
            <a:ext cx="4828608" cy="948152"/>
          </a:xfrm>
        </p:spPr>
        <p:txBody>
          <a:bodyPr rtlCol="0">
            <a:normAutofit fontScale="90000"/>
          </a:bodyPr>
          <a:lstStyle/>
          <a:p>
            <a:pPr algn="ctr"/>
            <a:r>
              <a:rPr lang="es-MX" sz="4400" b="1" noProof="0">
                <a:latin typeface="+mj-lt"/>
              </a:rPr>
              <a:t>VERIFICACIÓN Y DECLARACIÓN DEL QUÓRUM LEGAL</a:t>
            </a:r>
          </a:p>
        </p:txBody>
      </p:sp>
      <p:sp>
        <p:nvSpPr>
          <p:cNvPr id="46" name="CuadroTexto 45">
            <a:extLst>
              <a:ext uri="{FF2B5EF4-FFF2-40B4-BE49-F238E27FC236}">
                <a16:creationId xmlns:a16="http://schemas.microsoft.com/office/drawing/2014/main" id="{D31C5A5A-EF56-5FE3-3809-DA22965A651F}"/>
              </a:ext>
            </a:extLst>
          </p:cNvPr>
          <p:cNvSpPr txBox="1"/>
          <p:nvPr/>
        </p:nvSpPr>
        <p:spPr>
          <a:xfrm>
            <a:off x="4693676" y="4272302"/>
            <a:ext cx="2418512" cy="369332"/>
          </a:xfrm>
          <a:prstGeom prst="rect">
            <a:avLst/>
          </a:prstGeom>
          <a:solidFill>
            <a:schemeClr val="bg1"/>
          </a:solidFill>
        </p:spPr>
        <p:txBody>
          <a:bodyPr wrap="square" rtlCol="0">
            <a:spAutoFit/>
          </a:bodyPr>
          <a:lstStyle/>
          <a:p>
            <a:endParaRPr lang="es-MX" noProof="0"/>
          </a:p>
        </p:txBody>
      </p:sp>
      <p:sp>
        <p:nvSpPr>
          <p:cNvPr id="48" name="CuadroTexto 47">
            <a:extLst>
              <a:ext uri="{FF2B5EF4-FFF2-40B4-BE49-F238E27FC236}">
                <a16:creationId xmlns:a16="http://schemas.microsoft.com/office/drawing/2014/main" id="{7F94CD8B-1809-1656-5D75-1675395410FB}"/>
              </a:ext>
            </a:extLst>
          </p:cNvPr>
          <p:cNvSpPr txBox="1"/>
          <p:nvPr/>
        </p:nvSpPr>
        <p:spPr>
          <a:xfrm>
            <a:off x="5026830" y="1623717"/>
            <a:ext cx="2418512" cy="646331"/>
          </a:xfrm>
          <a:prstGeom prst="rect">
            <a:avLst/>
          </a:prstGeom>
          <a:solidFill>
            <a:schemeClr val="bg1"/>
          </a:solidFill>
        </p:spPr>
        <p:txBody>
          <a:bodyPr wrap="square" rtlCol="0">
            <a:spAutoFit/>
          </a:bodyPr>
          <a:lstStyle/>
          <a:p>
            <a:r>
              <a:rPr lang="es-MX" noProof="0">
                <a:solidFill>
                  <a:schemeClr val="bg1"/>
                </a:solidFill>
              </a:rPr>
              <a:t>Dg</a:t>
            </a:r>
          </a:p>
          <a:p>
            <a:endParaRPr lang="es-MX" noProof="0"/>
          </a:p>
        </p:txBody>
      </p:sp>
      <p:grpSp>
        <p:nvGrpSpPr>
          <p:cNvPr id="47" name="Grupo 46">
            <a:extLst>
              <a:ext uri="{FF2B5EF4-FFF2-40B4-BE49-F238E27FC236}">
                <a16:creationId xmlns:a16="http://schemas.microsoft.com/office/drawing/2014/main" id="{4059C08D-1463-8C16-27F4-DC5B4D42AE0F}"/>
              </a:ext>
            </a:extLst>
          </p:cNvPr>
          <p:cNvGrpSpPr/>
          <p:nvPr/>
        </p:nvGrpSpPr>
        <p:grpSpPr>
          <a:xfrm>
            <a:off x="5707575" y="1415150"/>
            <a:ext cx="5740713" cy="4397520"/>
            <a:chOff x="6380286" y="1284994"/>
            <a:chExt cx="5342693" cy="4562910"/>
          </a:xfrm>
        </p:grpSpPr>
        <p:grpSp>
          <p:nvGrpSpPr>
            <p:cNvPr id="99" name="Grupo 98">
              <a:extLst>
                <a:ext uri="{FF2B5EF4-FFF2-40B4-BE49-F238E27FC236}">
                  <a16:creationId xmlns:a16="http://schemas.microsoft.com/office/drawing/2014/main" id="{DFE6E277-43DD-488F-FE45-624EE74D1FE8}"/>
                </a:ext>
              </a:extLst>
            </p:cNvPr>
            <p:cNvGrpSpPr/>
            <p:nvPr/>
          </p:nvGrpSpPr>
          <p:grpSpPr>
            <a:xfrm>
              <a:off x="6380286" y="1284994"/>
              <a:ext cx="5342692" cy="4562910"/>
              <a:chOff x="5782782" y="871964"/>
              <a:chExt cx="5342692" cy="4562910"/>
            </a:xfrm>
          </p:grpSpPr>
          <p:grpSp>
            <p:nvGrpSpPr>
              <p:cNvPr id="9" name="Google Shape;314;p19">
                <a:extLst>
                  <a:ext uri="{FF2B5EF4-FFF2-40B4-BE49-F238E27FC236}">
                    <a16:creationId xmlns:a16="http://schemas.microsoft.com/office/drawing/2014/main" id="{3E161192-BD73-B247-D7C7-DA2F7EE8EB50}"/>
                  </a:ext>
                </a:extLst>
              </p:cNvPr>
              <p:cNvGrpSpPr/>
              <p:nvPr/>
            </p:nvGrpSpPr>
            <p:grpSpPr>
              <a:xfrm>
                <a:off x="5791231" y="1807422"/>
                <a:ext cx="1481442" cy="3627452"/>
                <a:chOff x="6376901" y="1398224"/>
                <a:chExt cx="1000804" cy="2996609"/>
              </a:xfrm>
            </p:grpSpPr>
            <p:sp>
              <p:nvSpPr>
                <p:cNvPr id="11" name="Google Shape;315;p19">
                  <a:extLst>
                    <a:ext uri="{FF2B5EF4-FFF2-40B4-BE49-F238E27FC236}">
                      <a16:creationId xmlns:a16="http://schemas.microsoft.com/office/drawing/2014/main" id="{CD130136-B8B5-BB56-48AB-7AF8032155C7}"/>
                    </a:ext>
                  </a:extLst>
                </p:cNvPr>
                <p:cNvSpPr/>
                <p:nvPr/>
              </p:nvSpPr>
              <p:spPr>
                <a:xfrm rot="5400000">
                  <a:off x="6730272" y="3277743"/>
                  <a:ext cx="419775" cy="420903"/>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2" name="Google Shape;316;p19">
                  <a:extLst>
                    <a:ext uri="{FF2B5EF4-FFF2-40B4-BE49-F238E27FC236}">
                      <a16:creationId xmlns:a16="http://schemas.microsoft.com/office/drawing/2014/main" id="{D2399E85-B686-697A-D5A9-3E4301E30876}"/>
                    </a:ext>
                  </a:extLst>
                </p:cNvPr>
                <p:cNvSpPr/>
                <p:nvPr/>
              </p:nvSpPr>
              <p:spPr>
                <a:xfrm rot="-5400000" flipH="1">
                  <a:off x="6674918" y="3126093"/>
                  <a:ext cx="618289" cy="724241"/>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5" y="42750"/>
                      </a:cubicBezTo>
                      <a:lnTo>
                        <a:pt x="20935" y="50957"/>
                      </a:lnTo>
                      <a:lnTo>
                        <a:pt x="22691" y="50942"/>
                      </a:lnTo>
                      <a:lnTo>
                        <a:pt x="22691" y="43610"/>
                      </a:lnTo>
                      <a:cubicBezTo>
                        <a:pt x="34312" y="43147"/>
                        <a:pt x="43626" y="33547"/>
                        <a:pt x="43626" y="21814"/>
                      </a:cubicBezTo>
                      <a:cubicBezTo>
                        <a:pt x="43626" y="9785"/>
                        <a:pt x="33841" y="0"/>
                        <a:pt x="2181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3" name="Google Shape;317;p19">
                  <a:extLst>
                    <a:ext uri="{FF2B5EF4-FFF2-40B4-BE49-F238E27FC236}">
                      <a16:creationId xmlns:a16="http://schemas.microsoft.com/office/drawing/2014/main" id="{A8687A59-E1FE-3E75-78E4-54B585907E18}"/>
                    </a:ext>
                  </a:extLst>
                </p:cNvPr>
                <p:cNvSpPr/>
                <p:nvPr/>
              </p:nvSpPr>
              <p:spPr>
                <a:xfrm rot="5400000">
                  <a:off x="6730301" y="2684128"/>
                  <a:ext cx="419719" cy="420903"/>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4" name="Google Shape;318;p19">
                  <a:extLst>
                    <a:ext uri="{FF2B5EF4-FFF2-40B4-BE49-F238E27FC236}">
                      <a16:creationId xmlns:a16="http://schemas.microsoft.com/office/drawing/2014/main" id="{9E6ADFF9-8528-A2DB-6F01-122628675653}"/>
                    </a:ext>
                  </a:extLst>
                </p:cNvPr>
                <p:cNvSpPr/>
                <p:nvPr/>
              </p:nvSpPr>
              <p:spPr>
                <a:xfrm rot="-5400000" flipH="1">
                  <a:off x="6674883" y="2532485"/>
                  <a:ext cx="618360" cy="724241"/>
                </a:xfrm>
                <a:custGeom>
                  <a:avLst/>
                  <a:gdLst/>
                  <a:ahLst/>
                  <a:cxnLst/>
                  <a:rect l="l" t="t" r="r" b="b"/>
                  <a:pathLst>
                    <a:path w="43631" h="50958" extrusionOk="0">
                      <a:moveTo>
                        <a:pt x="21816" y="0"/>
                      </a:moveTo>
                      <a:cubicBezTo>
                        <a:pt x="9786" y="0"/>
                        <a:pt x="1" y="9788"/>
                        <a:pt x="1" y="21814"/>
                      </a:cubicBezTo>
                      <a:cubicBezTo>
                        <a:pt x="12" y="22289"/>
                        <a:pt x="402" y="22672"/>
                        <a:pt x="880" y="22672"/>
                      </a:cubicBezTo>
                      <a:cubicBezTo>
                        <a:pt x="1355" y="22672"/>
                        <a:pt x="1745" y="22289"/>
                        <a:pt x="1756" y="21814"/>
                      </a:cubicBezTo>
                      <a:cubicBezTo>
                        <a:pt x="1756" y="10757"/>
                        <a:pt x="10754" y="1755"/>
                        <a:pt x="21812" y="1755"/>
                      </a:cubicBezTo>
                      <a:cubicBezTo>
                        <a:pt x="32869" y="1755"/>
                        <a:pt x="41871" y="10753"/>
                        <a:pt x="41871" y="21814"/>
                      </a:cubicBezTo>
                      <a:cubicBezTo>
                        <a:pt x="41871" y="32872"/>
                        <a:pt x="32873" y="41870"/>
                        <a:pt x="21816" y="41870"/>
                      </a:cubicBezTo>
                      <a:cubicBezTo>
                        <a:pt x="21329" y="41870"/>
                        <a:pt x="20936" y="42263"/>
                        <a:pt x="20936" y="42750"/>
                      </a:cubicBezTo>
                      <a:lnTo>
                        <a:pt x="20936" y="50957"/>
                      </a:lnTo>
                      <a:lnTo>
                        <a:pt x="22691" y="50942"/>
                      </a:lnTo>
                      <a:lnTo>
                        <a:pt x="22691" y="43610"/>
                      </a:lnTo>
                      <a:cubicBezTo>
                        <a:pt x="34317" y="43147"/>
                        <a:pt x="43630" y="33547"/>
                        <a:pt x="43627" y="21814"/>
                      </a:cubicBezTo>
                      <a:cubicBezTo>
                        <a:pt x="43627" y="9785"/>
                        <a:pt x="33842" y="0"/>
                        <a:pt x="2181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5" name="Google Shape;319;p19">
                  <a:extLst>
                    <a:ext uri="{FF2B5EF4-FFF2-40B4-BE49-F238E27FC236}">
                      <a16:creationId xmlns:a16="http://schemas.microsoft.com/office/drawing/2014/main" id="{37FD484B-88BA-D433-D2B9-56FB8D9CDC6C}"/>
                    </a:ext>
                  </a:extLst>
                </p:cNvPr>
                <p:cNvSpPr/>
                <p:nvPr/>
              </p:nvSpPr>
              <p:spPr>
                <a:xfrm rot="5400000">
                  <a:off x="6730272" y="2090527"/>
                  <a:ext cx="419775" cy="420903"/>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6" name="Google Shape;320;p19">
                  <a:extLst>
                    <a:ext uri="{FF2B5EF4-FFF2-40B4-BE49-F238E27FC236}">
                      <a16:creationId xmlns:a16="http://schemas.microsoft.com/office/drawing/2014/main" id="{F5CA5550-A504-50D9-6556-77A0CDAD0265}"/>
                    </a:ext>
                  </a:extLst>
                </p:cNvPr>
                <p:cNvSpPr/>
                <p:nvPr/>
              </p:nvSpPr>
              <p:spPr>
                <a:xfrm rot="-5400000" flipH="1">
                  <a:off x="6674918" y="1938877"/>
                  <a:ext cx="618289" cy="724241"/>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6" y="42750"/>
                      </a:cubicBezTo>
                      <a:lnTo>
                        <a:pt x="20936" y="50957"/>
                      </a:lnTo>
                      <a:lnTo>
                        <a:pt x="22691" y="50942"/>
                      </a:lnTo>
                      <a:lnTo>
                        <a:pt x="22691" y="43610"/>
                      </a:lnTo>
                      <a:cubicBezTo>
                        <a:pt x="34312" y="43147"/>
                        <a:pt x="43626" y="33547"/>
                        <a:pt x="43626" y="21814"/>
                      </a:cubicBezTo>
                      <a:cubicBezTo>
                        <a:pt x="43626" y="9785"/>
                        <a:pt x="33841" y="0"/>
                        <a:pt x="2181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7" name="Google Shape;321;p19">
                  <a:extLst>
                    <a:ext uri="{FF2B5EF4-FFF2-40B4-BE49-F238E27FC236}">
                      <a16:creationId xmlns:a16="http://schemas.microsoft.com/office/drawing/2014/main" id="{B24193F5-722A-6BD8-8922-FA076379145B}"/>
                    </a:ext>
                  </a:extLst>
                </p:cNvPr>
                <p:cNvSpPr/>
                <p:nvPr/>
              </p:nvSpPr>
              <p:spPr>
                <a:xfrm rot="5400000">
                  <a:off x="6730301" y="1496911"/>
                  <a:ext cx="419719" cy="420903"/>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8" name="Google Shape;322;p19">
                  <a:extLst>
                    <a:ext uri="{FF2B5EF4-FFF2-40B4-BE49-F238E27FC236}">
                      <a16:creationId xmlns:a16="http://schemas.microsoft.com/office/drawing/2014/main" id="{928B9B67-CDC3-6C51-1966-5E5D8C295A51}"/>
                    </a:ext>
                  </a:extLst>
                </p:cNvPr>
                <p:cNvSpPr/>
                <p:nvPr/>
              </p:nvSpPr>
              <p:spPr>
                <a:xfrm rot="-5400000" flipH="1">
                  <a:off x="6674890" y="1345276"/>
                  <a:ext cx="618346" cy="724241"/>
                </a:xfrm>
                <a:custGeom>
                  <a:avLst/>
                  <a:gdLst/>
                  <a:ahLst/>
                  <a:cxnLst/>
                  <a:rect l="l" t="t" r="r" b="b"/>
                  <a:pathLst>
                    <a:path w="43630" h="50958" extrusionOk="0">
                      <a:moveTo>
                        <a:pt x="21815" y="0"/>
                      </a:moveTo>
                      <a:cubicBezTo>
                        <a:pt x="9785" y="0"/>
                        <a:pt x="0" y="9788"/>
                        <a:pt x="0" y="21814"/>
                      </a:cubicBezTo>
                      <a:cubicBezTo>
                        <a:pt x="11" y="22289"/>
                        <a:pt x="401" y="22672"/>
                        <a:pt x="879" y="22672"/>
                      </a:cubicBezTo>
                      <a:cubicBezTo>
                        <a:pt x="1354" y="22672"/>
                        <a:pt x="1744" y="22289"/>
                        <a:pt x="1755" y="21814"/>
                      </a:cubicBezTo>
                      <a:cubicBezTo>
                        <a:pt x="1755" y="10757"/>
                        <a:pt x="10753" y="1755"/>
                        <a:pt x="21811" y="1755"/>
                      </a:cubicBezTo>
                      <a:cubicBezTo>
                        <a:pt x="32869" y="1755"/>
                        <a:pt x="41870" y="10753"/>
                        <a:pt x="41870" y="21814"/>
                      </a:cubicBezTo>
                      <a:cubicBezTo>
                        <a:pt x="41870" y="32872"/>
                        <a:pt x="32872" y="41870"/>
                        <a:pt x="21815" y="41870"/>
                      </a:cubicBezTo>
                      <a:cubicBezTo>
                        <a:pt x="21329" y="41870"/>
                        <a:pt x="20935" y="42263"/>
                        <a:pt x="20935" y="42750"/>
                      </a:cubicBezTo>
                      <a:lnTo>
                        <a:pt x="20935" y="50957"/>
                      </a:lnTo>
                      <a:lnTo>
                        <a:pt x="22694" y="50942"/>
                      </a:lnTo>
                      <a:lnTo>
                        <a:pt x="22694" y="43610"/>
                      </a:lnTo>
                      <a:cubicBezTo>
                        <a:pt x="34316" y="43147"/>
                        <a:pt x="43629" y="33547"/>
                        <a:pt x="43626" y="21814"/>
                      </a:cubicBezTo>
                      <a:cubicBezTo>
                        <a:pt x="43626" y="9785"/>
                        <a:pt x="33841" y="0"/>
                        <a:pt x="2181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9" name="Google Shape;323;p19">
                  <a:extLst>
                    <a:ext uri="{FF2B5EF4-FFF2-40B4-BE49-F238E27FC236}">
                      <a16:creationId xmlns:a16="http://schemas.microsoft.com/office/drawing/2014/main" id="{03D3F020-2C1F-C2BA-083F-75C0534F57A0}"/>
                    </a:ext>
                  </a:extLst>
                </p:cNvPr>
                <p:cNvSpPr/>
                <p:nvPr/>
              </p:nvSpPr>
              <p:spPr>
                <a:xfrm rot="5400000">
                  <a:off x="6730301" y="3875175"/>
                  <a:ext cx="419719" cy="420903"/>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0" name="Google Shape;324;p19">
                  <a:extLst>
                    <a:ext uri="{FF2B5EF4-FFF2-40B4-BE49-F238E27FC236}">
                      <a16:creationId xmlns:a16="http://schemas.microsoft.com/office/drawing/2014/main" id="{CAD4E9EA-E20C-779A-398A-9D9CF73B7001}"/>
                    </a:ext>
                  </a:extLst>
                </p:cNvPr>
                <p:cNvSpPr/>
                <p:nvPr/>
              </p:nvSpPr>
              <p:spPr>
                <a:xfrm rot="-5400000" flipH="1">
                  <a:off x="6674883" y="3723532"/>
                  <a:ext cx="618360" cy="724241"/>
                </a:xfrm>
                <a:custGeom>
                  <a:avLst/>
                  <a:gdLst/>
                  <a:ahLst/>
                  <a:cxnLst/>
                  <a:rect l="l" t="t" r="r" b="b"/>
                  <a:pathLst>
                    <a:path w="43631" h="50958" extrusionOk="0">
                      <a:moveTo>
                        <a:pt x="21816" y="0"/>
                      </a:moveTo>
                      <a:cubicBezTo>
                        <a:pt x="9786" y="0"/>
                        <a:pt x="1" y="9788"/>
                        <a:pt x="1" y="21814"/>
                      </a:cubicBezTo>
                      <a:cubicBezTo>
                        <a:pt x="12" y="22289"/>
                        <a:pt x="402" y="22672"/>
                        <a:pt x="880" y="22672"/>
                      </a:cubicBezTo>
                      <a:cubicBezTo>
                        <a:pt x="1355" y="22672"/>
                        <a:pt x="1745" y="22289"/>
                        <a:pt x="1756" y="21814"/>
                      </a:cubicBezTo>
                      <a:cubicBezTo>
                        <a:pt x="1756" y="10757"/>
                        <a:pt x="10754" y="1755"/>
                        <a:pt x="21812" y="1755"/>
                      </a:cubicBezTo>
                      <a:cubicBezTo>
                        <a:pt x="32869" y="1755"/>
                        <a:pt x="41871" y="10753"/>
                        <a:pt x="41871" y="21814"/>
                      </a:cubicBezTo>
                      <a:cubicBezTo>
                        <a:pt x="41871" y="32872"/>
                        <a:pt x="32873" y="41870"/>
                        <a:pt x="21816" y="41870"/>
                      </a:cubicBezTo>
                      <a:cubicBezTo>
                        <a:pt x="21329" y="41870"/>
                        <a:pt x="20936" y="42263"/>
                        <a:pt x="20936" y="42750"/>
                      </a:cubicBezTo>
                      <a:lnTo>
                        <a:pt x="20936" y="50957"/>
                      </a:lnTo>
                      <a:lnTo>
                        <a:pt x="22691" y="50942"/>
                      </a:lnTo>
                      <a:lnTo>
                        <a:pt x="22691" y="43610"/>
                      </a:lnTo>
                      <a:cubicBezTo>
                        <a:pt x="34317" y="43147"/>
                        <a:pt x="43630" y="33547"/>
                        <a:pt x="43627" y="21814"/>
                      </a:cubicBezTo>
                      <a:cubicBezTo>
                        <a:pt x="43627" y="9785"/>
                        <a:pt x="33842" y="0"/>
                        <a:pt x="2181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1" name="Google Shape;325;p19">
                  <a:extLst>
                    <a:ext uri="{FF2B5EF4-FFF2-40B4-BE49-F238E27FC236}">
                      <a16:creationId xmlns:a16="http://schemas.microsoft.com/office/drawing/2014/main" id="{516C2B33-1186-9C60-4404-75118A3EDD21}"/>
                    </a:ext>
                  </a:extLst>
                </p:cNvPr>
                <p:cNvSpPr/>
                <p:nvPr/>
              </p:nvSpPr>
              <p:spPr>
                <a:xfrm rot="-5400000" flipH="1">
                  <a:off x="7243140" y="1658137"/>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2" name="Google Shape;326;p19">
                  <a:extLst>
                    <a:ext uri="{FF2B5EF4-FFF2-40B4-BE49-F238E27FC236}">
                      <a16:creationId xmlns:a16="http://schemas.microsoft.com/office/drawing/2014/main" id="{42131B4C-C09F-C4C2-2AAC-5BBC9599D969}"/>
                    </a:ext>
                  </a:extLst>
                </p:cNvPr>
                <p:cNvSpPr/>
                <p:nvPr/>
              </p:nvSpPr>
              <p:spPr>
                <a:xfrm rot="-5400000" flipH="1">
                  <a:off x="7242490" y="2251737"/>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3" name="Google Shape;327;p19">
                  <a:extLst>
                    <a:ext uri="{FF2B5EF4-FFF2-40B4-BE49-F238E27FC236}">
                      <a16:creationId xmlns:a16="http://schemas.microsoft.com/office/drawing/2014/main" id="{9C40DA17-EB77-CDEF-8B2A-4A71EBEA7229}"/>
                    </a:ext>
                  </a:extLst>
                </p:cNvPr>
                <p:cNvSpPr/>
                <p:nvPr/>
              </p:nvSpPr>
              <p:spPr>
                <a:xfrm rot="-5400000" flipH="1">
                  <a:off x="7241840" y="2845337"/>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4" name="Google Shape;328;p19">
                  <a:extLst>
                    <a:ext uri="{FF2B5EF4-FFF2-40B4-BE49-F238E27FC236}">
                      <a16:creationId xmlns:a16="http://schemas.microsoft.com/office/drawing/2014/main" id="{D23320A0-C5CB-C422-C94A-D7A9478D647A}"/>
                    </a:ext>
                  </a:extLst>
                </p:cNvPr>
                <p:cNvSpPr/>
                <p:nvPr/>
              </p:nvSpPr>
              <p:spPr>
                <a:xfrm rot="-5400000" flipH="1">
                  <a:off x="7241190" y="3438937"/>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5" name="Google Shape;329;p19">
                  <a:extLst>
                    <a:ext uri="{FF2B5EF4-FFF2-40B4-BE49-F238E27FC236}">
                      <a16:creationId xmlns:a16="http://schemas.microsoft.com/office/drawing/2014/main" id="{178DD0CA-1764-0BB4-EA9F-EFFA541C6596}"/>
                    </a:ext>
                  </a:extLst>
                </p:cNvPr>
                <p:cNvSpPr/>
                <p:nvPr/>
              </p:nvSpPr>
              <p:spPr>
                <a:xfrm rot="-5400000" flipH="1">
                  <a:off x="7241190" y="4036358"/>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nvGrpSpPr>
                <p:cNvPr id="26" name="Google Shape;330;p19">
                  <a:extLst>
                    <a:ext uri="{FF2B5EF4-FFF2-40B4-BE49-F238E27FC236}">
                      <a16:creationId xmlns:a16="http://schemas.microsoft.com/office/drawing/2014/main" id="{7C5FEFE6-0CB4-ED9B-BA96-4F2DACAF3E5D}"/>
                    </a:ext>
                  </a:extLst>
                </p:cNvPr>
                <p:cNvGrpSpPr/>
                <p:nvPr/>
              </p:nvGrpSpPr>
              <p:grpSpPr>
                <a:xfrm rot="-5400000" flipH="1">
                  <a:off x="5259632" y="2796633"/>
                  <a:ext cx="2500852" cy="266313"/>
                  <a:chOff x="2373076" y="2102764"/>
                  <a:chExt cx="4452287" cy="476663"/>
                </a:xfrm>
              </p:grpSpPr>
              <p:sp>
                <p:nvSpPr>
                  <p:cNvPr id="30" name="Google Shape;331;p19">
                    <a:extLst>
                      <a:ext uri="{FF2B5EF4-FFF2-40B4-BE49-F238E27FC236}">
                        <a16:creationId xmlns:a16="http://schemas.microsoft.com/office/drawing/2014/main" id="{A5882202-79D3-43E6-3A39-5A29D9789456}"/>
                      </a:ext>
                    </a:extLst>
                  </p:cNvPr>
                  <p:cNvSpPr/>
                  <p:nvPr/>
                </p:nvSpPr>
                <p:spPr>
                  <a:xfrm>
                    <a:off x="6381300" y="2135565"/>
                    <a:ext cx="440945" cy="354172"/>
                  </a:xfrm>
                  <a:prstGeom prst="arc">
                    <a:avLst>
                      <a:gd name="adj1" fmla="val 16200000"/>
                      <a:gd name="adj2" fmla="val 406142"/>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lang="es-MX" noProof="0"/>
                  </a:p>
                </p:txBody>
              </p:sp>
              <p:cxnSp>
                <p:nvCxnSpPr>
                  <p:cNvPr id="33" name="Google Shape;334;p19">
                    <a:extLst>
                      <a:ext uri="{FF2B5EF4-FFF2-40B4-BE49-F238E27FC236}">
                        <a16:creationId xmlns:a16="http://schemas.microsoft.com/office/drawing/2014/main" id="{C2BBC984-4EA5-0590-8356-18568D3EFE2C}"/>
                      </a:ext>
                    </a:extLst>
                  </p:cNvPr>
                  <p:cNvCxnSpPr>
                    <a:cxnSpLocks/>
                  </p:cNvCxnSpPr>
                  <p:nvPr/>
                </p:nvCxnSpPr>
                <p:spPr>
                  <a:xfrm rot="16200000" flipH="1">
                    <a:off x="2140682" y="2335158"/>
                    <a:ext cx="468986" cy="4197"/>
                  </a:xfrm>
                  <a:prstGeom prst="straightConnector1">
                    <a:avLst/>
                  </a:prstGeom>
                  <a:noFill/>
                  <a:ln w="19050" cap="flat" cmpd="sng">
                    <a:solidFill>
                      <a:schemeClr val="accent5"/>
                    </a:solidFill>
                    <a:prstDash val="solid"/>
                    <a:round/>
                    <a:headEnd type="none" w="sm" len="sm"/>
                    <a:tailEnd type="none" w="sm" len="sm"/>
                  </a:ln>
                </p:spPr>
              </p:cxnSp>
              <p:cxnSp>
                <p:nvCxnSpPr>
                  <p:cNvPr id="34" name="Google Shape;335;p19">
                    <a:extLst>
                      <a:ext uri="{FF2B5EF4-FFF2-40B4-BE49-F238E27FC236}">
                        <a16:creationId xmlns:a16="http://schemas.microsoft.com/office/drawing/2014/main" id="{29EFD65C-4416-48EC-C14B-46501C6D250F}"/>
                      </a:ext>
                    </a:extLst>
                  </p:cNvPr>
                  <p:cNvCxnSpPr>
                    <a:cxnSpLocks/>
                  </p:cNvCxnSpPr>
                  <p:nvPr/>
                </p:nvCxnSpPr>
                <p:spPr>
                  <a:xfrm flipH="1">
                    <a:off x="6824463" y="2300127"/>
                    <a:ext cx="900" cy="279300"/>
                  </a:xfrm>
                  <a:prstGeom prst="straightConnector1">
                    <a:avLst/>
                  </a:prstGeom>
                  <a:noFill/>
                  <a:ln w="19050" cap="flat" cmpd="sng">
                    <a:solidFill>
                      <a:schemeClr val="accent5"/>
                    </a:solidFill>
                    <a:prstDash val="solid"/>
                    <a:round/>
                    <a:headEnd type="none" w="sm" len="sm"/>
                    <a:tailEnd type="none" w="sm" len="sm"/>
                  </a:ln>
                </p:spPr>
              </p:cxnSp>
            </p:grpSp>
            <p:cxnSp>
              <p:nvCxnSpPr>
                <p:cNvPr id="27" name="Google Shape;336;p19">
                  <a:extLst>
                    <a:ext uri="{FF2B5EF4-FFF2-40B4-BE49-F238E27FC236}">
                      <a16:creationId xmlns:a16="http://schemas.microsoft.com/office/drawing/2014/main" id="{0B3F254A-026B-7C36-9DA2-D72144A8164F}"/>
                    </a:ext>
                  </a:extLst>
                </p:cNvPr>
                <p:cNvCxnSpPr>
                  <a:cxnSpLocks/>
                </p:cNvCxnSpPr>
                <p:nvPr/>
              </p:nvCxnSpPr>
              <p:spPr>
                <a:xfrm flipV="1">
                  <a:off x="6392975" y="2865497"/>
                  <a:ext cx="250240" cy="1391"/>
                </a:xfrm>
                <a:prstGeom prst="straightConnector1">
                  <a:avLst/>
                </a:prstGeom>
                <a:noFill/>
                <a:ln w="19050" cap="flat" cmpd="sng">
                  <a:solidFill>
                    <a:schemeClr val="accent5"/>
                  </a:solidFill>
                  <a:prstDash val="solid"/>
                  <a:round/>
                  <a:headEnd type="none" w="med" len="med"/>
                  <a:tailEnd type="none" w="med" len="med"/>
                </a:ln>
              </p:spPr>
            </p:cxnSp>
            <p:cxnSp>
              <p:nvCxnSpPr>
                <p:cNvPr id="28" name="Google Shape;337;p19">
                  <a:extLst>
                    <a:ext uri="{FF2B5EF4-FFF2-40B4-BE49-F238E27FC236}">
                      <a16:creationId xmlns:a16="http://schemas.microsoft.com/office/drawing/2014/main" id="{63AD59C2-FC4A-1263-6C33-2168A7613FC8}"/>
                    </a:ext>
                  </a:extLst>
                </p:cNvPr>
                <p:cNvCxnSpPr>
                  <a:cxnSpLocks/>
                </p:cNvCxnSpPr>
                <p:nvPr/>
              </p:nvCxnSpPr>
              <p:spPr>
                <a:xfrm>
                  <a:off x="6393288" y="2300238"/>
                  <a:ext cx="234540" cy="1500"/>
                </a:xfrm>
                <a:prstGeom prst="straightConnector1">
                  <a:avLst/>
                </a:prstGeom>
                <a:noFill/>
                <a:ln w="19050" cap="flat" cmpd="sng">
                  <a:solidFill>
                    <a:schemeClr val="accent5"/>
                  </a:solidFill>
                  <a:prstDash val="solid"/>
                  <a:round/>
                  <a:headEnd type="none" w="med" len="med"/>
                  <a:tailEnd type="none" w="med" len="med"/>
                </a:ln>
              </p:spPr>
            </p:cxnSp>
            <p:cxnSp>
              <p:nvCxnSpPr>
                <p:cNvPr id="29" name="Google Shape;338;p19">
                  <a:extLst>
                    <a:ext uri="{FF2B5EF4-FFF2-40B4-BE49-F238E27FC236}">
                      <a16:creationId xmlns:a16="http://schemas.microsoft.com/office/drawing/2014/main" id="{540A43A1-D0B0-DBC7-0DB0-EC6C86D61646}"/>
                    </a:ext>
                  </a:extLst>
                </p:cNvPr>
                <p:cNvCxnSpPr>
                  <a:cxnSpLocks/>
                </p:cNvCxnSpPr>
                <p:nvPr/>
              </p:nvCxnSpPr>
              <p:spPr>
                <a:xfrm>
                  <a:off x="6393275" y="3499800"/>
                  <a:ext cx="249939" cy="0"/>
                </a:xfrm>
                <a:prstGeom prst="straightConnector1">
                  <a:avLst/>
                </a:prstGeom>
                <a:noFill/>
                <a:ln w="19050" cap="flat" cmpd="sng">
                  <a:solidFill>
                    <a:schemeClr val="accent5"/>
                  </a:solidFill>
                  <a:prstDash val="solid"/>
                  <a:round/>
                  <a:headEnd type="none" w="med" len="med"/>
                  <a:tailEnd type="none" w="med" len="med"/>
                </a:ln>
              </p:spPr>
            </p:cxnSp>
          </p:grpSp>
          <p:grpSp>
            <p:nvGrpSpPr>
              <p:cNvPr id="68" name="Grupo 67">
                <a:extLst>
                  <a:ext uri="{FF2B5EF4-FFF2-40B4-BE49-F238E27FC236}">
                    <a16:creationId xmlns:a16="http://schemas.microsoft.com/office/drawing/2014/main" id="{04ADF35C-6873-06ED-C879-7E5F20055DB6}"/>
                  </a:ext>
                </a:extLst>
              </p:cNvPr>
              <p:cNvGrpSpPr/>
              <p:nvPr/>
            </p:nvGrpSpPr>
            <p:grpSpPr>
              <a:xfrm>
                <a:off x="6447927" y="871964"/>
                <a:ext cx="4677547" cy="4321420"/>
                <a:chOff x="6834993" y="632257"/>
                <a:chExt cx="3285225" cy="3590080"/>
              </a:xfrm>
            </p:grpSpPr>
            <p:sp>
              <p:nvSpPr>
                <p:cNvPr id="69" name="Google Shape;363;p19">
                  <a:extLst>
                    <a:ext uri="{FF2B5EF4-FFF2-40B4-BE49-F238E27FC236}">
                      <a16:creationId xmlns:a16="http://schemas.microsoft.com/office/drawing/2014/main" id="{C16E8A1D-8BDB-1FAF-EBB7-501F4177FC76}"/>
                    </a:ext>
                  </a:extLst>
                </p:cNvPr>
                <p:cNvSpPr txBox="1"/>
                <p:nvPr/>
              </p:nvSpPr>
              <p:spPr>
                <a:xfrm>
                  <a:off x="7422423" y="632257"/>
                  <a:ext cx="1201628"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Presidente</a:t>
                  </a:r>
                </a:p>
              </p:txBody>
            </p:sp>
            <p:sp>
              <p:nvSpPr>
                <p:cNvPr id="70" name="Google Shape;364;p19">
                  <a:extLst>
                    <a:ext uri="{FF2B5EF4-FFF2-40B4-BE49-F238E27FC236}">
                      <a16:creationId xmlns:a16="http://schemas.microsoft.com/office/drawing/2014/main" id="{A44AC8CB-26D4-9897-93B6-6CD24866299C}"/>
                    </a:ext>
                  </a:extLst>
                </p:cNvPr>
                <p:cNvSpPr txBox="1"/>
                <p:nvPr/>
              </p:nvSpPr>
              <p:spPr>
                <a:xfrm>
                  <a:off x="7598053" y="1005670"/>
                  <a:ext cx="2522165" cy="179525"/>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a:solidFill>
                        <a:schemeClr val="dk1"/>
                      </a:solidFill>
                      <a:latin typeface="Fira Sans"/>
                      <a:ea typeface="Fira Sans"/>
                      <a:cs typeface="Fira Sans"/>
                      <a:sym typeface="Fira Sans"/>
                    </a:rPr>
                    <a:t>Mtro. Roberto Gradillas Pineda </a:t>
                  </a:r>
                </a:p>
                <a:p>
                  <a:pPr marL="0" lvl="0" indent="0" rtl="0">
                    <a:spcBef>
                      <a:spcPts val="0"/>
                    </a:spcBef>
                    <a:spcAft>
                      <a:spcPts val="0"/>
                    </a:spcAft>
                    <a:buNone/>
                  </a:pPr>
                  <a:r>
                    <a:rPr lang="es-MX" sz="1100" noProof="0">
                      <a:solidFill>
                        <a:schemeClr val="dk1"/>
                      </a:solidFill>
                      <a:latin typeface="Fira Sans"/>
                      <a:ea typeface="Fira Sans"/>
                      <a:cs typeface="Fira Sans"/>
                      <a:sym typeface="Fira Sans"/>
                    </a:rPr>
                    <a:t>Secretario de Economía y Turismo </a:t>
                  </a:r>
                </a:p>
              </p:txBody>
            </p:sp>
            <p:sp>
              <p:nvSpPr>
                <p:cNvPr id="71" name="Google Shape;365;p19">
                  <a:extLst>
                    <a:ext uri="{FF2B5EF4-FFF2-40B4-BE49-F238E27FC236}">
                      <a16:creationId xmlns:a16="http://schemas.microsoft.com/office/drawing/2014/main" id="{77414C46-4FB0-3C1A-469C-EA3A003D22F5}"/>
                    </a:ext>
                  </a:extLst>
                </p:cNvPr>
                <p:cNvSpPr txBox="1"/>
                <p:nvPr/>
              </p:nvSpPr>
              <p:spPr>
                <a:xfrm>
                  <a:off x="7318689" y="1923268"/>
                  <a:ext cx="2479566"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Vocal A y Coordinador de CI</a:t>
                  </a:r>
                </a:p>
              </p:txBody>
            </p:sp>
            <p:sp>
              <p:nvSpPr>
                <p:cNvPr id="73" name="Google Shape;367;p19">
                  <a:extLst>
                    <a:ext uri="{FF2B5EF4-FFF2-40B4-BE49-F238E27FC236}">
                      <a16:creationId xmlns:a16="http://schemas.microsoft.com/office/drawing/2014/main" id="{11940AEC-AD31-B6E5-2F94-43B9449058D1}"/>
                    </a:ext>
                  </a:extLst>
                </p:cNvPr>
                <p:cNvSpPr txBox="1"/>
                <p:nvPr/>
              </p:nvSpPr>
              <p:spPr>
                <a:xfrm>
                  <a:off x="7422376" y="2563950"/>
                  <a:ext cx="918000"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Vocal B</a:t>
                  </a:r>
                </a:p>
              </p:txBody>
            </p:sp>
            <p:sp>
              <p:nvSpPr>
                <p:cNvPr id="75" name="Google Shape;369;p19">
                  <a:extLst>
                    <a:ext uri="{FF2B5EF4-FFF2-40B4-BE49-F238E27FC236}">
                      <a16:creationId xmlns:a16="http://schemas.microsoft.com/office/drawing/2014/main" id="{677445EF-000E-CE72-DDF6-0F13607C00A6}"/>
                    </a:ext>
                  </a:extLst>
                </p:cNvPr>
                <p:cNvSpPr txBox="1"/>
                <p:nvPr/>
              </p:nvSpPr>
              <p:spPr>
                <a:xfrm>
                  <a:off x="7422376" y="3192600"/>
                  <a:ext cx="918000"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Vocal C</a:t>
                  </a:r>
                </a:p>
              </p:txBody>
            </p:sp>
            <p:sp>
              <p:nvSpPr>
                <p:cNvPr id="77" name="Google Shape;371;p19">
                  <a:extLst>
                    <a:ext uri="{FF2B5EF4-FFF2-40B4-BE49-F238E27FC236}">
                      <a16:creationId xmlns:a16="http://schemas.microsoft.com/office/drawing/2014/main" id="{94BF1C45-1066-81C3-5143-3443ACC4448B}"/>
                    </a:ext>
                  </a:extLst>
                </p:cNvPr>
                <p:cNvSpPr txBox="1"/>
                <p:nvPr/>
              </p:nvSpPr>
              <p:spPr>
                <a:xfrm>
                  <a:off x="7422376" y="3795371"/>
                  <a:ext cx="918000"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Vocal D</a:t>
                  </a:r>
                </a:p>
              </p:txBody>
            </p:sp>
            <p:grpSp>
              <p:nvGrpSpPr>
                <p:cNvPr id="79" name="Google Shape;373;p19">
                  <a:extLst>
                    <a:ext uri="{FF2B5EF4-FFF2-40B4-BE49-F238E27FC236}">
                      <a16:creationId xmlns:a16="http://schemas.microsoft.com/office/drawing/2014/main" id="{F1529103-C269-2904-6389-098EF7775A07}"/>
                    </a:ext>
                  </a:extLst>
                </p:cNvPr>
                <p:cNvGrpSpPr/>
                <p:nvPr/>
              </p:nvGrpSpPr>
              <p:grpSpPr>
                <a:xfrm>
                  <a:off x="6834993" y="1551777"/>
                  <a:ext cx="210315" cy="273404"/>
                  <a:chOff x="1690567" y="1753136"/>
                  <a:chExt cx="165746" cy="206702"/>
                </a:xfrm>
              </p:grpSpPr>
              <p:sp>
                <p:nvSpPr>
                  <p:cNvPr id="92" name="Google Shape;374;p19">
                    <a:extLst>
                      <a:ext uri="{FF2B5EF4-FFF2-40B4-BE49-F238E27FC236}">
                        <a16:creationId xmlns:a16="http://schemas.microsoft.com/office/drawing/2014/main" id="{72A7D52E-FC9B-1C94-773C-A5E047AE77D2}"/>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93" name="Google Shape;375;p19">
                    <a:extLst>
                      <a:ext uri="{FF2B5EF4-FFF2-40B4-BE49-F238E27FC236}">
                        <a16:creationId xmlns:a16="http://schemas.microsoft.com/office/drawing/2014/main" id="{5A16BFC5-C543-70F1-2161-4A34C375067A}"/>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grpSp>
              <p:nvGrpSpPr>
                <p:cNvPr id="80" name="Google Shape;376;p19">
                  <a:extLst>
                    <a:ext uri="{FF2B5EF4-FFF2-40B4-BE49-F238E27FC236}">
                      <a16:creationId xmlns:a16="http://schemas.microsoft.com/office/drawing/2014/main" id="{6C69922B-0F45-2FC8-5C47-5D345AD6C678}"/>
                    </a:ext>
                  </a:extLst>
                </p:cNvPr>
                <p:cNvGrpSpPr/>
                <p:nvPr/>
              </p:nvGrpSpPr>
              <p:grpSpPr>
                <a:xfrm>
                  <a:off x="6834993" y="2164262"/>
                  <a:ext cx="210315" cy="273404"/>
                  <a:chOff x="1690567" y="1753136"/>
                  <a:chExt cx="165746" cy="206702"/>
                </a:xfrm>
              </p:grpSpPr>
              <p:sp>
                <p:nvSpPr>
                  <p:cNvPr id="90" name="Google Shape;377;p19">
                    <a:extLst>
                      <a:ext uri="{FF2B5EF4-FFF2-40B4-BE49-F238E27FC236}">
                        <a16:creationId xmlns:a16="http://schemas.microsoft.com/office/drawing/2014/main" id="{97C83346-8181-286B-4B33-C4D35780B74A}"/>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91" name="Google Shape;378;p19">
                    <a:extLst>
                      <a:ext uri="{FF2B5EF4-FFF2-40B4-BE49-F238E27FC236}">
                        <a16:creationId xmlns:a16="http://schemas.microsoft.com/office/drawing/2014/main" id="{1E8D4356-D89B-BFDA-D5D2-337342F7198A}"/>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grpSp>
              <p:nvGrpSpPr>
                <p:cNvPr id="81" name="Google Shape;379;p19">
                  <a:extLst>
                    <a:ext uri="{FF2B5EF4-FFF2-40B4-BE49-F238E27FC236}">
                      <a16:creationId xmlns:a16="http://schemas.microsoft.com/office/drawing/2014/main" id="{5351258E-0C64-0D34-2DB9-B8BAF1020C4C}"/>
                    </a:ext>
                  </a:extLst>
                </p:cNvPr>
                <p:cNvGrpSpPr/>
                <p:nvPr/>
              </p:nvGrpSpPr>
              <p:grpSpPr>
                <a:xfrm>
                  <a:off x="6834993" y="2757900"/>
                  <a:ext cx="210315" cy="273404"/>
                  <a:chOff x="1690567" y="1753136"/>
                  <a:chExt cx="165746" cy="206702"/>
                </a:xfrm>
              </p:grpSpPr>
              <p:sp>
                <p:nvSpPr>
                  <p:cNvPr id="88" name="Google Shape;380;p19">
                    <a:extLst>
                      <a:ext uri="{FF2B5EF4-FFF2-40B4-BE49-F238E27FC236}">
                        <a16:creationId xmlns:a16="http://schemas.microsoft.com/office/drawing/2014/main" id="{7AED7F77-F459-C4C3-D9C7-91A2CD51AB88}"/>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89" name="Google Shape;381;p19">
                    <a:extLst>
                      <a:ext uri="{FF2B5EF4-FFF2-40B4-BE49-F238E27FC236}">
                        <a16:creationId xmlns:a16="http://schemas.microsoft.com/office/drawing/2014/main" id="{03B21885-1FC1-A78B-99A1-EDBA7FD195D1}"/>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grpSp>
              <p:nvGrpSpPr>
                <p:cNvPr id="82" name="Google Shape;382;p19">
                  <a:extLst>
                    <a:ext uri="{FF2B5EF4-FFF2-40B4-BE49-F238E27FC236}">
                      <a16:creationId xmlns:a16="http://schemas.microsoft.com/office/drawing/2014/main" id="{24A8165D-8821-2CA4-FF56-B1835DBF03E7}"/>
                    </a:ext>
                  </a:extLst>
                </p:cNvPr>
                <p:cNvGrpSpPr/>
                <p:nvPr/>
              </p:nvGrpSpPr>
              <p:grpSpPr>
                <a:xfrm>
                  <a:off x="6834993" y="3363850"/>
                  <a:ext cx="210315" cy="273404"/>
                  <a:chOff x="1690567" y="1753136"/>
                  <a:chExt cx="165746" cy="206702"/>
                </a:xfrm>
              </p:grpSpPr>
              <p:sp>
                <p:nvSpPr>
                  <p:cNvPr id="86" name="Google Shape;383;p19">
                    <a:extLst>
                      <a:ext uri="{FF2B5EF4-FFF2-40B4-BE49-F238E27FC236}">
                        <a16:creationId xmlns:a16="http://schemas.microsoft.com/office/drawing/2014/main" id="{E312FB1C-7118-CAF3-DA26-42A8CFC39C6D}"/>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87" name="Google Shape;384;p19">
                    <a:extLst>
                      <a:ext uri="{FF2B5EF4-FFF2-40B4-BE49-F238E27FC236}">
                        <a16:creationId xmlns:a16="http://schemas.microsoft.com/office/drawing/2014/main" id="{BC0EBA7E-6DE3-2D7F-DDE5-4B81667666A3}"/>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grpSp>
              <p:nvGrpSpPr>
                <p:cNvPr id="83" name="Google Shape;385;p19">
                  <a:extLst>
                    <a:ext uri="{FF2B5EF4-FFF2-40B4-BE49-F238E27FC236}">
                      <a16:creationId xmlns:a16="http://schemas.microsoft.com/office/drawing/2014/main" id="{3D4386BC-7753-CAD2-4E4E-FF52EE9630C5}"/>
                    </a:ext>
                  </a:extLst>
                </p:cNvPr>
                <p:cNvGrpSpPr/>
                <p:nvPr/>
              </p:nvGrpSpPr>
              <p:grpSpPr>
                <a:xfrm>
                  <a:off x="6834993" y="3948933"/>
                  <a:ext cx="210315" cy="273404"/>
                  <a:chOff x="1690567" y="1753136"/>
                  <a:chExt cx="165746" cy="206702"/>
                </a:xfrm>
              </p:grpSpPr>
              <p:sp>
                <p:nvSpPr>
                  <p:cNvPr id="84" name="Google Shape;386;p19">
                    <a:extLst>
                      <a:ext uri="{FF2B5EF4-FFF2-40B4-BE49-F238E27FC236}">
                        <a16:creationId xmlns:a16="http://schemas.microsoft.com/office/drawing/2014/main" id="{7FFF870F-F321-2313-FD43-21CC5D108A80}"/>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85" name="Google Shape;387;p19">
                    <a:extLst>
                      <a:ext uri="{FF2B5EF4-FFF2-40B4-BE49-F238E27FC236}">
                        <a16:creationId xmlns:a16="http://schemas.microsoft.com/office/drawing/2014/main" id="{17B24989-88B3-1D6D-48C5-14CCED2B4F71}"/>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grpSp>
          <p:cxnSp>
            <p:nvCxnSpPr>
              <p:cNvPr id="94" name="Google Shape;337;p19">
                <a:extLst>
                  <a:ext uri="{FF2B5EF4-FFF2-40B4-BE49-F238E27FC236}">
                    <a16:creationId xmlns:a16="http://schemas.microsoft.com/office/drawing/2014/main" id="{ADF57914-58F6-4CDC-DB19-CE4370A259E3}"/>
                  </a:ext>
                </a:extLst>
              </p:cNvPr>
              <p:cNvCxnSpPr>
                <a:cxnSpLocks/>
              </p:cNvCxnSpPr>
              <p:nvPr/>
            </p:nvCxnSpPr>
            <p:spPr>
              <a:xfrm>
                <a:off x="5782782" y="1463734"/>
                <a:ext cx="34283" cy="3596830"/>
              </a:xfrm>
              <a:prstGeom prst="straightConnector1">
                <a:avLst/>
              </a:prstGeom>
              <a:noFill/>
              <a:ln w="19050" cap="flat" cmpd="sng">
                <a:solidFill>
                  <a:schemeClr val="accent5"/>
                </a:solidFill>
                <a:prstDash val="solid"/>
                <a:round/>
                <a:headEnd type="none" w="med" len="med"/>
                <a:tailEnd type="none" w="med" len="med"/>
              </a:ln>
            </p:spPr>
          </p:cxnSp>
        </p:grpSp>
        <p:sp>
          <p:nvSpPr>
            <p:cNvPr id="4" name="Google Shape;322;p19">
              <a:extLst>
                <a:ext uri="{FF2B5EF4-FFF2-40B4-BE49-F238E27FC236}">
                  <a16:creationId xmlns:a16="http://schemas.microsoft.com/office/drawing/2014/main" id="{0EAF89DE-25B8-8D54-F082-0974BE182E0C}"/>
                </a:ext>
              </a:extLst>
            </p:cNvPr>
            <p:cNvSpPr/>
            <p:nvPr/>
          </p:nvSpPr>
          <p:spPr>
            <a:xfrm rot="16200000" flipH="1">
              <a:off x="6845388" y="1181739"/>
              <a:ext cx="748521" cy="1072058"/>
            </a:xfrm>
            <a:custGeom>
              <a:avLst/>
              <a:gdLst/>
              <a:ahLst/>
              <a:cxnLst/>
              <a:rect l="l" t="t" r="r" b="b"/>
              <a:pathLst>
                <a:path w="43630" h="50958" extrusionOk="0">
                  <a:moveTo>
                    <a:pt x="21815" y="0"/>
                  </a:moveTo>
                  <a:cubicBezTo>
                    <a:pt x="9785" y="0"/>
                    <a:pt x="0" y="9788"/>
                    <a:pt x="0" y="21814"/>
                  </a:cubicBezTo>
                  <a:cubicBezTo>
                    <a:pt x="11" y="22289"/>
                    <a:pt x="401" y="22672"/>
                    <a:pt x="879" y="22672"/>
                  </a:cubicBezTo>
                  <a:cubicBezTo>
                    <a:pt x="1354" y="22672"/>
                    <a:pt x="1744" y="22289"/>
                    <a:pt x="1755" y="21814"/>
                  </a:cubicBezTo>
                  <a:cubicBezTo>
                    <a:pt x="1755" y="10757"/>
                    <a:pt x="10753" y="1755"/>
                    <a:pt x="21811" y="1755"/>
                  </a:cubicBezTo>
                  <a:cubicBezTo>
                    <a:pt x="32869" y="1755"/>
                    <a:pt x="41870" y="10753"/>
                    <a:pt x="41870" y="21814"/>
                  </a:cubicBezTo>
                  <a:cubicBezTo>
                    <a:pt x="41870" y="32872"/>
                    <a:pt x="32872" y="41870"/>
                    <a:pt x="21815" y="41870"/>
                  </a:cubicBezTo>
                  <a:cubicBezTo>
                    <a:pt x="21329" y="41870"/>
                    <a:pt x="20935" y="42263"/>
                    <a:pt x="20935" y="42750"/>
                  </a:cubicBezTo>
                  <a:lnTo>
                    <a:pt x="20935" y="50957"/>
                  </a:lnTo>
                  <a:lnTo>
                    <a:pt x="22694" y="50942"/>
                  </a:lnTo>
                  <a:lnTo>
                    <a:pt x="22694" y="43610"/>
                  </a:lnTo>
                  <a:cubicBezTo>
                    <a:pt x="34316" y="43147"/>
                    <a:pt x="43629" y="33547"/>
                    <a:pt x="43626" y="21814"/>
                  </a:cubicBezTo>
                  <a:cubicBezTo>
                    <a:pt x="43626" y="9785"/>
                    <a:pt x="33841" y="0"/>
                    <a:pt x="2181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6" name="Google Shape;328;p19">
              <a:extLst>
                <a:ext uri="{FF2B5EF4-FFF2-40B4-BE49-F238E27FC236}">
                  <a16:creationId xmlns:a16="http://schemas.microsoft.com/office/drawing/2014/main" id="{80C2E390-AF07-EC13-CE7F-3A14ECED267C}"/>
                </a:ext>
              </a:extLst>
            </p:cNvPr>
            <p:cNvSpPr/>
            <p:nvPr/>
          </p:nvSpPr>
          <p:spPr>
            <a:xfrm rot="16200000" flipH="1">
              <a:off x="7630862" y="1642537"/>
              <a:ext cx="206526" cy="145836"/>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8" name="Google Shape;321;p19">
              <a:extLst>
                <a:ext uri="{FF2B5EF4-FFF2-40B4-BE49-F238E27FC236}">
                  <a16:creationId xmlns:a16="http://schemas.microsoft.com/office/drawing/2014/main" id="{D80498E6-EF99-9785-D7F1-A5FF2F11C487}"/>
                </a:ext>
              </a:extLst>
            </p:cNvPr>
            <p:cNvSpPr/>
            <p:nvPr/>
          </p:nvSpPr>
          <p:spPr>
            <a:xfrm rot="5400000">
              <a:off x="6900842" y="1403910"/>
              <a:ext cx="508079" cy="623042"/>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0" name="Google Shape;375;p19">
              <a:extLst>
                <a:ext uri="{FF2B5EF4-FFF2-40B4-BE49-F238E27FC236}">
                  <a16:creationId xmlns:a16="http://schemas.microsoft.com/office/drawing/2014/main" id="{0E001D33-3F05-EC53-386D-E73D36585A26}"/>
                </a:ext>
              </a:extLst>
            </p:cNvPr>
            <p:cNvSpPr/>
            <p:nvPr/>
          </p:nvSpPr>
          <p:spPr>
            <a:xfrm>
              <a:off x="7005156" y="1686543"/>
              <a:ext cx="299449" cy="169044"/>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31" name="Google Shape;380;p19">
              <a:extLst>
                <a:ext uri="{FF2B5EF4-FFF2-40B4-BE49-F238E27FC236}">
                  <a16:creationId xmlns:a16="http://schemas.microsoft.com/office/drawing/2014/main" id="{3EACC847-07E2-052D-6754-B9EC21B07BAF}"/>
                </a:ext>
              </a:extLst>
            </p:cNvPr>
            <p:cNvSpPr/>
            <p:nvPr/>
          </p:nvSpPr>
          <p:spPr>
            <a:xfrm>
              <a:off x="7059823" y="1531387"/>
              <a:ext cx="190113" cy="161610"/>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cxnSp>
          <p:nvCxnSpPr>
            <p:cNvPr id="35" name="Google Shape;334;p19">
              <a:extLst>
                <a:ext uri="{FF2B5EF4-FFF2-40B4-BE49-F238E27FC236}">
                  <a16:creationId xmlns:a16="http://schemas.microsoft.com/office/drawing/2014/main" id="{438965FC-2914-B321-502C-DB9C593531AE}"/>
                </a:ext>
              </a:extLst>
            </p:cNvPr>
            <p:cNvCxnSpPr>
              <a:cxnSpLocks/>
              <a:stCxn id="36" idx="2"/>
            </p:cNvCxnSpPr>
            <p:nvPr/>
          </p:nvCxnSpPr>
          <p:spPr>
            <a:xfrm flipV="1">
              <a:off x="6535518" y="1740767"/>
              <a:ext cx="183858" cy="4240"/>
            </a:xfrm>
            <a:prstGeom prst="straightConnector1">
              <a:avLst/>
            </a:prstGeom>
            <a:noFill/>
            <a:ln w="19050" cap="flat" cmpd="sng">
              <a:solidFill>
                <a:schemeClr val="accent5"/>
              </a:solidFill>
              <a:prstDash val="solid"/>
              <a:round/>
              <a:headEnd type="none" w="sm" len="sm"/>
              <a:tailEnd type="none" w="sm" len="sm"/>
            </a:ln>
          </p:spPr>
        </p:cxnSp>
        <p:sp>
          <p:nvSpPr>
            <p:cNvPr id="36" name="Google Shape;333;p19">
              <a:extLst>
                <a:ext uri="{FF2B5EF4-FFF2-40B4-BE49-F238E27FC236}">
                  <a16:creationId xmlns:a16="http://schemas.microsoft.com/office/drawing/2014/main" id="{B8755236-4BDE-2DD7-047E-C9B00A364C4C}"/>
                </a:ext>
              </a:extLst>
            </p:cNvPr>
            <p:cNvSpPr/>
            <p:nvPr/>
          </p:nvSpPr>
          <p:spPr>
            <a:xfrm rot="16200000">
              <a:off x="6408875" y="1716409"/>
              <a:ext cx="249481" cy="306657"/>
            </a:xfrm>
            <a:prstGeom prst="arc">
              <a:avLst>
                <a:gd name="adj1" fmla="val 16200000"/>
                <a:gd name="adj2" fmla="val 59962"/>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lang="es-MX" noProof="0"/>
            </a:p>
          </p:txBody>
        </p:sp>
        <p:sp>
          <p:nvSpPr>
            <p:cNvPr id="41" name="Google Shape;363;p19">
              <a:extLst>
                <a:ext uri="{FF2B5EF4-FFF2-40B4-BE49-F238E27FC236}">
                  <a16:creationId xmlns:a16="http://schemas.microsoft.com/office/drawing/2014/main" id="{64847E51-815E-FCAE-594B-FDD0714A9983}"/>
                </a:ext>
              </a:extLst>
            </p:cNvPr>
            <p:cNvSpPr txBox="1"/>
            <p:nvPr/>
          </p:nvSpPr>
          <p:spPr>
            <a:xfrm>
              <a:off x="8024728" y="1991196"/>
              <a:ext cx="1800368" cy="46692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Vocal Ejecutivo</a:t>
              </a:r>
            </a:p>
          </p:txBody>
        </p:sp>
        <p:sp>
          <p:nvSpPr>
            <p:cNvPr id="42" name="Google Shape;364;p19">
              <a:extLst>
                <a:ext uri="{FF2B5EF4-FFF2-40B4-BE49-F238E27FC236}">
                  <a16:creationId xmlns:a16="http://schemas.microsoft.com/office/drawing/2014/main" id="{57DB0E9A-D05C-E674-8A43-83A6275E5A3B}"/>
                </a:ext>
              </a:extLst>
            </p:cNvPr>
            <p:cNvSpPr txBox="1"/>
            <p:nvPr/>
          </p:nvSpPr>
          <p:spPr>
            <a:xfrm>
              <a:off x="8131887" y="3248437"/>
              <a:ext cx="3591092" cy="280508"/>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a:solidFill>
                    <a:schemeClr val="dk1"/>
                  </a:solidFill>
                  <a:latin typeface="Fira Sans"/>
                  <a:ea typeface="Fira Sans"/>
                  <a:cs typeface="Fira Sans"/>
                  <a:sym typeface="Fira Sans"/>
                </a:rPr>
                <a:t>CP. Cristina Herrera </a:t>
              </a:r>
              <a:r>
                <a:rPr lang="es-MX" sz="1100" noProof="0" err="1">
                  <a:solidFill>
                    <a:schemeClr val="dk1"/>
                  </a:solidFill>
                  <a:latin typeface="Fira Sans"/>
                  <a:ea typeface="Fira Sans"/>
                  <a:cs typeface="Fira Sans"/>
                  <a:sym typeface="Fira Sans"/>
                </a:rPr>
                <a:t>Padrés</a:t>
              </a:r>
              <a:endParaRPr lang="es-MX" sz="1100" noProof="0">
                <a:solidFill>
                  <a:schemeClr val="dk1"/>
                </a:solidFill>
                <a:latin typeface="Fira Sans"/>
                <a:ea typeface="Fira Sans"/>
                <a:cs typeface="Fira Sans"/>
                <a:sym typeface="Fira Sans"/>
              </a:endParaRPr>
            </a:p>
            <a:p>
              <a:pPr marL="0" lvl="0" indent="0" rtl="0">
                <a:spcBef>
                  <a:spcPts val="0"/>
                </a:spcBef>
                <a:spcAft>
                  <a:spcPts val="0"/>
                </a:spcAft>
                <a:buNone/>
              </a:pPr>
              <a:r>
                <a:rPr lang="es-MX" sz="1100" noProof="0">
                  <a:solidFill>
                    <a:schemeClr val="dk1"/>
                  </a:solidFill>
                  <a:latin typeface="Fira Sans"/>
                  <a:ea typeface="Fira Sans"/>
                  <a:cs typeface="Fira Sans"/>
                  <a:sym typeface="Fira Sans"/>
                </a:rPr>
                <a:t>Directora General de Administración y Finanzas</a:t>
              </a:r>
            </a:p>
          </p:txBody>
        </p:sp>
      </p:grpSp>
      <p:grpSp>
        <p:nvGrpSpPr>
          <p:cNvPr id="59" name="Grupo 58">
            <a:extLst>
              <a:ext uri="{FF2B5EF4-FFF2-40B4-BE49-F238E27FC236}">
                <a16:creationId xmlns:a16="http://schemas.microsoft.com/office/drawing/2014/main" id="{39AECFD8-7B05-71DE-A519-D8AAF4472743}"/>
              </a:ext>
            </a:extLst>
          </p:cNvPr>
          <p:cNvGrpSpPr/>
          <p:nvPr/>
        </p:nvGrpSpPr>
        <p:grpSpPr>
          <a:xfrm>
            <a:off x="356247" y="275527"/>
            <a:ext cx="11565257" cy="813283"/>
            <a:chOff x="346289" y="284341"/>
            <a:chExt cx="11565257" cy="813283"/>
          </a:xfrm>
        </p:grpSpPr>
        <p:cxnSp>
          <p:nvCxnSpPr>
            <p:cNvPr id="61" name="Conector recto 60">
              <a:extLst>
                <a:ext uri="{FF2B5EF4-FFF2-40B4-BE49-F238E27FC236}">
                  <a16:creationId xmlns:a16="http://schemas.microsoft.com/office/drawing/2014/main" id="{5BBF8FB7-660C-9732-A141-98829B75EBF6}"/>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64" name="Google Shape;188;p2" descr="Un conjunto de letras blancas en un fondo blanco&#10;&#10;Descripción generada automáticamente con confianza media">
              <a:extLst>
                <a:ext uri="{FF2B5EF4-FFF2-40B4-BE49-F238E27FC236}">
                  <a16:creationId xmlns:a16="http://schemas.microsoft.com/office/drawing/2014/main" id="{498CAE5E-50AD-BD4E-9893-394CA846763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sp>
        <p:nvSpPr>
          <p:cNvPr id="66" name="Google Shape;364;p19">
            <a:extLst>
              <a:ext uri="{FF2B5EF4-FFF2-40B4-BE49-F238E27FC236}">
                <a16:creationId xmlns:a16="http://schemas.microsoft.com/office/drawing/2014/main" id="{9035AEBB-4F54-3095-74D2-3AB4D4761822}"/>
              </a:ext>
            </a:extLst>
          </p:cNvPr>
          <p:cNvSpPr txBox="1"/>
          <p:nvPr/>
        </p:nvSpPr>
        <p:spPr>
          <a:xfrm>
            <a:off x="7504299" y="334381"/>
            <a:ext cx="2296100"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Quórum Legal</a:t>
            </a:r>
          </a:p>
        </p:txBody>
      </p:sp>
      <p:sp>
        <p:nvSpPr>
          <p:cNvPr id="32" name="Google Shape;364;p19">
            <a:extLst>
              <a:ext uri="{FF2B5EF4-FFF2-40B4-BE49-F238E27FC236}">
                <a16:creationId xmlns:a16="http://schemas.microsoft.com/office/drawing/2014/main" id="{12FBD45C-44C3-D76D-EFFE-827924281E02}"/>
              </a:ext>
            </a:extLst>
          </p:cNvPr>
          <p:cNvSpPr txBox="1"/>
          <p:nvPr/>
        </p:nvSpPr>
        <p:spPr>
          <a:xfrm>
            <a:off x="7589666" y="4075957"/>
            <a:ext cx="3958661" cy="270341"/>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a:solidFill>
                  <a:schemeClr val="dk1"/>
                </a:solidFill>
                <a:latin typeface="Fira Sans"/>
                <a:ea typeface="Fira Sans"/>
                <a:cs typeface="Fira Sans"/>
                <a:sym typeface="Fira Sans"/>
              </a:rPr>
              <a:t>Lic. Alejandra G. Villalobos López </a:t>
            </a:r>
          </a:p>
          <a:p>
            <a:pPr marL="0" lvl="0" indent="0" rtl="0">
              <a:spcBef>
                <a:spcPts val="0"/>
              </a:spcBef>
              <a:spcAft>
                <a:spcPts val="0"/>
              </a:spcAft>
              <a:buNone/>
            </a:pPr>
            <a:r>
              <a:rPr lang="es-MX" sz="1100" noProof="0">
                <a:solidFill>
                  <a:schemeClr val="dk1"/>
                </a:solidFill>
                <a:latin typeface="Fira Sans"/>
                <a:ea typeface="Fira Sans"/>
                <a:cs typeface="Fira Sans"/>
                <a:sym typeface="Fira Sans"/>
              </a:rPr>
              <a:t>Directora de Gasto de Inversión y Control Presupuestal</a:t>
            </a:r>
          </a:p>
        </p:txBody>
      </p:sp>
      <p:sp>
        <p:nvSpPr>
          <p:cNvPr id="37" name="Google Shape;364;p19">
            <a:extLst>
              <a:ext uri="{FF2B5EF4-FFF2-40B4-BE49-F238E27FC236}">
                <a16:creationId xmlns:a16="http://schemas.microsoft.com/office/drawing/2014/main" id="{BCF1C7A5-938B-F9A8-4907-B9CAD9F82B6D}"/>
              </a:ext>
            </a:extLst>
          </p:cNvPr>
          <p:cNvSpPr txBox="1"/>
          <p:nvPr/>
        </p:nvSpPr>
        <p:spPr>
          <a:xfrm>
            <a:off x="7589665" y="4824814"/>
            <a:ext cx="3958661" cy="270341"/>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a:solidFill>
                  <a:schemeClr val="dk1"/>
                </a:solidFill>
                <a:latin typeface="Fira Sans"/>
                <a:ea typeface="Fira Sans"/>
                <a:cs typeface="Fira Sans"/>
                <a:sym typeface="Fira Sans"/>
              </a:rPr>
              <a:t>Lic. Elsa Alejandra Gámez Rodríguez </a:t>
            </a:r>
          </a:p>
          <a:p>
            <a:pPr marL="0" lvl="0" indent="0" rtl="0">
              <a:spcBef>
                <a:spcPts val="0"/>
              </a:spcBef>
              <a:spcAft>
                <a:spcPts val="0"/>
              </a:spcAft>
              <a:buNone/>
            </a:pPr>
            <a:r>
              <a:rPr lang="es-MX" sz="1100" noProof="0">
                <a:solidFill>
                  <a:schemeClr val="dk1"/>
                </a:solidFill>
                <a:latin typeface="Fira Sans"/>
                <a:ea typeface="Fira Sans"/>
                <a:cs typeface="Fira Sans"/>
                <a:sym typeface="Fira Sans"/>
              </a:rPr>
              <a:t>Directora General de Asuntos Jurídicos y Transparencia </a:t>
            </a:r>
          </a:p>
        </p:txBody>
      </p:sp>
      <p:sp>
        <p:nvSpPr>
          <p:cNvPr id="38" name="Google Shape;364;p19">
            <a:extLst>
              <a:ext uri="{FF2B5EF4-FFF2-40B4-BE49-F238E27FC236}">
                <a16:creationId xmlns:a16="http://schemas.microsoft.com/office/drawing/2014/main" id="{D0D8A2FD-8A0F-5761-6AE9-13D1D0773E2E}"/>
              </a:ext>
            </a:extLst>
          </p:cNvPr>
          <p:cNvSpPr txBox="1"/>
          <p:nvPr/>
        </p:nvSpPr>
        <p:spPr>
          <a:xfrm>
            <a:off x="7608139" y="2582410"/>
            <a:ext cx="4321558" cy="270341"/>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a:solidFill>
                  <a:schemeClr val="dk1"/>
                </a:solidFill>
                <a:latin typeface="Fira Sans"/>
                <a:ea typeface="Fira Sans"/>
                <a:cs typeface="Fira Sans"/>
                <a:sym typeface="Fira Sans"/>
              </a:rPr>
              <a:t>CP. Maria Isabel Acuña Ocejo</a:t>
            </a:r>
          </a:p>
          <a:p>
            <a:pPr marL="0" lvl="0" indent="0" rtl="0">
              <a:spcBef>
                <a:spcPts val="0"/>
              </a:spcBef>
              <a:spcAft>
                <a:spcPts val="0"/>
              </a:spcAft>
              <a:buNone/>
            </a:pPr>
            <a:r>
              <a:rPr lang="es-MX" sz="1100" noProof="0">
                <a:solidFill>
                  <a:schemeClr val="dk1"/>
                </a:solidFill>
                <a:latin typeface="Fira Sans"/>
                <a:ea typeface="Fira Sans"/>
                <a:cs typeface="Fira Sans"/>
                <a:sym typeface="Fira Sans"/>
              </a:rPr>
              <a:t>Titular del Órgano Interno de Control de la Secretaría de la     Economía y Turismo</a:t>
            </a:r>
          </a:p>
        </p:txBody>
      </p:sp>
      <p:pic>
        <p:nvPicPr>
          <p:cNvPr id="2" name="Imagen 1">
            <a:extLst>
              <a:ext uri="{FF2B5EF4-FFF2-40B4-BE49-F238E27FC236}">
                <a16:creationId xmlns:a16="http://schemas.microsoft.com/office/drawing/2014/main" id="{0A60B0BA-3D9D-62BE-630D-2E10801D06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748" y="156144"/>
            <a:ext cx="1803213" cy="821160"/>
          </a:xfrm>
          <a:prstGeom prst="rect">
            <a:avLst/>
          </a:prstGeom>
        </p:spPr>
      </p:pic>
      <p:sp>
        <p:nvSpPr>
          <p:cNvPr id="53" name="Google Shape;364;p19">
            <a:extLst>
              <a:ext uri="{FF2B5EF4-FFF2-40B4-BE49-F238E27FC236}">
                <a16:creationId xmlns:a16="http://schemas.microsoft.com/office/drawing/2014/main" id="{C728C92E-1FBC-5EDE-D763-42ABBADDB06D}"/>
              </a:ext>
            </a:extLst>
          </p:cNvPr>
          <p:cNvSpPr txBox="1"/>
          <p:nvPr/>
        </p:nvSpPr>
        <p:spPr>
          <a:xfrm>
            <a:off x="7589666" y="5492291"/>
            <a:ext cx="4216838" cy="270341"/>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a:solidFill>
                  <a:schemeClr val="dk1"/>
                </a:solidFill>
                <a:latin typeface="Fira Sans"/>
                <a:ea typeface="Fira Sans"/>
                <a:cs typeface="Fira Sans"/>
                <a:sym typeface="Fira Sans"/>
              </a:rPr>
              <a:t>Juan Manuel Moreno Juárez</a:t>
            </a:r>
          </a:p>
          <a:p>
            <a:pPr marL="0" lvl="0" indent="0" rtl="0">
              <a:spcBef>
                <a:spcPts val="0"/>
              </a:spcBef>
              <a:spcAft>
                <a:spcPts val="0"/>
              </a:spcAft>
              <a:buNone/>
            </a:pPr>
            <a:r>
              <a:rPr lang="es-MX" sz="1100" noProof="0">
                <a:solidFill>
                  <a:schemeClr val="dk1"/>
                </a:solidFill>
                <a:latin typeface="Fira Sans"/>
                <a:ea typeface="Fira Sans"/>
                <a:cs typeface="Fira Sans"/>
                <a:sym typeface="Fira Sans"/>
              </a:rPr>
              <a:t>Subdirector de Tecnología e Informática</a:t>
            </a:r>
          </a:p>
        </p:txBody>
      </p:sp>
      <p:sp>
        <p:nvSpPr>
          <p:cNvPr id="5" name="CuadroTexto 4">
            <a:extLst>
              <a:ext uri="{FF2B5EF4-FFF2-40B4-BE49-F238E27FC236}">
                <a16:creationId xmlns:a16="http://schemas.microsoft.com/office/drawing/2014/main" id="{42722098-D7ED-C08A-1A3F-5B21A984B9DA}"/>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Tree>
    <p:extLst>
      <p:ext uri="{BB962C8B-B14F-4D97-AF65-F5344CB8AC3E}">
        <p14:creationId xmlns:p14="http://schemas.microsoft.com/office/powerpoint/2010/main" val="33178223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a:extLst>
              <a:ext uri="{FF2B5EF4-FFF2-40B4-BE49-F238E27FC236}">
                <a16:creationId xmlns:a16="http://schemas.microsoft.com/office/drawing/2014/main" id="{80821C91-A027-AE4B-58AB-30778CA98F1B}"/>
              </a:ext>
            </a:extLst>
          </p:cNvPr>
          <p:cNvGraphicFramePr>
            <a:graphicFrameLocks noGrp="1"/>
          </p:cNvGraphicFramePr>
          <p:nvPr>
            <p:ph idx="1"/>
            <p:extLst>
              <p:ext uri="{D42A27DB-BD31-4B8C-83A1-F6EECF244321}">
                <p14:modId xmlns:p14="http://schemas.microsoft.com/office/powerpoint/2010/main" val="2161180924"/>
              </p:ext>
            </p:extLst>
          </p:nvPr>
        </p:nvGraphicFramePr>
        <p:xfrm>
          <a:off x="973013" y="1483649"/>
          <a:ext cx="10311808" cy="47277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upo 4">
            <a:extLst>
              <a:ext uri="{FF2B5EF4-FFF2-40B4-BE49-F238E27FC236}">
                <a16:creationId xmlns:a16="http://schemas.microsoft.com/office/drawing/2014/main" id="{83FA3A2A-3ED3-5DDF-F171-854F66A478D3}"/>
              </a:ext>
            </a:extLst>
          </p:cNvPr>
          <p:cNvGrpSpPr/>
          <p:nvPr/>
        </p:nvGrpSpPr>
        <p:grpSpPr>
          <a:xfrm>
            <a:off x="346289" y="284341"/>
            <a:ext cx="11565257" cy="813283"/>
            <a:chOff x="346289" y="284341"/>
            <a:chExt cx="11565257" cy="813283"/>
          </a:xfrm>
        </p:grpSpPr>
        <p:sp>
          <p:nvSpPr>
            <p:cNvPr id="6" name="Google Shape;364;p19">
              <a:extLst>
                <a:ext uri="{FF2B5EF4-FFF2-40B4-BE49-F238E27FC236}">
                  <a16:creationId xmlns:a16="http://schemas.microsoft.com/office/drawing/2014/main" id="{CF10CE53-3313-516F-DDFD-D273A050DA8D}"/>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Plan Institucional de Tecnologías de la Información</a:t>
              </a:r>
            </a:p>
          </p:txBody>
        </p:sp>
        <p:grpSp>
          <p:nvGrpSpPr>
            <p:cNvPr id="8" name="Grupo 7">
              <a:extLst>
                <a:ext uri="{FF2B5EF4-FFF2-40B4-BE49-F238E27FC236}">
                  <a16:creationId xmlns:a16="http://schemas.microsoft.com/office/drawing/2014/main" id="{DDD5F32A-774C-07FA-8811-859702302F49}"/>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9B375FBF-CF47-9AB0-776E-CF2AED316A69}"/>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69186ABD-4F21-86E5-1034-6F745EA828CB}"/>
                  </a:ext>
                </a:extLst>
              </p:cNvPr>
              <p:cNvPicPr preferRelativeResize="0"/>
              <p:nvPr/>
            </p:nvPicPr>
            <p:blipFill rotWithShape="1">
              <a:blip r:embed="rId8">
                <a:alphaModFix/>
              </a:blip>
              <a:srcRect b="89169"/>
              <a:stretch/>
            </p:blipFill>
            <p:spPr>
              <a:xfrm flipV="1">
                <a:off x="346289" y="1051905"/>
                <a:ext cx="11565257" cy="45719"/>
              </a:xfrm>
              <a:prstGeom prst="rect">
                <a:avLst/>
              </a:prstGeom>
              <a:noFill/>
              <a:ln>
                <a:noFill/>
              </a:ln>
            </p:spPr>
          </p:pic>
        </p:grpSp>
      </p:grpSp>
      <p:pic>
        <p:nvPicPr>
          <p:cNvPr id="7" name="Imagen 6">
            <a:extLst>
              <a:ext uri="{FF2B5EF4-FFF2-40B4-BE49-F238E27FC236}">
                <a16:creationId xmlns:a16="http://schemas.microsoft.com/office/drawing/2014/main" id="{1915BD98-E1EC-F047-CC6A-BB89CEC73D6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40091" y="153681"/>
            <a:ext cx="1803213" cy="821160"/>
          </a:xfrm>
          <a:prstGeom prst="rect">
            <a:avLst/>
          </a:prstGeom>
        </p:spPr>
      </p:pic>
      <p:sp>
        <p:nvSpPr>
          <p:cNvPr id="4" name="CuadroTexto 3">
            <a:extLst>
              <a:ext uri="{FF2B5EF4-FFF2-40B4-BE49-F238E27FC236}">
                <a16:creationId xmlns:a16="http://schemas.microsoft.com/office/drawing/2014/main" id="{09B02174-3BC0-8BB1-4707-A2B568AB5101}"/>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Tree>
    <p:extLst>
      <p:ext uri="{BB962C8B-B14F-4D97-AF65-F5344CB8AC3E}">
        <p14:creationId xmlns:p14="http://schemas.microsoft.com/office/powerpoint/2010/main" val="1850203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lgn="r" defTabSz="914400">
              <a:defRPr/>
            </a:pPr>
            <a:fld id="{E2A9F38B-7364-4398-860E-1D268335E1F8}" type="slidenum">
              <a:rPr lang="es-MX" sz="1200" noProof="0">
                <a:solidFill>
                  <a:prstClr val="black">
                    <a:tint val="75000"/>
                  </a:prstClr>
                </a:solidFill>
                <a:latin typeface="Calibri"/>
              </a:rPr>
              <a:pPr algn="r" defTabSz="914400">
                <a:defRPr/>
              </a:pPr>
              <a:t>21</a:t>
            </a:fld>
            <a:endParaRPr lang="es-MX" sz="1200" noProof="0">
              <a:solidFill>
                <a:prstClr val="black">
                  <a:tint val="75000"/>
                </a:prstClr>
              </a:solidFill>
              <a:latin typeface="Calibri"/>
            </a:endParaRPr>
          </a:p>
        </p:txBody>
      </p:sp>
      <p:sp>
        <p:nvSpPr>
          <p:cNvPr id="9" name="CuadroTexto 3"/>
          <p:cNvSpPr txBox="1"/>
          <p:nvPr/>
        </p:nvSpPr>
        <p:spPr>
          <a:xfrm>
            <a:off x="346289" y="1323347"/>
            <a:ext cx="11565257" cy="400110"/>
          </a:xfrm>
          <a:prstGeom prst="rect">
            <a:avLst/>
          </a:prstGeom>
          <a:noFill/>
        </p:spPr>
        <p:txBody>
          <a:bodyPr wrap="square" rtlCol="0">
            <a:spAutoFit/>
          </a:bodyPr>
          <a:lstStyle/>
          <a:p>
            <a:pPr algn="ctr" defTabSz="914400">
              <a:defRPr/>
            </a:pPr>
            <a:r>
              <a:rPr lang="es-MX" sz="2000" b="1" kern="0" noProof="0">
                <a:solidFill>
                  <a:prstClr val="black"/>
                </a:solidFill>
                <a:latin typeface="Helvetica" pitchFamily="2" charset="0"/>
              </a:rPr>
              <a:t>Metas, Necesidades, Oportunidades y Riesgos de las </a:t>
            </a:r>
            <a:r>
              <a:rPr lang="es-MX" sz="2000" b="1" kern="0" noProof="0" err="1">
                <a:solidFill>
                  <a:prstClr val="black"/>
                </a:solidFill>
                <a:latin typeface="Helvetica" pitchFamily="2" charset="0"/>
              </a:rPr>
              <a:t>TICs</a:t>
            </a:r>
            <a:endParaRPr lang="es-MX" sz="2000" b="1" kern="0" noProof="0">
              <a:solidFill>
                <a:prstClr val="black"/>
              </a:solidFill>
              <a:latin typeface="Helvetica" pitchFamily="2" charset="0"/>
            </a:endParaRPr>
          </a:p>
        </p:txBody>
      </p:sp>
      <p:sp>
        <p:nvSpPr>
          <p:cNvPr id="3" name="Rectángulo 2">
            <a:extLst>
              <a:ext uri="{FF2B5EF4-FFF2-40B4-BE49-F238E27FC236}">
                <a16:creationId xmlns:a16="http://schemas.microsoft.com/office/drawing/2014/main" id="{1363755B-F64D-4D34-3697-4B8513DC80B1}"/>
              </a:ext>
            </a:extLst>
          </p:cNvPr>
          <p:cNvSpPr/>
          <p:nvPr/>
        </p:nvSpPr>
        <p:spPr>
          <a:xfrm>
            <a:off x="0" y="0"/>
            <a:ext cx="12192000" cy="40011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a:p>
        </p:txBody>
      </p:sp>
      <p:grpSp>
        <p:nvGrpSpPr>
          <p:cNvPr id="2" name="Grupo 1">
            <a:extLst>
              <a:ext uri="{FF2B5EF4-FFF2-40B4-BE49-F238E27FC236}">
                <a16:creationId xmlns:a16="http://schemas.microsoft.com/office/drawing/2014/main" id="{20263657-32E2-5F51-8A70-8FEA2D895BAD}"/>
              </a:ext>
            </a:extLst>
          </p:cNvPr>
          <p:cNvGrpSpPr/>
          <p:nvPr/>
        </p:nvGrpSpPr>
        <p:grpSpPr>
          <a:xfrm>
            <a:off x="2771042" y="1923256"/>
            <a:ext cx="6715749" cy="3882839"/>
            <a:chOff x="2333229" y="2117102"/>
            <a:chExt cx="6980708" cy="4102944"/>
          </a:xfrm>
        </p:grpSpPr>
        <p:sp>
          <p:nvSpPr>
            <p:cNvPr id="13" name="Rectángulo 12">
              <a:extLst>
                <a:ext uri="{FF2B5EF4-FFF2-40B4-BE49-F238E27FC236}">
                  <a16:creationId xmlns:a16="http://schemas.microsoft.com/office/drawing/2014/main" id="{25E8957F-3A10-5A45-A8AE-2725881A7400}"/>
                </a:ext>
              </a:extLst>
            </p:cNvPr>
            <p:cNvSpPr/>
            <p:nvPr/>
          </p:nvSpPr>
          <p:spPr>
            <a:xfrm>
              <a:off x="5823583" y="4168575"/>
              <a:ext cx="3490354" cy="2051471"/>
            </a:xfrm>
            <a:prstGeom prst="rect">
              <a:avLst/>
            </a:prstGeom>
          </p:spPr>
          <p:style>
            <a:lnRef idx="0">
              <a:schemeClr val="accent3"/>
            </a:lnRef>
            <a:fillRef idx="3">
              <a:schemeClr val="accent3"/>
            </a:fillRef>
            <a:effectRef idx="3">
              <a:schemeClr val="accent3"/>
            </a:effectRef>
            <a:fontRef idx="minor">
              <a:schemeClr val="lt1"/>
            </a:fontRef>
          </p:style>
          <p:txBody>
            <a:bodyPr lIns="91440" tIns="45720" rIns="91440" bIns="45720" rtlCol="0" anchor="ctr"/>
            <a:lstStyle/>
            <a:p>
              <a:pPr algn="ctr"/>
              <a:r>
                <a:rPr lang="es-MX" b="1" noProof="0"/>
                <a:t>Riesgos:</a:t>
              </a:r>
            </a:p>
            <a:p>
              <a:pPr algn="ctr"/>
              <a:r>
                <a:rPr lang="es-MX" noProof="0">
                  <a:ea typeface="+mn-lt"/>
                  <a:cs typeface="+mn-lt"/>
                </a:rPr>
                <a:t>Protección del entorno digital</a:t>
              </a:r>
              <a:endParaRPr lang="es-MX" noProof="0"/>
            </a:p>
          </p:txBody>
        </p:sp>
        <p:sp>
          <p:nvSpPr>
            <p:cNvPr id="14" name="Rectángulo 13">
              <a:extLst>
                <a:ext uri="{FF2B5EF4-FFF2-40B4-BE49-F238E27FC236}">
                  <a16:creationId xmlns:a16="http://schemas.microsoft.com/office/drawing/2014/main" id="{C99DD53C-E8E8-3648-4729-58FE14C54D3A}"/>
                </a:ext>
              </a:extLst>
            </p:cNvPr>
            <p:cNvSpPr/>
            <p:nvPr/>
          </p:nvSpPr>
          <p:spPr>
            <a:xfrm>
              <a:off x="5823583" y="2117104"/>
              <a:ext cx="3490354" cy="2051471"/>
            </a:xfrm>
            <a:prstGeom prst="rect">
              <a:avLst/>
            </a:prstGeom>
          </p:spPr>
          <p:style>
            <a:lnRef idx="0">
              <a:schemeClr val="accent5"/>
            </a:lnRef>
            <a:fillRef idx="3">
              <a:schemeClr val="accent5"/>
            </a:fillRef>
            <a:effectRef idx="3">
              <a:schemeClr val="accent5"/>
            </a:effectRef>
            <a:fontRef idx="minor">
              <a:schemeClr val="lt1"/>
            </a:fontRef>
          </p:style>
          <p:txBody>
            <a:bodyPr lIns="91440" tIns="45720" rIns="91440" bIns="45720" rtlCol="0" anchor="ctr"/>
            <a:lstStyle/>
            <a:p>
              <a:pPr algn="ctr"/>
              <a:r>
                <a:rPr lang="es-MX" b="1" noProof="0"/>
                <a:t>Necesidades:</a:t>
              </a:r>
            </a:p>
            <a:p>
              <a:pPr algn="ctr"/>
              <a:r>
                <a:rPr lang="es-MX"/>
                <a:t>Fortalecer capacidades técnicas y de ciberseguridad</a:t>
              </a:r>
              <a:br>
                <a:rPr lang="es-MX"/>
              </a:br>
              <a:endParaRPr lang="es-MX" noProof="0">
                <a:ea typeface="Calibri"/>
                <a:cs typeface="Calibri"/>
              </a:endParaRPr>
            </a:p>
          </p:txBody>
        </p:sp>
        <p:sp>
          <p:nvSpPr>
            <p:cNvPr id="15" name="Rectángulo 14">
              <a:extLst>
                <a:ext uri="{FF2B5EF4-FFF2-40B4-BE49-F238E27FC236}">
                  <a16:creationId xmlns:a16="http://schemas.microsoft.com/office/drawing/2014/main" id="{3730F432-EA57-5961-A775-9599A4EDDF1B}"/>
                </a:ext>
              </a:extLst>
            </p:cNvPr>
            <p:cNvSpPr/>
            <p:nvPr/>
          </p:nvSpPr>
          <p:spPr>
            <a:xfrm>
              <a:off x="2333229" y="4168574"/>
              <a:ext cx="3490354" cy="2051471"/>
            </a:xfrm>
            <a:prstGeom prst="rect">
              <a:avLst/>
            </a:prstGeom>
          </p:spPr>
          <p:style>
            <a:lnRef idx="0">
              <a:schemeClr val="accent6"/>
            </a:lnRef>
            <a:fillRef idx="3">
              <a:schemeClr val="accent6"/>
            </a:fillRef>
            <a:effectRef idx="3">
              <a:schemeClr val="accent6"/>
            </a:effectRef>
            <a:fontRef idx="minor">
              <a:schemeClr val="lt1"/>
            </a:fontRef>
          </p:style>
          <p:txBody>
            <a:bodyPr lIns="91440" tIns="45720" rIns="91440" bIns="45720" rtlCol="0" anchor="ctr"/>
            <a:lstStyle/>
            <a:p>
              <a:pPr algn="ctr"/>
              <a:r>
                <a:rPr lang="es-MX" b="1" noProof="0"/>
                <a:t>Oportunidades:</a:t>
              </a:r>
              <a:endParaRPr lang="es-MX" b="1" noProof="0">
                <a:ea typeface="+mn-lt"/>
                <a:cs typeface="+mn-lt"/>
              </a:endParaRPr>
            </a:p>
            <a:p>
              <a:pPr algn="ctr"/>
              <a:r>
                <a:rPr lang="es-MX">
                  <a:ea typeface="+mn-lt"/>
                  <a:cs typeface="+mn-lt"/>
                </a:rPr>
                <a:t>Analítica de datos para toma de decisiones</a:t>
              </a:r>
              <a:endParaRPr lang="es-MX"/>
            </a:p>
          </p:txBody>
        </p:sp>
        <p:sp>
          <p:nvSpPr>
            <p:cNvPr id="16" name="Rectángulo 15">
              <a:extLst>
                <a:ext uri="{FF2B5EF4-FFF2-40B4-BE49-F238E27FC236}">
                  <a16:creationId xmlns:a16="http://schemas.microsoft.com/office/drawing/2014/main" id="{1C11642D-9971-CB3A-CD98-C0D1D9A4A092}"/>
                </a:ext>
              </a:extLst>
            </p:cNvPr>
            <p:cNvSpPr/>
            <p:nvPr/>
          </p:nvSpPr>
          <p:spPr>
            <a:xfrm>
              <a:off x="2333229" y="2117102"/>
              <a:ext cx="3490354" cy="2051471"/>
            </a:xfrm>
            <a:prstGeom prst="rect">
              <a:avLst/>
            </a:prstGeom>
          </p:spPr>
          <p:style>
            <a:lnRef idx="0">
              <a:schemeClr val="accent1"/>
            </a:lnRef>
            <a:fillRef idx="3">
              <a:schemeClr val="accent1"/>
            </a:fillRef>
            <a:effectRef idx="3">
              <a:schemeClr val="accent1"/>
            </a:effectRef>
            <a:fontRef idx="minor">
              <a:schemeClr val="lt1"/>
            </a:fontRef>
          </p:style>
          <p:txBody>
            <a:bodyPr lIns="91440" tIns="45720" rIns="91440" bIns="45720" rtlCol="0" anchor="ctr"/>
            <a:lstStyle/>
            <a:p>
              <a:pPr algn="ctr"/>
              <a:r>
                <a:rPr lang="es-MX" b="1" noProof="0" dirty="0"/>
                <a:t>Metas:</a:t>
              </a:r>
            </a:p>
            <a:p>
              <a:pPr algn="ctr"/>
              <a:r>
                <a:rPr lang="es-MX" dirty="0">
                  <a:ea typeface="+mn-lt"/>
                  <a:cs typeface="+mn-lt"/>
                </a:rPr>
                <a:t>Fortalecer la interoperabilidad y servicios digitales</a:t>
              </a:r>
              <a:endParaRPr lang="es-MX" dirty="0"/>
            </a:p>
          </p:txBody>
        </p:sp>
      </p:grpSp>
      <p:grpSp>
        <p:nvGrpSpPr>
          <p:cNvPr id="6" name="Grupo 5">
            <a:extLst>
              <a:ext uri="{FF2B5EF4-FFF2-40B4-BE49-F238E27FC236}">
                <a16:creationId xmlns:a16="http://schemas.microsoft.com/office/drawing/2014/main" id="{CC1BB784-17CB-4E82-B34E-631FC56A66A1}"/>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C20414B5-924D-FB84-43F4-56BE3A3AB1DD}"/>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Plan Institucional de Tecnologías de la Información</a:t>
              </a:r>
            </a:p>
          </p:txBody>
        </p:sp>
        <p:grpSp>
          <p:nvGrpSpPr>
            <p:cNvPr id="10" name="Grupo 9">
              <a:extLst>
                <a:ext uri="{FF2B5EF4-FFF2-40B4-BE49-F238E27FC236}">
                  <a16:creationId xmlns:a16="http://schemas.microsoft.com/office/drawing/2014/main" id="{A7B2BEE6-E703-5BB3-5D96-5A0CDFF4A79F}"/>
                </a:ext>
              </a:extLst>
            </p:cNvPr>
            <p:cNvGrpSpPr/>
            <p:nvPr/>
          </p:nvGrpSpPr>
          <p:grpSpPr>
            <a:xfrm>
              <a:off x="346289" y="284341"/>
              <a:ext cx="11565257" cy="813283"/>
              <a:chOff x="346289" y="284341"/>
              <a:chExt cx="11565257" cy="813283"/>
            </a:xfrm>
          </p:grpSpPr>
          <p:cxnSp>
            <p:nvCxnSpPr>
              <p:cNvPr id="19" name="Conector recto 18">
                <a:extLst>
                  <a:ext uri="{FF2B5EF4-FFF2-40B4-BE49-F238E27FC236}">
                    <a16:creationId xmlns:a16="http://schemas.microsoft.com/office/drawing/2014/main" id="{5687BD17-72FC-753C-24AF-4DBB31AE97C6}"/>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2" name="Google Shape;188;p2" descr="Un conjunto de letras blancas en un fondo blanco&#10;&#10;Descripción generada automáticamente con confianza media">
                <a:extLst>
                  <a:ext uri="{FF2B5EF4-FFF2-40B4-BE49-F238E27FC236}">
                    <a16:creationId xmlns:a16="http://schemas.microsoft.com/office/drawing/2014/main" id="{2B1D847A-B4A1-0B0A-10CB-543C2B4ACB0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sp>
        <p:nvSpPr>
          <p:cNvPr id="5" name="CuadroTexto 4">
            <a:extLst>
              <a:ext uri="{FF2B5EF4-FFF2-40B4-BE49-F238E27FC236}">
                <a16:creationId xmlns:a16="http://schemas.microsoft.com/office/drawing/2014/main" id="{41449D67-DB6C-DE82-7B60-2D4658E527AB}"/>
              </a:ext>
            </a:extLst>
          </p:cNvPr>
          <p:cNvSpPr txBox="1"/>
          <p:nvPr/>
        </p:nvSpPr>
        <p:spPr>
          <a:xfrm>
            <a:off x="346289" y="6171277"/>
            <a:ext cx="3305722" cy="215444"/>
          </a:xfrm>
          <a:prstGeom prst="rect">
            <a:avLst/>
          </a:prstGeom>
          <a:noFill/>
        </p:spPr>
        <p:txBody>
          <a:bodyPr wrap="square" rtlCol="0">
            <a:spAutoFit/>
          </a:bodyPr>
          <a:lstStyle/>
          <a:p>
            <a:r>
              <a:rPr lang="es-MX" sz="800" noProof="0" err="1"/>
              <a:t>TICs</a:t>
            </a:r>
            <a:r>
              <a:rPr lang="es-MX" sz="800" noProof="0"/>
              <a:t>: Tecnologías de la Información y Comunicación.</a:t>
            </a:r>
          </a:p>
        </p:txBody>
      </p:sp>
      <p:pic>
        <p:nvPicPr>
          <p:cNvPr id="8" name="Imagen 7">
            <a:extLst>
              <a:ext uri="{FF2B5EF4-FFF2-40B4-BE49-F238E27FC236}">
                <a16:creationId xmlns:a16="http://schemas.microsoft.com/office/drawing/2014/main" id="{3AE0A82C-C066-706F-9493-DC2AF48558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54854"/>
            <a:ext cx="1803213" cy="821160"/>
          </a:xfrm>
          <a:prstGeom prst="rect">
            <a:avLst/>
          </a:prstGeom>
        </p:spPr>
      </p:pic>
      <p:sp>
        <p:nvSpPr>
          <p:cNvPr id="12" name="CuadroTexto 11">
            <a:extLst>
              <a:ext uri="{FF2B5EF4-FFF2-40B4-BE49-F238E27FC236}">
                <a16:creationId xmlns:a16="http://schemas.microsoft.com/office/drawing/2014/main" id="{98502040-C8C9-4AA1-59A9-58E557DD0EC9}"/>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Tree>
    <p:extLst>
      <p:ext uri="{BB962C8B-B14F-4D97-AF65-F5344CB8AC3E}">
        <p14:creationId xmlns:p14="http://schemas.microsoft.com/office/powerpoint/2010/main" val="10823277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BDBF93-E846-2719-7A34-6A2337F73D7D}"/>
            </a:ext>
          </a:extLst>
        </p:cNvPr>
        <p:cNvGrpSpPr/>
        <p:nvPr/>
      </p:nvGrpSpPr>
      <p:grpSpPr>
        <a:xfrm>
          <a:off x="0" y="0"/>
          <a:ext cx="0" cy="0"/>
          <a:chOff x="0" y="0"/>
          <a:chExt cx="0" cy="0"/>
        </a:xfrm>
      </p:grpSpPr>
      <p:sp>
        <p:nvSpPr>
          <p:cNvPr id="3" name="Rectángulo 2">
            <a:extLst>
              <a:ext uri="{FF2B5EF4-FFF2-40B4-BE49-F238E27FC236}">
                <a16:creationId xmlns:a16="http://schemas.microsoft.com/office/drawing/2014/main" id="{0B42C756-A206-D98A-D1F6-3AA0B98BD141}"/>
              </a:ext>
            </a:extLst>
          </p:cNvPr>
          <p:cNvSpPr/>
          <p:nvPr/>
        </p:nvSpPr>
        <p:spPr>
          <a:xfrm>
            <a:off x="0" y="0"/>
            <a:ext cx="12192000" cy="21955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4" name="Grupo 3">
            <a:extLst>
              <a:ext uri="{FF2B5EF4-FFF2-40B4-BE49-F238E27FC236}">
                <a16:creationId xmlns:a16="http://schemas.microsoft.com/office/drawing/2014/main" id="{6034AFEA-B270-EB73-62F5-C718D5B0640A}"/>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4E4A01F9-38EB-48AF-A731-0BC5CC34A0CE}"/>
                </a:ext>
              </a:extLst>
            </p:cNvPr>
            <p:cNvSpPr txBox="1"/>
            <p:nvPr/>
          </p:nvSpPr>
          <p:spPr>
            <a:xfrm>
              <a:off x="6848832" y="314997"/>
              <a:ext cx="4357884"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tx1">
                      <a:lumMod val="75000"/>
                      <a:lumOff val="25000"/>
                    </a:schemeClr>
                  </a:solidFill>
                  <a:ea typeface="Fira Sans"/>
                  <a:cs typeface="Fira Sans"/>
                  <a:sym typeface="Fira Sans"/>
                </a:rPr>
                <a:t>Informe de Evaluación Trimestral del OIC al PTCI y PTAR</a:t>
              </a:r>
            </a:p>
          </p:txBody>
        </p:sp>
        <p:grpSp>
          <p:nvGrpSpPr>
            <p:cNvPr id="8" name="Grupo 7">
              <a:extLst>
                <a:ext uri="{FF2B5EF4-FFF2-40B4-BE49-F238E27FC236}">
                  <a16:creationId xmlns:a16="http://schemas.microsoft.com/office/drawing/2014/main" id="{E3766AD4-F9A1-06B2-3BC5-615709315908}"/>
                </a:ext>
              </a:extLst>
            </p:cNvPr>
            <p:cNvGrpSpPr/>
            <p:nvPr/>
          </p:nvGrpSpPr>
          <p:grpSpPr>
            <a:xfrm>
              <a:off x="346289" y="284341"/>
              <a:ext cx="11565257" cy="813283"/>
              <a:chOff x="346289" y="284341"/>
              <a:chExt cx="11565257" cy="813283"/>
            </a:xfrm>
          </p:grpSpPr>
          <p:cxnSp>
            <p:nvCxnSpPr>
              <p:cNvPr id="10" name="Conector recto 9">
                <a:extLst>
                  <a:ext uri="{FF2B5EF4-FFF2-40B4-BE49-F238E27FC236}">
                    <a16:creationId xmlns:a16="http://schemas.microsoft.com/office/drawing/2014/main" id="{BF9D5175-6F86-5174-A4F6-D5B83F79C7D6}"/>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60F9D105-F778-5DFF-89DE-2272411E62D0}"/>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sp>
        <p:nvSpPr>
          <p:cNvPr id="12" name="CuadroTexto 11">
            <a:extLst>
              <a:ext uri="{FF2B5EF4-FFF2-40B4-BE49-F238E27FC236}">
                <a16:creationId xmlns:a16="http://schemas.microsoft.com/office/drawing/2014/main" id="{1BDF67B7-37EE-7629-BAAF-F474416585D4}"/>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a:solidFill>
                  <a:schemeClr val="tx1">
                    <a:lumMod val="75000"/>
                    <a:lumOff val="25000"/>
                  </a:schemeClr>
                </a:solidFill>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pic>
        <p:nvPicPr>
          <p:cNvPr id="11" name="Imagen 10">
            <a:extLst>
              <a:ext uri="{FF2B5EF4-FFF2-40B4-BE49-F238E27FC236}">
                <a16:creationId xmlns:a16="http://schemas.microsoft.com/office/drawing/2014/main" id="{5B1A39DB-80AA-3AE5-EA7B-8147F6B8EF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54854"/>
            <a:ext cx="1803213" cy="821160"/>
          </a:xfrm>
          <a:prstGeom prst="rect">
            <a:avLst/>
          </a:prstGeom>
        </p:spPr>
      </p:pic>
      <p:pic>
        <p:nvPicPr>
          <p:cNvPr id="14" name="Imagen 13">
            <a:extLst>
              <a:ext uri="{FF2B5EF4-FFF2-40B4-BE49-F238E27FC236}">
                <a16:creationId xmlns:a16="http://schemas.microsoft.com/office/drawing/2014/main" id="{E79A8EEA-5751-C83A-FDBF-0F9AB295BBFE}"/>
              </a:ext>
            </a:extLst>
          </p:cNvPr>
          <p:cNvPicPr>
            <a:picLocks noChangeAspect="1"/>
          </p:cNvPicPr>
          <p:nvPr/>
        </p:nvPicPr>
        <p:blipFill>
          <a:blip r:embed="rId4"/>
          <a:stretch>
            <a:fillRect/>
          </a:stretch>
        </p:blipFill>
        <p:spPr>
          <a:xfrm>
            <a:off x="1763485" y="1205882"/>
            <a:ext cx="4156476" cy="5532169"/>
          </a:xfrm>
          <a:prstGeom prst="rect">
            <a:avLst/>
          </a:prstGeom>
        </p:spPr>
      </p:pic>
      <p:pic>
        <p:nvPicPr>
          <p:cNvPr id="16" name="Imagen 15">
            <a:extLst>
              <a:ext uri="{FF2B5EF4-FFF2-40B4-BE49-F238E27FC236}">
                <a16:creationId xmlns:a16="http://schemas.microsoft.com/office/drawing/2014/main" id="{D33B11E3-2951-DF06-B2F0-9F7327193305}"/>
              </a:ext>
            </a:extLst>
          </p:cNvPr>
          <p:cNvPicPr>
            <a:picLocks noChangeAspect="1"/>
          </p:cNvPicPr>
          <p:nvPr/>
        </p:nvPicPr>
        <p:blipFill>
          <a:blip r:embed="rId5"/>
          <a:stretch>
            <a:fillRect/>
          </a:stretch>
        </p:blipFill>
        <p:spPr>
          <a:xfrm>
            <a:off x="6473928" y="1292772"/>
            <a:ext cx="4117437" cy="5358387"/>
          </a:xfrm>
          <a:prstGeom prst="rect">
            <a:avLst/>
          </a:prstGeom>
        </p:spPr>
      </p:pic>
    </p:spTree>
    <p:extLst>
      <p:ext uri="{BB962C8B-B14F-4D97-AF65-F5344CB8AC3E}">
        <p14:creationId xmlns:p14="http://schemas.microsoft.com/office/powerpoint/2010/main" val="35552437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a:extLst>
              <a:ext uri="{FF2B5EF4-FFF2-40B4-BE49-F238E27FC236}">
                <a16:creationId xmlns:a16="http://schemas.microsoft.com/office/drawing/2014/main" id="{6D79E3FB-73F8-795B-8291-A83CC582D2C5}"/>
              </a:ext>
            </a:extLst>
          </p:cNvPr>
          <p:cNvGraphicFramePr>
            <a:graphicFrameLocks noGrp="1"/>
          </p:cNvGraphicFramePr>
          <p:nvPr>
            <p:ph idx="1"/>
            <p:extLst>
              <p:ext uri="{D42A27DB-BD31-4B8C-83A1-F6EECF244321}">
                <p14:modId xmlns:p14="http://schemas.microsoft.com/office/powerpoint/2010/main" val="445319720"/>
              </p:ext>
            </p:extLst>
          </p:nvPr>
        </p:nvGraphicFramePr>
        <p:xfrm>
          <a:off x="1143000" y="1929974"/>
          <a:ext cx="10129910" cy="1290320"/>
        </p:xfrm>
        <a:graphic>
          <a:graphicData uri="http://schemas.openxmlformats.org/drawingml/2006/table">
            <a:tbl>
              <a:tblPr firstRow="1" bandRow="1">
                <a:tableStyleId>{5C22544A-7EE6-4342-B048-85BDC9FD1C3A}</a:tableStyleId>
              </a:tblPr>
              <a:tblGrid>
                <a:gridCol w="1867486">
                  <a:extLst>
                    <a:ext uri="{9D8B030D-6E8A-4147-A177-3AD203B41FA5}">
                      <a16:colId xmlns:a16="http://schemas.microsoft.com/office/drawing/2014/main" val="2523563827"/>
                    </a:ext>
                  </a:extLst>
                </a:gridCol>
                <a:gridCol w="2795954">
                  <a:extLst>
                    <a:ext uri="{9D8B030D-6E8A-4147-A177-3AD203B41FA5}">
                      <a16:colId xmlns:a16="http://schemas.microsoft.com/office/drawing/2014/main" val="928459018"/>
                    </a:ext>
                  </a:extLst>
                </a:gridCol>
                <a:gridCol w="4055012">
                  <a:extLst>
                    <a:ext uri="{9D8B030D-6E8A-4147-A177-3AD203B41FA5}">
                      <a16:colId xmlns:a16="http://schemas.microsoft.com/office/drawing/2014/main" val="450347078"/>
                    </a:ext>
                  </a:extLst>
                </a:gridCol>
                <a:gridCol w="1411458">
                  <a:extLst>
                    <a:ext uri="{9D8B030D-6E8A-4147-A177-3AD203B41FA5}">
                      <a16:colId xmlns:a16="http://schemas.microsoft.com/office/drawing/2014/main" val="4195222840"/>
                    </a:ext>
                  </a:extLst>
                </a:gridCol>
              </a:tblGrid>
              <a:tr h="370840">
                <a:tc>
                  <a:txBody>
                    <a:bodyPr/>
                    <a:lstStyle/>
                    <a:p>
                      <a:pPr algn="ctr"/>
                      <a:r>
                        <a:rPr lang="es-MX" sz="1500" noProof="0"/>
                        <a:t>Descripción de Problemática</a:t>
                      </a:r>
                    </a:p>
                  </a:txBody>
                  <a:tcPr anchor="ctr"/>
                </a:tc>
                <a:tc>
                  <a:txBody>
                    <a:bodyPr/>
                    <a:lstStyle/>
                    <a:p>
                      <a:pPr algn="ctr"/>
                      <a:r>
                        <a:rPr lang="es-MX" sz="1500" noProof="0"/>
                        <a:t>Origen de la Problemática</a:t>
                      </a:r>
                    </a:p>
                  </a:txBody>
                  <a:tcPr anchor="ctr"/>
                </a:tc>
                <a:tc>
                  <a:txBody>
                    <a:bodyPr/>
                    <a:lstStyle/>
                    <a:p>
                      <a:pPr algn="ctr"/>
                      <a:r>
                        <a:rPr lang="es-MX" sz="1500" noProof="0"/>
                        <a:t>Acción para Mitigar la Problemática</a:t>
                      </a:r>
                    </a:p>
                  </a:txBody>
                  <a:tcPr anchor="ctr"/>
                </a:tc>
                <a:tc>
                  <a:txBody>
                    <a:bodyPr/>
                    <a:lstStyle/>
                    <a:p>
                      <a:pPr algn="ctr"/>
                      <a:r>
                        <a:rPr lang="es-MX" sz="1500" noProof="0"/>
                        <a:t>Responsable</a:t>
                      </a:r>
                    </a:p>
                  </a:txBody>
                  <a:tcPr anchor="ctr">
                    <a:lnR w="12700" cmpd="sng">
                      <a:noFill/>
                    </a:lnR>
                  </a:tcPr>
                </a:tc>
                <a:extLst>
                  <a:ext uri="{0D108BD9-81ED-4DB2-BD59-A6C34878D82A}">
                    <a16:rowId xmlns:a16="http://schemas.microsoft.com/office/drawing/2014/main" val="2812019370"/>
                  </a:ext>
                </a:extLst>
              </a:tr>
              <a:tr h="370840">
                <a:tc>
                  <a:txBody>
                    <a:bodyPr/>
                    <a:lstStyle/>
                    <a:p>
                      <a:pPr algn="just"/>
                      <a:endParaRPr lang="es-MX" sz="1200" noProof="0"/>
                    </a:p>
                  </a:txBody>
                  <a:tcPr/>
                </a:tc>
                <a:tc>
                  <a:txBody>
                    <a:bodyPr/>
                    <a:lstStyle/>
                    <a:p>
                      <a:pPr algn="just"/>
                      <a:endParaRPr lang="es-MX" sz="1200" noProof="0"/>
                    </a:p>
                  </a:txBody>
                  <a:tcPr/>
                </a:tc>
                <a:tc>
                  <a:txBody>
                    <a:bodyPr/>
                    <a:lstStyle/>
                    <a:p>
                      <a:pPr algn="just"/>
                      <a:endParaRPr lang="es-MX" sz="1200" noProof="0"/>
                    </a:p>
                  </a:txBody>
                  <a:tcPr/>
                </a:tc>
                <a:tc>
                  <a:txBody>
                    <a:bodyPr/>
                    <a:lstStyle/>
                    <a:p>
                      <a:pPr algn="ctr"/>
                      <a:endParaRPr lang="es-MX" sz="1200" noProof="0"/>
                    </a:p>
                  </a:txBody>
                  <a:tcPr anchor="ctr"/>
                </a:tc>
                <a:extLst>
                  <a:ext uri="{0D108BD9-81ED-4DB2-BD59-A6C34878D82A}">
                    <a16:rowId xmlns:a16="http://schemas.microsoft.com/office/drawing/2014/main" val="2703178470"/>
                  </a:ext>
                </a:extLst>
              </a:tr>
              <a:tr h="370840">
                <a:tc>
                  <a:txBody>
                    <a:bodyPr/>
                    <a:lstStyle/>
                    <a:p>
                      <a:pPr algn="just"/>
                      <a:endParaRPr lang="es-MX" sz="1200" noProof="0"/>
                    </a:p>
                  </a:txBody>
                  <a:tcPr/>
                </a:tc>
                <a:tc>
                  <a:txBody>
                    <a:bodyPr/>
                    <a:lstStyle/>
                    <a:p>
                      <a:pPr algn="just"/>
                      <a:endParaRPr lang="es-MX" sz="1200" noProof="0"/>
                    </a:p>
                  </a:txBody>
                  <a:tcPr/>
                </a:tc>
                <a:tc>
                  <a:txBody>
                    <a:bodyPr/>
                    <a:lstStyle/>
                    <a:p>
                      <a:pPr algn="just"/>
                      <a:endParaRPr lang="es-MX" sz="1200" noProof="0"/>
                    </a:p>
                  </a:txBody>
                  <a:tcPr/>
                </a:tc>
                <a:tc>
                  <a:txBody>
                    <a:bodyPr/>
                    <a:lstStyle/>
                    <a:p>
                      <a:pPr algn="ctr"/>
                      <a:endParaRPr lang="es-MX" sz="1200" noProof="0"/>
                    </a:p>
                  </a:txBody>
                  <a:tcPr anchor="ctr"/>
                </a:tc>
                <a:extLst>
                  <a:ext uri="{0D108BD9-81ED-4DB2-BD59-A6C34878D82A}">
                    <a16:rowId xmlns:a16="http://schemas.microsoft.com/office/drawing/2014/main" val="654065349"/>
                  </a:ext>
                </a:extLst>
              </a:tr>
            </a:tbl>
          </a:graphicData>
        </a:graphic>
      </p:graphicFrame>
      <p:grpSp>
        <p:nvGrpSpPr>
          <p:cNvPr id="4" name="Grupo 3">
            <a:extLst>
              <a:ext uri="{FF2B5EF4-FFF2-40B4-BE49-F238E27FC236}">
                <a16:creationId xmlns:a16="http://schemas.microsoft.com/office/drawing/2014/main" id="{DAA1A3E1-9B24-0975-21E6-C2B80B82C5B6}"/>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F8B3935A-17C7-14C3-1FD9-42A5DDE19F9B}"/>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Cédula de Problemáticas</a:t>
              </a:r>
            </a:p>
          </p:txBody>
        </p:sp>
        <p:grpSp>
          <p:nvGrpSpPr>
            <p:cNvPr id="8" name="Grupo 7">
              <a:extLst>
                <a:ext uri="{FF2B5EF4-FFF2-40B4-BE49-F238E27FC236}">
                  <a16:creationId xmlns:a16="http://schemas.microsoft.com/office/drawing/2014/main" id="{1DA6EF4F-5B39-67B2-3F51-7C087DCF63A3}"/>
                </a:ext>
              </a:extLst>
            </p:cNvPr>
            <p:cNvGrpSpPr/>
            <p:nvPr/>
          </p:nvGrpSpPr>
          <p:grpSpPr>
            <a:xfrm>
              <a:off x="346289" y="284341"/>
              <a:ext cx="11565257" cy="813283"/>
              <a:chOff x="346289" y="284341"/>
              <a:chExt cx="11565257" cy="813283"/>
            </a:xfrm>
          </p:grpSpPr>
          <p:cxnSp>
            <p:nvCxnSpPr>
              <p:cNvPr id="10" name="Conector recto 9">
                <a:extLst>
                  <a:ext uri="{FF2B5EF4-FFF2-40B4-BE49-F238E27FC236}">
                    <a16:creationId xmlns:a16="http://schemas.microsoft.com/office/drawing/2014/main" id="{28D33DD6-5FF0-B14B-69E6-60EF085762A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63EF75EE-9650-401D-2CF1-C6ADB1FA445D}"/>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DE158B20-E0B5-E0B2-C9C1-54B881EF23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7" name="CuadroTexto 6">
            <a:extLst>
              <a:ext uri="{FF2B5EF4-FFF2-40B4-BE49-F238E27FC236}">
                <a16:creationId xmlns:a16="http://schemas.microsoft.com/office/drawing/2014/main" id="{D9FEA7CE-57C8-CE82-665F-078725CBF0FA}"/>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
        <p:nvSpPr>
          <p:cNvPr id="3" name="Google Shape;364;p19">
            <a:extLst>
              <a:ext uri="{FF2B5EF4-FFF2-40B4-BE49-F238E27FC236}">
                <a16:creationId xmlns:a16="http://schemas.microsoft.com/office/drawing/2014/main" id="{7D3FE71B-E229-6984-7176-1A5947FFDC50}"/>
              </a:ext>
            </a:extLst>
          </p:cNvPr>
          <p:cNvSpPr txBox="1"/>
          <p:nvPr/>
        </p:nvSpPr>
        <p:spPr>
          <a:xfrm>
            <a:off x="2077045" y="3773030"/>
            <a:ext cx="5155859" cy="559227"/>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2400" b="1" noProof="0" dirty="0">
                <a:solidFill>
                  <a:schemeClr val="dk1"/>
                </a:solidFill>
                <a:ea typeface="Fira Sans"/>
                <a:cs typeface="Fira Sans"/>
                <a:sym typeface="Fira Sans"/>
              </a:rPr>
              <a:t>No se recibieron propuestas de problemáticas para su incorporación por parte del Vocal Ejecutivo.</a:t>
            </a:r>
          </a:p>
        </p:txBody>
      </p:sp>
    </p:spTree>
    <p:extLst>
      <p:ext uri="{BB962C8B-B14F-4D97-AF65-F5344CB8AC3E}">
        <p14:creationId xmlns:p14="http://schemas.microsoft.com/office/powerpoint/2010/main" val="29739337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E8374D-BAD7-F9E8-14FB-9B3D00CF799B}"/>
            </a:ext>
          </a:extLst>
        </p:cNvPr>
        <p:cNvGrpSpPr/>
        <p:nvPr/>
      </p:nvGrpSpPr>
      <p:grpSpPr>
        <a:xfrm>
          <a:off x="0" y="0"/>
          <a:ext cx="0" cy="0"/>
          <a:chOff x="0" y="0"/>
          <a:chExt cx="0" cy="0"/>
        </a:xfrm>
      </p:grpSpPr>
      <p:sp>
        <p:nvSpPr>
          <p:cNvPr id="4" name="Rectángulo 3">
            <a:extLst>
              <a:ext uri="{FF2B5EF4-FFF2-40B4-BE49-F238E27FC236}">
                <a16:creationId xmlns:a16="http://schemas.microsoft.com/office/drawing/2014/main" id="{4C3E1007-FD2C-4983-14E4-447B798580A9}"/>
              </a:ext>
            </a:extLst>
          </p:cNvPr>
          <p:cNvSpPr/>
          <p:nvPr/>
        </p:nvSpPr>
        <p:spPr>
          <a:xfrm>
            <a:off x="0" y="0"/>
            <a:ext cx="12192000" cy="30834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2" name="Grupo 1">
            <a:extLst>
              <a:ext uri="{FF2B5EF4-FFF2-40B4-BE49-F238E27FC236}">
                <a16:creationId xmlns:a16="http://schemas.microsoft.com/office/drawing/2014/main" id="{EF5518D7-4A59-C39A-17CE-8DDC6B1D5B75}"/>
              </a:ext>
            </a:extLst>
          </p:cNvPr>
          <p:cNvGrpSpPr/>
          <p:nvPr/>
        </p:nvGrpSpPr>
        <p:grpSpPr>
          <a:xfrm>
            <a:off x="584591" y="253833"/>
            <a:ext cx="10919837" cy="843793"/>
            <a:chOff x="584591" y="253833"/>
            <a:chExt cx="10919837" cy="843793"/>
          </a:xfrm>
        </p:grpSpPr>
        <p:sp>
          <p:nvSpPr>
            <p:cNvPr id="10" name="Google Shape;364;p19">
              <a:extLst>
                <a:ext uri="{FF2B5EF4-FFF2-40B4-BE49-F238E27FC236}">
                  <a16:creationId xmlns:a16="http://schemas.microsoft.com/office/drawing/2014/main" id="{7FF93AD3-8322-F893-FF15-C9091202A97F}"/>
                </a:ext>
              </a:extLst>
            </p:cNvPr>
            <p:cNvSpPr txBox="1"/>
            <p:nvPr/>
          </p:nvSpPr>
          <p:spPr>
            <a:xfrm>
              <a:off x="584591" y="253833"/>
              <a:ext cx="4109085" cy="559227"/>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ES" sz="2400" b="1">
                  <a:solidFill>
                    <a:schemeClr val="tx1">
                      <a:lumMod val="75000"/>
                      <a:lumOff val="25000"/>
                    </a:schemeClr>
                  </a:solidFill>
                  <a:ea typeface="Fira Sans"/>
                  <a:cs typeface="Fira Sans"/>
                  <a:sym typeface="Fira Sans"/>
                </a:rPr>
                <a:t>Desahogo de Temas</a:t>
              </a:r>
            </a:p>
          </p:txBody>
        </p:sp>
        <p:pic>
          <p:nvPicPr>
            <p:cNvPr id="11" name="Google Shape;188;p2" descr="Un conjunto de letras blancas en un fondo blanco&#10;&#10;Descripción generada automáticamente con confianza media">
              <a:extLst>
                <a:ext uri="{FF2B5EF4-FFF2-40B4-BE49-F238E27FC236}">
                  <a16:creationId xmlns:a16="http://schemas.microsoft.com/office/drawing/2014/main" id="{89FBAE3F-F3C0-7E6F-79D9-FDD5960FEBA4}"/>
                </a:ext>
              </a:extLst>
            </p:cNvPr>
            <p:cNvPicPr preferRelativeResize="0"/>
            <p:nvPr/>
          </p:nvPicPr>
          <p:blipFill rotWithShape="1">
            <a:blip r:embed="rId2">
              <a:alphaModFix/>
            </a:blip>
            <a:srcRect b="89169"/>
            <a:stretch/>
          </p:blipFill>
          <p:spPr>
            <a:xfrm flipV="1">
              <a:off x="697422" y="1051907"/>
              <a:ext cx="10807006" cy="45719"/>
            </a:xfrm>
            <a:prstGeom prst="rect">
              <a:avLst/>
            </a:prstGeom>
            <a:noFill/>
            <a:ln>
              <a:noFill/>
            </a:ln>
          </p:spPr>
        </p:pic>
      </p:grpSp>
      <p:grpSp>
        <p:nvGrpSpPr>
          <p:cNvPr id="3" name="Grupo 2">
            <a:extLst>
              <a:ext uri="{FF2B5EF4-FFF2-40B4-BE49-F238E27FC236}">
                <a16:creationId xmlns:a16="http://schemas.microsoft.com/office/drawing/2014/main" id="{78FDD462-E66D-DC5A-B8F0-1F2121E5B7B2}"/>
              </a:ext>
            </a:extLst>
          </p:cNvPr>
          <p:cNvGrpSpPr/>
          <p:nvPr/>
        </p:nvGrpSpPr>
        <p:grpSpPr>
          <a:xfrm>
            <a:off x="1898304" y="1588547"/>
            <a:ext cx="8724818" cy="3772211"/>
            <a:chOff x="1563290" y="2088190"/>
            <a:chExt cx="8724818" cy="3586735"/>
          </a:xfrm>
        </p:grpSpPr>
        <p:sp>
          <p:nvSpPr>
            <p:cNvPr id="5" name="TextBox 18">
              <a:extLst>
                <a:ext uri="{FF2B5EF4-FFF2-40B4-BE49-F238E27FC236}">
                  <a16:creationId xmlns:a16="http://schemas.microsoft.com/office/drawing/2014/main" id="{8EB81E98-C0F9-6DCA-909D-310269FA4531}"/>
                </a:ext>
              </a:extLst>
            </p:cNvPr>
            <p:cNvSpPr txBox="1"/>
            <p:nvPr/>
          </p:nvSpPr>
          <p:spPr>
            <a:xfrm>
              <a:off x="1563290" y="2614363"/>
              <a:ext cx="4233591" cy="375743"/>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lang="en-US" sz="2400" b="1" kern="0">
                  <a:solidFill>
                    <a:srgbClr val="93034E"/>
                  </a:solidFill>
                  <a:latin typeface="LuloCleanW01-OneBold"/>
                </a:rPr>
                <a:t>2</a:t>
              </a:r>
              <a:r>
                <a:rPr kumimoji="0" lang="en-US" sz="2400" b="1" i="0" u="none" strike="noStrike" kern="0" cap="none" spc="0" normalizeH="0" baseline="0" noProof="0">
                  <a:ln>
                    <a:noFill/>
                  </a:ln>
                  <a:solidFill>
                    <a:srgbClr val="93034E"/>
                  </a:solidFill>
                  <a:effectLst/>
                  <a:uLnTx/>
                  <a:uFillTx/>
                  <a:latin typeface="LuloCleanW01-OneBold"/>
                </a:rPr>
                <a:t>. DESEMPEÑO INSTITUCIONAL. </a:t>
              </a:r>
            </a:p>
          </p:txBody>
        </p:sp>
        <p:sp>
          <p:nvSpPr>
            <p:cNvPr id="7" name="TextBox 19">
              <a:extLst>
                <a:ext uri="{FF2B5EF4-FFF2-40B4-BE49-F238E27FC236}">
                  <a16:creationId xmlns:a16="http://schemas.microsoft.com/office/drawing/2014/main" id="{0350C633-A602-9383-A067-8DA06D3DCE9D}"/>
                </a:ext>
              </a:extLst>
            </p:cNvPr>
            <p:cNvSpPr txBox="1"/>
            <p:nvPr/>
          </p:nvSpPr>
          <p:spPr>
            <a:xfrm>
              <a:off x="1563291" y="3543482"/>
              <a:ext cx="3521593" cy="138030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ES" b="0" i="0" u="none" strike="noStrike" kern="0" cap="none" spc="0" normalizeH="0" baseline="0" noProof="0">
                  <a:ln>
                    <a:noFill/>
                  </a:ln>
                  <a:solidFill>
                    <a:schemeClr val="tx1">
                      <a:lumMod val="75000"/>
                      <a:lumOff val="25000"/>
                    </a:schemeClr>
                  </a:solidFill>
                  <a:effectLst/>
                  <a:uLnTx/>
                  <a:uFillTx/>
                  <a:latin typeface="LuloCleanW01-OneBold"/>
                  <a:cs typeface="Arial" panose="020B0604020202020204" pitchFamily="34" charset="0"/>
                </a:rPr>
                <a:t>Seguimiento de Indicadores</a:t>
              </a: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ES" b="0" i="0" u="none" strike="noStrike" kern="0" cap="none" spc="0" normalizeH="0" baseline="0" noProof="0">
                  <a:ln>
                    <a:noFill/>
                  </a:ln>
                  <a:solidFill>
                    <a:schemeClr val="tx1">
                      <a:lumMod val="75000"/>
                      <a:lumOff val="25000"/>
                    </a:schemeClr>
                  </a:solidFill>
                  <a:effectLst/>
                  <a:uLnTx/>
                  <a:uFillTx/>
                  <a:latin typeface="LuloCleanW01-OneBold"/>
                  <a:cs typeface="Arial" panose="020B0604020202020204" pitchFamily="34" charset="0"/>
                </a:rPr>
                <a:t>Presupuesto</a:t>
              </a: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ES" b="0" i="0" u="none" strike="noStrike" kern="0" cap="none" spc="0" normalizeH="0" baseline="0" noProof="0">
                  <a:ln>
                    <a:noFill/>
                  </a:ln>
                  <a:solidFill>
                    <a:schemeClr val="tx1">
                      <a:lumMod val="75000"/>
                      <a:lumOff val="25000"/>
                    </a:schemeClr>
                  </a:solidFill>
                  <a:effectLst/>
                  <a:uLnTx/>
                  <a:uFillTx/>
                  <a:latin typeface="LuloCleanW01-OneBold"/>
                  <a:cs typeface="Arial" panose="020B0604020202020204" pitchFamily="34" charset="0"/>
                </a:rPr>
                <a:t>Amortización Contable y Presupuestaria</a:t>
              </a:r>
            </a:p>
          </p:txBody>
        </p:sp>
        <p:sp>
          <p:nvSpPr>
            <p:cNvPr id="8" name="Cube 11">
              <a:extLst>
                <a:ext uri="{FF2B5EF4-FFF2-40B4-BE49-F238E27FC236}">
                  <a16:creationId xmlns:a16="http://schemas.microsoft.com/office/drawing/2014/main" id="{039022D3-80B9-6AD6-A39A-7309CD8E06CF}"/>
                </a:ext>
              </a:extLst>
            </p:cNvPr>
            <p:cNvSpPr/>
            <p:nvPr/>
          </p:nvSpPr>
          <p:spPr>
            <a:xfrm rot="2700000">
              <a:off x="6697991" y="2084809"/>
              <a:ext cx="3586735" cy="3593498"/>
            </a:xfrm>
            <a:prstGeom prst="cube">
              <a:avLst>
                <a:gd name="adj" fmla="val 14635"/>
              </a:avLst>
            </a:prstGeom>
            <a:solidFill>
              <a:srgbClr val="93034E"/>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9" name="TextBox 12">
              <a:extLst>
                <a:ext uri="{FF2B5EF4-FFF2-40B4-BE49-F238E27FC236}">
                  <a16:creationId xmlns:a16="http://schemas.microsoft.com/office/drawing/2014/main" id="{9BE9EB64-8B37-CBCF-4447-A9B0F2613D00}"/>
                </a:ext>
              </a:extLst>
            </p:cNvPr>
            <p:cNvSpPr txBox="1"/>
            <p:nvPr/>
          </p:nvSpPr>
          <p:spPr>
            <a:xfrm>
              <a:off x="7347398" y="3218322"/>
              <a:ext cx="1612661" cy="123965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9600" b="0" i="0" u="none" strike="noStrike" kern="0" cap="none" spc="0" normalizeH="0" baseline="0" noProof="0">
                  <a:ln>
                    <a:noFill/>
                  </a:ln>
                  <a:solidFill>
                    <a:schemeClr val="bg1"/>
                  </a:solidFill>
                  <a:effectLst/>
                  <a:uLnTx/>
                  <a:uFillTx/>
                </a:rPr>
                <a:t>2</a:t>
              </a:r>
            </a:p>
          </p:txBody>
        </p:sp>
        <p:sp>
          <p:nvSpPr>
            <p:cNvPr id="13" name="Round Same Side Corner Rectangle 26">
              <a:extLst>
                <a:ext uri="{FF2B5EF4-FFF2-40B4-BE49-F238E27FC236}">
                  <a16:creationId xmlns:a16="http://schemas.microsoft.com/office/drawing/2014/main" id="{AB0A58D1-0507-7EE5-4FC2-BD401BE1DBDE}"/>
                </a:ext>
              </a:extLst>
            </p:cNvPr>
            <p:cNvSpPr/>
            <p:nvPr/>
          </p:nvSpPr>
          <p:spPr>
            <a:xfrm rot="5400000">
              <a:off x="1930218" y="2966707"/>
              <a:ext cx="55320" cy="553350"/>
            </a:xfrm>
            <a:prstGeom prst="round2SameRect">
              <a:avLst>
                <a:gd name="adj1" fmla="val 50000"/>
                <a:gd name="adj2" fmla="val 0"/>
              </a:avLst>
            </a:prstGeom>
            <a:solidFill>
              <a:srgbClr val="93034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3034E"/>
                </a:solidFill>
                <a:effectLst/>
                <a:uLnTx/>
                <a:uFillTx/>
                <a:ea typeface="+mn-ea"/>
                <a:cs typeface="+mn-cs"/>
              </a:endParaRPr>
            </a:p>
          </p:txBody>
        </p:sp>
      </p:grpSp>
      <p:sp>
        <p:nvSpPr>
          <p:cNvPr id="14" name="CuadroTexto 13">
            <a:extLst>
              <a:ext uri="{FF2B5EF4-FFF2-40B4-BE49-F238E27FC236}">
                <a16:creationId xmlns:a16="http://schemas.microsoft.com/office/drawing/2014/main" id="{3D3C0DB0-37D2-C4F4-2571-3D958A92A8D5}"/>
              </a:ext>
            </a:extLst>
          </p:cNvPr>
          <p:cNvSpPr txBox="1"/>
          <p:nvPr/>
        </p:nvSpPr>
        <p:spPr>
          <a:xfrm>
            <a:off x="7452469" y="291736"/>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a:solidFill>
                  <a:schemeClr val="tx1">
                    <a:lumMod val="75000"/>
                    <a:lumOff val="25000"/>
                  </a:schemeClr>
                </a:solidFill>
                <a:ea typeface="Calibri"/>
                <a:cs typeface="Calibri"/>
              </a:rPr>
              <a:t>Comité de Control y Desempeño Institucional </a:t>
            </a:r>
          </a:p>
          <a:p>
            <a:r>
              <a:rPr lang="es-ES" sz="1600">
                <a:solidFill>
                  <a:schemeClr val="tx1">
                    <a:lumMod val="75000"/>
                    <a:lumOff val="25000"/>
                  </a:schemeClr>
                </a:solidFill>
                <a:ea typeface="Calibri"/>
                <a:cs typeface="Calibri"/>
              </a:rPr>
              <a:t>4ta. Sesión Ordinaria al 3er. Trimestre 2025</a:t>
            </a:r>
          </a:p>
        </p:txBody>
      </p:sp>
      <p:pic>
        <p:nvPicPr>
          <p:cNvPr id="6" name="Imagen 5">
            <a:extLst>
              <a:ext uri="{FF2B5EF4-FFF2-40B4-BE49-F238E27FC236}">
                <a16:creationId xmlns:a16="http://schemas.microsoft.com/office/drawing/2014/main" id="{A69DE0E2-DB56-FF1F-78B0-765AD40C3E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2497" y="136611"/>
            <a:ext cx="1803213" cy="821160"/>
          </a:xfrm>
          <a:prstGeom prst="rect">
            <a:avLst/>
          </a:prstGeom>
        </p:spPr>
      </p:pic>
    </p:spTree>
    <p:extLst>
      <p:ext uri="{BB962C8B-B14F-4D97-AF65-F5344CB8AC3E}">
        <p14:creationId xmlns:p14="http://schemas.microsoft.com/office/powerpoint/2010/main" val="20387386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1122;p104">
            <a:extLst>
              <a:ext uri="{FF2B5EF4-FFF2-40B4-BE49-F238E27FC236}">
                <a16:creationId xmlns:a16="http://schemas.microsoft.com/office/drawing/2014/main" id="{D8A1E6BB-B8A6-5F74-A6D0-C5EAA9B4928C}"/>
              </a:ext>
            </a:extLst>
          </p:cNvPr>
          <p:cNvSpPr/>
          <p:nvPr/>
        </p:nvSpPr>
        <p:spPr>
          <a:xfrm>
            <a:off x="350821" y="1091112"/>
            <a:ext cx="11568654" cy="347806"/>
          </a:xfrm>
          <a:prstGeom prst="rect">
            <a:avLst/>
          </a:prstGeom>
          <a:noFill/>
          <a:ln>
            <a:noFill/>
          </a:ln>
        </p:spPr>
        <p:txBody>
          <a:bodyPr spcFirstLastPara="1" wrap="square" lIns="91425" tIns="45700" rIns="91425" bIns="45700" anchor="t" anchorCtr="0">
            <a:spAutoFit/>
          </a:bodyPr>
          <a:lstStyle/>
          <a:p>
            <a:pPr algn="ctr">
              <a:buClr>
                <a:srgbClr val="000000"/>
              </a:buClr>
              <a:buSzPts val="1800"/>
            </a:pPr>
            <a:r>
              <a:rPr lang="es-MX" sz="1600" b="1" i="0" u="none" strike="noStrike" cap="none" noProof="0">
                <a:solidFill>
                  <a:schemeClr val="dk1"/>
                </a:solidFill>
                <a:ea typeface="Calibri"/>
                <a:cs typeface="Calibri"/>
                <a:sym typeface="Calibri"/>
              </a:rPr>
              <a:t>Cumplimiento de indicadores del </a:t>
            </a:r>
            <a:r>
              <a:rPr lang="es-MX" sz="1600" b="1">
                <a:solidFill>
                  <a:schemeClr val="dk1"/>
                </a:solidFill>
                <a:ea typeface="Calibri"/>
                <a:cs typeface="Calibri"/>
                <a:sym typeface="Calibri"/>
              </a:rPr>
              <a:t>Programa Operativo Anual (POA)</a:t>
            </a:r>
            <a:r>
              <a:rPr lang="es-MX" sz="1600" b="1" i="0" u="none" strike="noStrike" cap="none" noProof="0">
                <a:solidFill>
                  <a:schemeClr val="dk1"/>
                </a:solidFill>
                <a:ea typeface="Calibri"/>
                <a:cs typeface="Calibri"/>
                <a:sym typeface="Calibri"/>
              </a:rPr>
              <a:t> </a:t>
            </a:r>
            <a:r>
              <a:rPr lang="es-MX" sz="1600" b="1">
                <a:solidFill>
                  <a:schemeClr val="dk1"/>
                </a:solidFill>
                <a:ea typeface="Calibri"/>
                <a:cs typeface="Calibri"/>
                <a:sym typeface="Calibri"/>
              </a:rPr>
              <a:t> </a:t>
            </a:r>
            <a:endParaRPr lang="es-MX" sz="1600" b="1" i="0" u="none" strike="noStrike" cap="none" noProof="0">
              <a:solidFill>
                <a:schemeClr val="dk1"/>
              </a:solidFill>
              <a:ea typeface="Calibri"/>
              <a:cs typeface="Calibri"/>
            </a:endParaRPr>
          </a:p>
        </p:txBody>
      </p:sp>
      <p:graphicFrame>
        <p:nvGraphicFramePr>
          <p:cNvPr id="12" name="Google Shape;1124;p104">
            <a:extLst>
              <a:ext uri="{FF2B5EF4-FFF2-40B4-BE49-F238E27FC236}">
                <a16:creationId xmlns:a16="http://schemas.microsoft.com/office/drawing/2014/main" id="{53E044DE-D22E-DA89-092F-A3B5ED0A5EFD}"/>
              </a:ext>
            </a:extLst>
          </p:cNvPr>
          <p:cNvGraphicFramePr/>
          <p:nvPr>
            <p:extLst>
              <p:ext uri="{D42A27DB-BD31-4B8C-83A1-F6EECF244321}">
                <p14:modId xmlns:p14="http://schemas.microsoft.com/office/powerpoint/2010/main" val="2865690214"/>
              </p:ext>
            </p:extLst>
          </p:nvPr>
        </p:nvGraphicFramePr>
        <p:xfrm>
          <a:off x="627817" y="1960756"/>
          <a:ext cx="4691557" cy="4285251"/>
        </p:xfrm>
        <a:graphic>
          <a:graphicData uri="http://schemas.openxmlformats.org/drawingml/2006/table">
            <a:tbl>
              <a:tblPr>
                <a:noFill/>
              </a:tblPr>
              <a:tblGrid>
                <a:gridCol w="3370866">
                  <a:extLst>
                    <a:ext uri="{9D8B030D-6E8A-4147-A177-3AD203B41FA5}">
                      <a16:colId xmlns:a16="http://schemas.microsoft.com/office/drawing/2014/main" val="20000"/>
                    </a:ext>
                  </a:extLst>
                </a:gridCol>
                <a:gridCol w="1320691">
                  <a:extLst>
                    <a:ext uri="{9D8B030D-6E8A-4147-A177-3AD203B41FA5}">
                      <a16:colId xmlns:a16="http://schemas.microsoft.com/office/drawing/2014/main" val="20001"/>
                    </a:ext>
                  </a:extLst>
                </a:gridCol>
              </a:tblGrid>
              <a:tr h="335280">
                <a:tc>
                  <a:txBody>
                    <a:bodyPr/>
                    <a:lstStyle/>
                    <a:p>
                      <a:pPr marL="0" marR="0" lvl="0" indent="0" algn="ctr" rtl="0">
                        <a:lnSpc>
                          <a:spcPct val="100000"/>
                        </a:lnSpc>
                        <a:spcBef>
                          <a:spcPts val="0"/>
                        </a:spcBef>
                        <a:spcAft>
                          <a:spcPts val="0"/>
                        </a:spcAft>
                        <a:buNone/>
                      </a:pPr>
                      <a:r>
                        <a:rPr lang="es-MX" sz="1200" b="1" u="none" strike="noStrike" cap="none" noProof="0">
                          <a:solidFill>
                            <a:schemeClr val="bg1"/>
                          </a:solidFill>
                          <a:latin typeface="+mn-lt"/>
                        </a:rPr>
                        <a:t>UNIDAD ADMINISTRATIVA</a:t>
                      </a:r>
                      <a:endParaRPr lang="es-MX" sz="1200" noProof="0">
                        <a:solidFill>
                          <a:schemeClr val="bg1"/>
                        </a:solidFill>
                        <a:latin typeface="+mn-lt"/>
                      </a:endParaRPr>
                    </a:p>
                  </a:txBody>
                  <a:tcPr marL="13900" marR="13900" marT="0" marB="0" anchor="ctr">
                    <a:lnL w="12700" cap="flat" cmpd="sng" algn="ctr">
                      <a:solidFill>
                        <a:schemeClr val="tx1"/>
                      </a:solidFill>
                      <a:prstDash val="solid"/>
                      <a:round/>
                      <a:headEnd type="none" w="med" len="med"/>
                      <a:tailEnd type="none" w="med" len="med"/>
                    </a:lnL>
                    <a:lnR w="9525" cap="flat" cmpd="sng">
                      <a:solidFill>
                        <a:srgbClr val="CCCCCC"/>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lvl="0" indent="0" algn="ctr" rtl="0">
                        <a:lnSpc>
                          <a:spcPct val="100000"/>
                        </a:lnSpc>
                        <a:spcBef>
                          <a:spcPts val="0"/>
                        </a:spcBef>
                        <a:spcAft>
                          <a:spcPts val="0"/>
                        </a:spcAft>
                        <a:buNone/>
                      </a:pPr>
                      <a:r>
                        <a:rPr lang="es-MX" sz="1200" b="1" u="none" strike="noStrike" cap="none" noProof="0">
                          <a:solidFill>
                            <a:schemeClr val="bg1"/>
                          </a:solidFill>
                          <a:latin typeface="+mn-lt"/>
                        </a:rPr>
                        <a:t>INDICADORES</a:t>
                      </a:r>
                      <a:endParaRPr lang="es-MX" sz="1200" noProof="0">
                        <a:solidFill>
                          <a:schemeClr val="bg1"/>
                        </a:solidFill>
                        <a:latin typeface="+mn-lt"/>
                      </a:endParaRPr>
                    </a:p>
                  </a:txBody>
                  <a:tcPr marL="13900" marR="13900" marT="0" marB="0" anchor="ctr">
                    <a:lnL w="9525" cap="flat" cmpd="sng">
                      <a:solidFill>
                        <a:srgbClr val="CCCCCC"/>
                      </a:solidFill>
                      <a:prstDash val="solid"/>
                      <a:round/>
                      <a:headEnd type="none" w="sm" len="sm"/>
                      <a:tailEnd type="none" w="sm" len="sm"/>
                    </a:lnL>
                    <a:lnR w="9525" cap="flat" cmpd="sng" algn="ctr">
                      <a:solidFill>
                        <a:srgbClr val="CCCCCC"/>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10000"/>
                  </a:ext>
                </a:extLst>
              </a:tr>
              <a:tr h="234969">
                <a:tc>
                  <a:txBody>
                    <a:bodyPr/>
                    <a:lstStyle/>
                    <a:p>
                      <a:pPr marL="0" lvl="0" indent="0" algn="l">
                        <a:lnSpc>
                          <a:spcPct val="100000"/>
                        </a:lnSpc>
                        <a:spcBef>
                          <a:spcPts val="0"/>
                        </a:spcBef>
                        <a:spcAft>
                          <a:spcPts val="0"/>
                        </a:spcAft>
                        <a:buNone/>
                      </a:pPr>
                      <a:r>
                        <a:rPr lang="es-MX" sz="1100" b="0" noProof="0">
                          <a:solidFill>
                            <a:schemeClr val="tx1"/>
                          </a:solidFill>
                          <a:latin typeface="Helvetica"/>
                        </a:rPr>
                        <a:t>Fin</a:t>
                      </a:r>
                    </a:p>
                  </a:txBody>
                  <a:tcPr marL="13900" marR="13900" marT="0" marB="0" anchor="b">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dirty="0">
                          <a:solidFill>
                            <a:schemeClr val="tx1"/>
                          </a:solidFill>
                          <a:latin typeface="Helvetica"/>
                          <a:ea typeface="Calibri"/>
                          <a:cs typeface="Arial"/>
                        </a:rPr>
                        <a:t>1</a:t>
                      </a:r>
                      <a:endParaRPr lang="es-MX" sz="1200" b="0" i="0" u="none" strike="noStrike" cap="none" noProof="0" dirty="0">
                        <a:solidFill>
                          <a:schemeClr val="tx1"/>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2021343782"/>
                  </a:ext>
                </a:extLst>
              </a:tr>
              <a:tr h="234969">
                <a:tc>
                  <a:txBody>
                    <a:bodyPr/>
                    <a:lstStyle/>
                    <a:p>
                      <a:pPr marL="0" lvl="0" indent="0" algn="l">
                        <a:lnSpc>
                          <a:spcPct val="100000"/>
                        </a:lnSpc>
                        <a:spcBef>
                          <a:spcPts val="0"/>
                        </a:spcBef>
                        <a:spcAft>
                          <a:spcPts val="0"/>
                        </a:spcAft>
                        <a:buNone/>
                      </a:pPr>
                      <a:r>
                        <a:rPr lang="es-MX" sz="1100" b="0" i="0" u="none" strike="noStrike" noProof="0">
                          <a:solidFill>
                            <a:schemeClr val="tx1"/>
                          </a:solidFill>
                          <a:latin typeface="Helvetica"/>
                        </a:rPr>
                        <a:t>Propósito</a:t>
                      </a:r>
                      <a:endParaRPr lang="es-ES" sz="1100"/>
                    </a:p>
                  </a:txBody>
                  <a:tcPr marL="13900" marR="13900" marT="0" marB="0" anchor="b">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a:solidFill>
                            <a:schemeClr val="tx1"/>
                          </a:solidFill>
                          <a:latin typeface="Helvetica"/>
                          <a:ea typeface="Calibri"/>
                          <a:cs typeface="Arial"/>
                        </a:rPr>
                        <a:t>1</a:t>
                      </a:r>
                      <a:endParaRPr lang="es-MX" sz="1200" b="0" i="0" u="none" strike="noStrike" cap="none" noProof="0">
                        <a:solidFill>
                          <a:schemeClr val="tx1"/>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2821308776"/>
                  </a:ext>
                </a:extLst>
              </a:tr>
              <a:tr h="234969">
                <a:tc>
                  <a:txBody>
                    <a:bodyPr/>
                    <a:lstStyle/>
                    <a:p>
                      <a:pPr marL="0" marR="0" lvl="0" indent="0" algn="l" rtl="0">
                        <a:lnSpc>
                          <a:spcPct val="100000"/>
                        </a:lnSpc>
                        <a:spcBef>
                          <a:spcPts val="0"/>
                        </a:spcBef>
                        <a:spcAft>
                          <a:spcPts val="0"/>
                        </a:spcAft>
                        <a:buNone/>
                      </a:pPr>
                      <a:r>
                        <a:rPr lang="es-MX" sz="1100" b="0" noProof="0">
                          <a:solidFill>
                            <a:schemeClr val="tx1"/>
                          </a:solidFill>
                          <a:latin typeface="Helvetica"/>
                        </a:rPr>
                        <a:t>Oficina del Titular</a:t>
                      </a:r>
                    </a:p>
                  </a:txBody>
                  <a:tcPr marL="13900" marR="139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chemeClr val="tx1"/>
                          </a:solidFill>
                          <a:latin typeface="Helvetica"/>
                          <a:ea typeface="Calibri"/>
                          <a:cs typeface="Arial"/>
                        </a:rPr>
                        <a:t>1</a:t>
                      </a:r>
                      <a:endParaRPr lang="es-MX" sz="1200" b="0" i="0" u="none" strike="noStrike" cap="none" noProof="0">
                        <a:solidFill>
                          <a:schemeClr val="tx1"/>
                        </a:solidFill>
                        <a:latin typeface="Helvetica"/>
                        <a:ea typeface="Calibri"/>
                        <a:cs typeface="Arial"/>
                        <a:sym typeface="Arial"/>
                      </a:endParaRPr>
                    </a:p>
                  </a:txBody>
                  <a:tcPr marL="44450" marR="44450" marT="0" marB="0" anchor="ctr">
                    <a:lnL w="12700" cap="flat" cmpd="sng">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264160">
                <a:tc>
                  <a:txBody>
                    <a:bodyPr/>
                    <a:lstStyle/>
                    <a:p>
                      <a:pPr marL="0" marR="0" lvl="0" indent="0" algn="l" rtl="0" eaLnBrk="1" fontAlgn="auto" latinLnBrk="0" hangingPunct="1">
                        <a:lnSpc>
                          <a:spcPct val="100000"/>
                        </a:lnSpc>
                        <a:spcBef>
                          <a:spcPts val="0"/>
                        </a:spcBef>
                        <a:spcAft>
                          <a:spcPts val="0"/>
                        </a:spcAft>
                        <a:buClr>
                          <a:srgbClr val="000000"/>
                        </a:buClr>
                        <a:buSzTx/>
                        <a:buFont typeface="Arial"/>
                        <a:buNone/>
                      </a:pPr>
                      <a:r>
                        <a:rPr lang="es-MX" sz="1100" b="0" noProof="0" dirty="0">
                          <a:latin typeface="Helvetica"/>
                        </a:rPr>
                        <a:t>Subsecretaría de Inversión y Desarrollo Económico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2</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577249199"/>
                  </a:ext>
                </a:extLst>
              </a:tr>
              <a:tr h="264160">
                <a:tc>
                  <a:txBody>
                    <a:bodyPr/>
                    <a:lstStyle/>
                    <a:p>
                      <a:pPr marL="0" lvl="0" indent="0" algn="l">
                        <a:lnSpc>
                          <a:spcPct val="100000"/>
                        </a:lnSpc>
                        <a:spcBef>
                          <a:spcPts val="0"/>
                        </a:spcBef>
                        <a:spcAft>
                          <a:spcPts val="0"/>
                        </a:spcAft>
                        <a:buNone/>
                      </a:pPr>
                      <a:r>
                        <a:rPr lang="es-MX" sz="1100" b="0" noProof="0" dirty="0">
                          <a:latin typeface="Helvetica"/>
                        </a:rPr>
                        <a:t>Dirección General de Vinculación y Desarrollo Económico</a:t>
                      </a:r>
                    </a:p>
                  </a:txBody>
                  <a:tcPr marL="13900" marR="13900" marT="0" marB="0" anchor="ctr">
                    <a:lnL w="12700">
                      <a:solidFill>
                        <a:schemeClr val="tx1"/>
                      </a:solidFill>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dirty="0">
                          <a:solidFill>
                            <a:srgbClr val="000000"/>
                          </a:solidFill>
                          <a:latin typeface="Helvetica"/>
                          <a:ea typeface="Calibri"/>
                          <a:cs typeface="Arial"/>
                        </a:rPr>
                        <a:t>4</a:t>
                      </a:r>
                      <a:endParaRPr lang="es-MX" sz="1200" b="0" i="0" u="none" strike="noStrike" cap="none" noProof="0" dirty="0">
                        <a:solidFill>
                          <a:srgbClr val="000000"/>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rgbClr val="FFFFFF"/>
                    </a:solidFill>
                  </a:tcPr>
                </a:tc>
                <a:extLst>
                  <a:ext uri="{0D108BD9-81ED-4DB2-BD59-A6C34878D82A}">
                    <a16:rowId xmlns:a16="http://schemas.microsoft.com/office/drawing/2014/main" val="950662254"/>
                  </a:ext>
                </a:extLst>
              </a:tr>
              <a:tr h="255810">
                <a:tc>
                  <a:txBody>
                    <a:bodyPr/>
                    <a:lstStyle/>
                    <a:p>
                      <a:pPr marL="0" marR="0" lvl="0" indent="0" algn="l" rtl="0">
                        <a:lnSpc>
                          <a:spcPct val="100000"/>
                        </a:lnSpc>
                        <a:spcBef>
                          <a:spcPts val="0"/>
                        </a:spcBef>
                        <a:spcAft>
                          <a:spcPts val="0"/>
                        </a:spcAft>
                        <a:buNone/>
                      </a:pPr>
                      <a:r>
                        <a:rPr lang="es-MX" sz="1100" b="0" noProof="0" dirty="0">
                          <a:latin typeface="Helvetica"/>
                        </a:rPr>
                        <a:t>Dirección General de Comercio y Cadenas Productivas</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a:solidFill>
                        <a:schemeClr val="tx1"/>
                      </a:solidFill>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dirty="0">
                          <a:solidFill>
                            <a:srgbClr val="000000"/>
                          </a:solidFill>
                          <a:latin typeface="Helvetica"/>
                          <a:ea typeface="Calibri"/>
                          <a:cs typeface="Arial"/>
                        </a:rPr>
                        <a:t>2</a:t>
                      </a:r>
                      <a:endParaRPr lang="es-MX" sz="1200" b="0" i="0" u="none" strike="noStrike" cap="none" noProof="0" dirty="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a:solidFill>
                        <a:schemeClr val="tx1"/>
                      </a:solidFill>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3903417876"/>
                  </a:ext>
                </a:extLst>
              </a:tr>
              <a:tr h="228114">
                <a:tc>
                  <a:txBody>
                    <a:bodyPr/>
                    <a:lstStyle/>
                    <a:p>
                      <a:pPr marL="0" marR="0" lvl="0" indent="0" algn="l" rtl="0">
                        <a:lnSpc>
                          <a:spcPct val="100000"/>
                        </a:lnSpc>
                        <a:spcBef>
                          <a:spcPts val="0"/>
                        </a:spcBef>
                        <a:spcAft>
                          <a:spcPts val="0"/>
                        </a:spcAft>
                        <a:buNone/>
                      </a:pPr>
                      <a:r>
                        <a:rPr lang="es-MX" sz="1100" b="0" noProof="0" dirty="0">
                          <a:latin typeface="Helvetica"/>
                        </a:rPr>
                        <a:t>Dirección General de Capacitación y Competitividad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5</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solidFill>
                        <a:schemeClr val="tx1"/>
                      </a:solidFill>
                      <a:prstDash val="solid"/>
                      <a:round/>
                      <a:headEnd type="none" w="sm" len="sm"/>
                      <a:tailEnd type="none" w="sm" len="sm"/>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3046495573"/>
                  </a:ext>
                </a:extLst>
              </a:tr>
              <a:tr h="242001">
                <a:tc>
                  <a:txBody>
                    <a:bodyPr/>
                    <a:lstStyle/>
                    <a:p>
                      <a:pPr marL="0" marR="0" lvl="0" indent="0" algn="l" rtl="0">
                        <a:lnSpc>
                          <a:spcPct val="100000"/>
                        </a:lnSpc>
                        <a:spcBef>
                          <a:spcPts val="0"/>
                        </a:spcBef>
                        <a:spcAft>
                          <a:spcPts val="0"/>
                        </a:spcAft>
                        <a:buNone/>
                      </a:pPr>
                      <a:r>
                        <a:rPr lang="es-MX" sz="1100" b="0" noProof="0" dirty="0">
                          <a:latin typeface="Helvetica"/>
                        </a:rPr>
                        <a:t>Subsecretaría de Innovación y Seguimiento Económico</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dirty="0">
                          <a:solidFill>
                            <a:srgbClr val="000000"/>
                          </a:solidFill>
                          <a:latin typeface="Helvetica"/>
                          <a:ea typeface="Calibri"/>
                          <a:cs typeface="Arial"/>
                        </a:rPr>
                        <a:t>6</a:t>
                      </a:r>
                      <a:endParaRPr lang="es-MX" sz="1200" b="0" i="0" u="none" strike="noStrike" cap="none" noProof="0" dirty="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10008"/>
                  </a:ext>
                </a:extLst>
              </a:tr>
              <a:tr h="282334">
                <a:tc>
                  <a:txBody>
                    <a:bodyPr/>
                    <a:lstStyle/>
                    <a:p>
                      <a:pPr marL="0" marR="0" lvl="0" indent="0" algn="l" rtl="0">
                        <a:lnSpc>
                          <a:spcPct val="100000"/>
                        </a:lnSpc>
                        <a:spcBef>
                          <a:spcPts val="0"/>
                        </a:spcBef>
                        <a:spcAft>
                          <a:spcPts val="0"/>
                        </a:spcAft>
                        <a:buNone/>
                      </a:pPr>
                      <a:r>
                        <a:rPr lang="es-MX" sz="1100" b="0" noProof="0" dirty="0">
                          <a:latin typeface="Helvetica"/>
                        </a:rPr>
                        <a:t>Dirección General de Innovación y Sectores Tecnológicos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dirty="0">
                          <a:solidFill>
                            <a:srgbClr val="000000"/>
                          </a:solidFill>
                          <a:latin typeface="Helvetica"/>
                          <a:ea typeface="Calibri"/>
                          <a:cs typeface="Arial"/>
                        </a:rPr>
                        <a:t>4</a:t>
                      </a:r>
                      <a:endParaRPr lang="es-MX" sz="1200" b="0" i="0" u="none" strike="noStrike" cap="none" noProof="0" dirty="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2306780749"/>
                  </a:ext>
                </a:extLst>
              </a:tr>
              <a:tr h="282334">
                <a:tc>
                  <a:txBody>
                    <a:bodyPr/>
                    <a:lstStyle/>
                    <a:p>
                      <a:pPr marL="0" marR="0" lvl="0" indent="0" algn="l" rtl="0">
                        <a:lnSpc>
                          <a:spcPct val="100000"/>
                        </a:lnSpc>
                        <a:spcBef>
                          <a:spcPts val="0"/>
                        </a:spcBef>
                        <a:spcAft>
                          <a:spcPts val="0"/>
                        </a:spcAft>
                        <a:buNone/>
                      </a:pPr>
                      <a:r>
                        <a:rPr lang="es-MX" sz="1100" b="0" noProof="0" dirty="0">
                          <a:latin typeface="Helvetica"/>
                        </a:rPr>
                        <a:t>Dirección General de Sectores Inmobiliarios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dirty="0">
                          <a:solidFill>
                            <a:srgbClr val="000000"/>
                          </a:solidFill>
                          <a:latin typeface="Helvetica"/>
                          <a:ea typeface="Calibri"/>
                          <a:cs typeface="Arial"/>
                        </a:rPr>
                        <a:t>4</a:t>
                      </a:r>
                      <a:endParaRPr lang="es-MX" sz="1200" b="0" i="0" u="none" strike="noStrike" cap="none" noProof="0" dirty="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1343264782"/>
                  </a:ext>
                </a:extLst>
              </a:tr>
              <a:tr h="282334">
                <a:tc>
                  <a:txBody>
                    <a:bodyPr/>
                    <a:lstStyle/>
                    <a:p>
                      <a:pPr marL="0" marR="0" lvl="0" indent="0" algn="l" rtl="0">
                        <a:lnSpc>
                          <a:spcPct val="100000"/>
                        </a:lnSpc>
                        <a:spcBef>
                          <a:spcPts val="0"/>
                        </a:spcBef>
                        <a:spcAft>
                          <a:spcPts val="0"/>
                        </a:spcAft>
                        <a:buNone/>
                      </a:pPr>
                      <a:r>
                        <a:rPr lang="es-MX" sz="1100" b="0" noProof="0" dirty="0">
                          <a:latin typeface="Helvetica"/>
                        </a:rPr>
                        <a:t>Dirección General Energía</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dirty="0">
                          <a:solidFill>
                            <a:srgbClr val="000000"/>
                          </a:solidFill>
                          <a:latin typeface="Helvetica"/>
                          <a:ea typeface="Calibri"/>
                          <a:cs typeface="Arial"/>
                        </a:rPr>
                        <a:t>9</a:t>
                      </a:r>
                      <a:endParaRPr lang="es-MX" sz="1200" b="0" i="0" u="none" strike="noStrike" cap="none" noProof="0" dirty="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2662053"/>
                  </a:ext>
                </a:extLst>
              </a:tr>
              <a:tr h="282334">
                <a:tc>
                  <a:txBody>
                    <a:bodyPr/>
                    <a:lstStyle/>
                    <a:p>
                      <a:pPr marL="0" marR="0" lvl="0" indent="0" algn="l" rtl="0">
                        <a:lnSpc>
                          <a:spcPct val="100000"/>
                        </a:lnSpc>
                        <a:spcBef>
                          <a:spcPts val="0"/>
                        </a:spcBef>
                        <a:spcAft>
                          <a:spcPts val="0"/>
                        </a:spcAft>
                        <a:buNone/>
                      </a:pPr>
                      <a:r>
                        <a:rPr lang="es-MX" sz="1100" b="0" noProof="0" dirty="0">
                          <a:latin typeface="Helvetica"/>
                        </a:rPr>
                        <a:t>Dirección General de Minería</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dirty="0">
                          <a:solidFill>
                            <a:srgbClr val="000000"/>
                          </a:solidFill>
                          <a:latin typeface="Helvetica"/>
                          <a:ea typeface="Calibri"/>
                          <a:cs typeface="Arial"/>
                        </a:rPr>
                        <a:t>4</a:t>
                      </a:r>
                      <a:endParaRPr lang="es-MX" sz="1200" b="0" i="0" u="none" strike="noStrike" cap="none" noProof="0" dirty="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4216627043"/>
                  </a:ext>
                </a:extLst>
              </a:tr>
              <a:tr h="282334">
                <a:tc>
                  <a:txBody>
                    <a:bodyPr/>
                    <a:lstStyle/>
                    <a:p>
                      <a:pPr marL="0" lvl="0" indent="0" algn="l">
                        <a:lnSpc>
                          <a:spcPct val="100000"/>
                        </a:lnSpc>
                        <a:spcBef>
                          <a:spcPts val="0"/>
                        </a:spcBef>
                        <a:spcAft>
                          <a:spcPts val="0"/>
                        </a:spcAft>
                        <a:buNone/>
                      </a:pPr>
                      <a:r>
                        <a:rPr lang="es-MX" sz="1100" b="0" noProof="0" dirty="0">
                          <a:latin typeface="Helvetica"/>
                        </a:rPr>
                        <a:t>Dirección General de Normatividad</a:t>
                      </a:r>
                    </a:p>
                  </a:txBody>
                  <a:tcPr marL="13900" marR="13900" marT="0" marB="0" anchor="ctr">
                    <a:lnL w="12700">
                      <a:solidFill>
                        <a:schemeClr val="tx1"/>
                      </a:solidFill>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dirty="0">
                          <a:solidFill>
                            <a:srgbClr val="000000"/>
                          </a:solidFill>
                          <a:latin typeface="Helvetica"/>
                          <a:ea typeface="Calibri"/>
                          <a:cs typeface="Arial"/>
                        </a:rPr>
                        <a:t>3</a:t>
                      </a:r>
                      <a:endParaRPr lang="es-MX" sz="1200" b="0" i="0" u="none" strike="noStrike" cap="none" noProof="0" dirty="0">
                        <a:solidFill>
                          <a:srgbClr val="000000"/>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rgbClr val="FFFFFF"/>
                    </a:solidFill>
                  </a:tcPr>
                </a:tc>
                <a:extLst>
                  <a:ext uri="{0D108BD9-81ED-4DB2-BD59-A6C34878D82A}">
                    <a16:rowId xmlns:a16="http://schemas.microsoft.com/office/drawing/2014/main" val="4209698988"/>
                  </a:ext>
                </a:extLst>
              </a:tr>
              <a:tr h="282334">
                <a:tc>
                  <a:txBody>
                    <a:bodyPr/>
                    <a:lstStyle/>
                    <a:p>
                      <a:pPr marL="0" marR="0" lvl="0" indent="0" algn="l" rtl="0">
                        <a:lnSpc>
                          <a:spcPct val="100000"/>
                        </a:lnSpc>
                        <a:spcBef>
                          <a:spcPts val="0"/>
                        </a:spcBef>
                        <a:spcAft>
                          <a:spcPts val="0"/>
                        </a:spcAft>
                        <a:buNone/>
                      </a:pPr>
                      <a:r>
                        <a:rPr lang="es-MX" sz="1100" b="0" noProof="0" dirty="0">
                          <a:latin typeface="Helvetica"/>
                        </a:rPr>
                        <a:t>Consejo Sonorense Regulador del Bacanora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a:solidFill>
                        <a:schemeClr val="tx1"/>
                      </a:solidFill>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dirty="0">
                          <a:solidFill>
                            <a:srgbClr val="000000"/>
                          </a:solidFill>
                          <a:latin typeface="Helvetica"/>
                          <a:ea typeface="Calibri"/>
                          <a:cs typeface="Arial"/>
                        </a:rPr>
                        <a:t>11</a:t>
                      </a:r>
                      <a:endParaRPr lang="es-MX" sz="1200" b="0" i="0" u="none" strike="noStrike" cap="none" noProof="0" dirty="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a:solidFill>
                        <a:schemeClr val="tx1"/>
                      </a:solidFill>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2006857415"/>
                  </a:ext>
                </a:extLst>
              </a:tr>
            </a:tbl>
          </a:graphicData>
        </a:graphic>
      </p:graphicFrame>
      <p:grpSp>
        <p:nvGrpSpPr>
          <p:cNvPr id="4" name="Grupo 3">
            <a:extLst>
              <a:ext uri="{FF2B5EF4-FFF2-40B4-BE49-F238E27FC236}">
                <a16:creationId xmlns:a16="http://schemas.microsoft.com/office/drawing/2014/main" id="{AF296AB5-739B-A212-8657-B3F25E26EEBD}"/>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C710B6DE-9530-658A-1D22-9101F730569D}"/>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Seguimiento de Indicadores</a:t>
              </a:r>
            </a:p>
          </p:txBody>
        </p:sp>
        <p:grpSp>
          <p:nvGrpSpPr>
            <p:cNvPr id="7" name="Grupo 6">
              <a:extLst>
                <a:ext uri="{FF2B5EF4-FFF2-40B4-BE49-F238E27FC236}">
                  <a16:creationId xmlns:a16="http://schemas.microsoft.com/office/drawing/2014/main" id="{9E5441F2-89F3-915E-E060-28AF8C921CA3}"/>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8566E69C-E9BA-086A-BD5E-AE1355E52585}"/>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243EB7FB-1C51-F11E-7338-28C76338C85C}"/>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75975AF0-5321-7ACD-DF5B-D50FBECFAB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8" name="CuadroTexto 7">
            <a:extLst>
              <a:ext uri="{FF2B5EF4-FFF2-40B4-BE49-F238E27FC236}">
                <a16:creationId xmlns:a16="http://schemas.microsoft.com/office/drawing/2014/main" id="{D4B377A0-9C19-2EFB-2D7C-18DC55AAD96A}"/>
              </a:ext>
            </a:extLst>
          </p:cNvPr>
          <p:cNvSpPr txBox="1"/>
          <p:nvPr/>
        </p:nvSpPr>
        <p:spPr>
          <a:xfrm>
            <a:off x="1216413" y="1438918"/>
            <a:ext cx="9443222"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MX" sz="1600" b="1" dirty="0">
                <a:ea typeface="Calibri"/>
                <a:cs typeface="Calibri"/>
              </a:rPr>
              <a:t>Programa Presupuestario E409F03 Promoción y  Fomento Económico </a:t>
            </a:r>
          </a:p>
        </p:txBody>
      </p:sp>
      <p:sp>
        <p:nvSpPr>
          <p:cNvPr id="9" name="CuadroTexto 8">
            <a:extLst>
              <a:ext uri="{FF2B5EF4-FFF2-40B4-BE49-F238E27FC236}">
                <a16:creationId xmlns:a16="http://schemas.microsoft.com/office/drawing/2014/main" id="{DAFA193F-7A8D-5B4D-9136-E50B5CBA22C6}"/>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graphicFrame>
        <p:nvGraphicFramePr>
          <p:cNvPr id="17" name="Google Shape;1124;p104">
            <a:extLst>
              <a:ext uri="{FF2B5EF4-FFF2-40B4-BE49-F238E27FC236}">
                <a16:creationId xmlns:a16="http://schemas.microsoft.com/office/drawing/2014/main" id="{EF4699A9-1D36-CE20-DE24-AB16F8D2C060}"/>
              </a:ext>
            </a:extLst>
          </p:cNvPr>
          <p:cNvGraphicFramePr/>
          <p:nvPr>
            <p:extLst>
              <p:ext uri="{D42A27DB-BD31-4B8C-83A1-F6EECF244321}">
                <p14:modId xmlns:p14="http://schemas.microsoft.com/office/powerpoint/2010/main" val="3793759851"/>
              </p:ext>
            </p:extLst>
          </p:nvPr>
        </p:nvGraphicFramePr>
        <p:xfrm>
          <a:off x="5643886" y="2052039"/>
          <a:ext cx="4482584" cy="1475358"/>
        </p:xfrm>
        <a:graphic>
          <a:graphicData uri="http://schemas.openxmlformats.org/drawingml/2006/table">
            <a:tbl>
              <a:tblPr>
                <a:noFill/>
              </a:tblPr>
              <a:tblGrid>
                <a:gridCol w="3220720">
                  <a:extLst>
                    <a:ext uri="{9D8B030D-6E8A-4147-A177-3AD203B41FA5}">
                      <a16:colId xmlns:a16="http://schemas.microsoft.com/office/drawing/2014/main" val="20000"/>
                    </a:ext>
                  </a:extLst>
                </a:gridCol>
                <a:gridCol w="1261864">
                  <a:extLst>
                    <a:ext uri="{9D8B030D-6E8A-4147-A177-3AD203B41FA5}">
                      <a16:colId xmlns:a16="http://schemas.microsoft.com/office/drawing/2014/main" val="20001"/>
                    </a:ext>
                  </a:extLst>
                </a:gridCol>
              </a:tblGrid>
              <a:tr h="335280">
                <a:tc>
                  <a:txBody>
                    <a:bodyPr/>
                    <a:lstStyle/>
                    <a:p>
                      <a:pPr marL="0" marR="0" lvl="0" indent="0" algn="ctr" rtl="0">
                        <a:lnSpc>
                          <a:spcPct val="100000"/>
                        </a:lnSpc>
                        <a:spcBef>
                          <a:spcPts val="0"/>
                        </a:spcBef>
                        <a:spcAft>
                          <a:spcPts val="0"/>
                        </a:spcAft>
                        <a:buNone/>
                      </a:pPr>
                      <a:r>
                        <a:rPr lang="es-MX" sz="1200" b="1" u="none" strike="noStrike" cap="none" noProof="0">
                          <a:solidFill>
                            <a:schemeClr val="bg1"/>
                          </a:solidFill>
                          <a:latin typeface="+mn-lt"/>
                        </a:rPr>
                        <a:t>UNIDAD ADMINISTRATIVA</a:t>
                      </a:r>
                      <a:endParaRPr lang="es-MX" sz="1200" noProof="0">
                        <a:solidFill>
                          <a:schemeClr val="bg1"/>
                        </a:solidFill>
                        <a:latin typeface="+mn-lt"/>
                      </a:endParaRPr>
                    </a:p>
                  </a:txBody>
                  <a:tcPr marL="13900" marR="13900" marT="0" marB="0" anchor="ctr">
                    <a:lnL w="12700" cap="flat" cmpd="sng" algn="ctr">
                      <a:solidFill>
                        <a:schemeClr val="tx1"/>
                      </a:solidFill>
                      <a:prstDash val="solid"/>
                      <a:round/>
                      <a:headEnd type="none" w="med" len="med"/>
                      <a:tailEnd type="none" w="med" len="med"/>
                    </a:lnL>
                    <a:lnR w="9525" cap="flat" cmpd="sng">
                      <a:solidFill>
                        <a:srgbClr val="CCCCCC"/>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lvl="0" indent="0" algn="ctr" rtl="0">
                        <a:lnSpc>
                          <a:spcPct val="100000"/>
                        </a:lnSpc>
                        <a:spcBef>
                          <a:spcPts val="0"/>
                        </a:spcBef>
                        <a:spcAft>
                          <a:spcPts val="0"/>
                        </a:spcAft>
                        <a:buNone/>
                      </a:pPr>
                      <a:r>
                        <a:rPr lang="es-MX" sz="1200" b="1" u="none" strike="noStrike" cap="none" noProof="0">
                          <a:solidFill>
                            <a:schemeClr val="bg1"/>
                          </a:solidFill>
                          <a:latin typeface="+mn-lt"/>
                        </a:rPr>
                        <a:t>INDICADORES</a:t>
                      </a:r>
                      <a:endParaRPr lang="es-MX" sz="1200" noProof="0">
                        <a:solidFill>
                          <a:schemeClr val="bg1"/>
                        </a:solidFill>
                        <a:latin typeface="+mn-lt"/>
                      </a:endParaRPr>
                    </a:p>
                  </a:txBody>
                  <a:tcPr marL="13900" marR="13900" marT="0" marB="0" anchor="ctr">
                    <a:lnL w="9525" cap="flat" cmpd="sng">
                      <a:solidFill>
                        <a:srgbClr val="CCCCCC"/>
                      </a:solidFill>
                      <a:prstDash val="solid"/>
                      <a:round/>
                      <a:headEnd type="none" w="sm" len="sm"/>
                      <a:tailEnd type="none" w="sm" len="sm"/>
                    </a:lnL>
                    <a:lnR w="9525" cap="flat" cmpd="sng" algn="ctr">
                      <a:solidFill>
                        <a:srgbClr val="CCCCCC"/>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10000"/>
                  </a:ext>
                </a:extLst>
              </a:tr>
              <a:tr h="282334">
                <a:tc>
                  <a:txBody>
                    <a:bodyPr/>
                    <a:lstStyle/>
                    <a:p>
                      <a:pPr marL="0" marR="0" lvl="0" indent="0" algn="l" rtl="0">
                        <a:lnSpc>
                          <a:spcPct val="100000"/>
                        </a:lnSpc>
                        <a:spcBef>
                          <a:spcPts val="0"/>
                        </a:spcBef>
                        <a:spcAft>
                          <a:spcPts val="0"/>
                        </a:spcAft>
                        <a:buNone/>
                      </a:pPr>
                      <a:r>
                        <a:rPr lang="es-MX" sz="1100" b="0" noProof="0" dirty="0">
                          <a:latin typeface="Helvetica"/>
                        </a:rPr>
                        <a:t>Comisión Estatal de Mejora Regulatoria</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9</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1343264782"/>
                  </a:ext>
                </a:extLst>
              </a:tr>
              <a:tr h="282334">
                <a:tc>
                  <a:txBody>
                    <a:bodyPr/>
                    <a:lstStyle/>
                    <a:p>
                      <a:pPr marL="0" marR="0" lvl="0" indent="0" algn="l" rtl="0">
                        <a:lnSpc>
                          <a:spcPct val="100000"/>
                        </a:lnSpc>
                        <a:spcBef>
                          <a:spcPts val="0"/>
                        </a:spcBef>
                        <a:spcAft>
                          <a:spcPts val="0"/>
                        </a:spcAft>
                        <a:buNone/>
                      </a:pPr>
                      <a:r>
                        <a:rPr lang="es-MX" sz="1100" b="0" noProof="0" dirty="0">
                          <a:latin typeface="Helvetica"/>
                        </a:rPr>
                        <a:t>Dirección General Administración y Finanzas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3</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2662053"/>
                  </a:ext>
                </a:extLst>
              </a:tr>
              <a:tr h="293076">
                <a:tc>
                  <a:txBody>
                    <a:bodyPr/>
                    <a:lstStyle/>
                    <a:p>
                      <a:pPr marL="0" marR="0" lvl="0" indent="0" algn="l" rtl="0">
                        <a:lnSpc>
                          <a:spcPct val="100000"/>
                        </a:lnSpc>
                        <a:spcBef>
                          <a:spcPts val="0"/>
                        </a:spcBef>
                        <a:spcAft>
                          <a:spcPts val="0"/>
                        </a:spcAft>
                        <a:buNone/>
                      </a:pPr>
                      <a:r>
                        <a:rPr lang="es-MX" sz="1100" b="0" noProof="0" dirty="0">
                          <a:latin typeface="Helvetica"/>
                        </a:rPr>
                        <a:t>Dirección General de Asuntos Jurídicos</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3</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4216627043"/>
                  </a:ext>
                </a:extLst>
              </a:tr>
              <a:tr h="282334">
                <a:tc>
                  <a:txBody>
                    <a:bodyPr/>
                    <a:lstStyle/>
                    <a:p>
                      <a:pPr marL="0" lvl="0" indent="0" algn="ctr">
                        <a:lnSpc>
                          <a:spcPct val="100000"/>
                        </a:lnSpc>
                        <a:spcBef>
                          <a:spcPts val="0"/>
                        </a:spcBef>
                        <a:spcAft>
                          <a:spcPts val="0"/>
                        </a:spcAft>
                        <a:buNone/>
                      </a:pPr>
                      <a:r>
                        <a:rPr lang="es-MX" sz="1200" b="1" i="0" u="none" strike="noStrike" noProof="0">
                          <a:solidFill>
                            <a:srgbClr val="000000"/>
                          </a:solidFill>
                          <a:latin typeface="Helvetica"/>
                        </a:rPr>
                        <a:t>TOTAL</a:t>
                      </a:r>
                      <a:endParaRPr lang="es-ES" sz="1200">
                        <a:latin typeface="Helvetica"/>
                      </a:endParaRPr>
                    </a:p>
                  </a:txBody>
                  <a:tcPr marL="13900" marR="13900" marT="0" marB="0" anchor="ctr">
                    <a:lnL w="12700">
                      <a:solidFill>
                        <a:schemeClr val="tx1"/>
                      </a:solid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a:solidFill>
                        <a:schemeClr val="tx1"/>
                      </a:solidFill>
                    </a:lnB>
                    <a:solidFill>
                      <a:schemeClr val="bg1">
                        <a:lumMod val="85000"/>
                      </a:schemeClr>
                    </a:solidFill>
                  </a:tcPr>
                </a:tc>
                <a:tc>
                  <a:txBody>
                    <a:bodyPr/>
                    <a:lstStyle/>
                    <a:p>
                      <a:pPr lvl="0" algn="ctr">
                        <a:lnSpc>
                          <a:spcPct val="107000"/>
                        </a:lnSpc>
                        <a:spcAft>
                          <a:spcPts val="800"/>
                        </a:spcAft>
                        <a:buNone/>
                      </a:pPr>
                      <a:r>
                        <a:rPr lang="es-MX" sz="1200" b="1" i="0" u="none" strike="noStrike" cap="none" noProof="0" dirty="0">
                          <a:solidFill>
                            <a:srgbClr val="000000"/>
                          </a:solidFill>
                          <a:latin typeface="Helvetica"/>
                          <a:ea typeface="Calibri"/>
                          <a:cs typeface="Arial"/>
                        </a:rPr>
                        <a:t>72</a:t>
                      </a:r>
                      <a:endParaRPr lang="es-MX" sz="1200" b="1" i="0" u="none" strike="noStrike" cap="none" noProof="0" dirty="0">
                        <a:solidFill>
                          <a:srgbClr val="000000"/>
                        </a:solidFill>
                        <a:latin typeface="Helvetica"/>
                        <a:ea typeface="Calibri"/>
                        <a:cs typeface="Arial"/>
                        <a:sym typeface="Arial"/>
                      </a:endParaRPr>
                    </a:p>
                  </a:txBody>
                  <a:tcPr marL="44449" marR="44449" marT="0" marB="0"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chemeClr val="bg1">
                        <a:lumMod val="85000"/>
                      </a:schemeClr>
                    </a:solidFill>
                  </a:tcPr>
                </a:tc>
                <a:extLst>
                  <a:ext uri="{0D108BD9-81ED-4DB2-BD59-A6C34878D82A}">
                    <a16:rowId xmlns:a16="http://schemas.microsoft.com/office/drawing/2014/main" val="937261580"/>
                  </a:ext>
                </a:extLst>
              </a:tr>
            </a:tbl>
          </a:graphicData>
        </a:graphic>
      </p:graphicFrame>
      <p:graphicFrame>
        <p:nvGraphicFramePr>
          <p:cNvPr id="24" name="Tabla 23">
            <a:extLst>
              <a:ext uri="{FF2B5EF4-FFF2-40B4-BE49-F238E27FC236}">
                <a16:creationId xmlns:a16="http://schemas.microsoft.com/office/drawing/2014/main" id="{0D23723D-6C72-28E2-D2D4-6679B5FF5FF8}"/>
              </a:ext>
            </a:extLst>
          </p:cNvPr>
          <p:cNvGraphicFramePr>
            <a:graphicFrameLocks noGrp="1"/>
          </p:cNvGraphicFramePr>
          <p:nvPr>
            <p:extLst>
              <p:ext uri="{D42A27DB-BD31-4B8C-83A1-F6EECF244321}">
                <p14:modId xmlns:p14="http://schemas.microsoft.com/office/powerpoint/2010/main" val="229720080"/>
              </p:ext>
            </p:extLst>
          </p:nvPr>
        </p:nvGraphicFramePr>
        <p:xfrm>
          <a:off x="5938024" y="4479073"/>
          <a:ext cx="4290392" cy="1073913"/>
        </p:xfrm>
        <a:graphic>
          <a:graphicData uri="http://schemas.openxmlformats.org/drawingml/2006/table">
            <a:tbl>
              <a:tblPr bandRow="1">
                <a:tableStyleId>{5C22544A-7EE6-4342-B048-85BDC9FD1C3A}</a:tableStyleId>
              </a:tblPr>
              <a:tblGrid>
                <a:gridCol w="2390183">
                  <a:extLst>
                    <a:ext uri="{9D8B030D-6E8A-4147-A177-3AD203B41FA5}">
                      <a16:colId xmlns:a16="http://schemas.microsoft.com/office/drawing/2014/main" val="2009488673"/>
                    </a:ext>
                  </a:extLst>
                </a:gridCol>
                <a:gridCol w="1900209">
                  <a:extLst>
                    <a:ext uri="{9D8B030D-6E8A-4147-A177-3AD203B41FA5}">
                      <a16:colId xmlns:a16="http://schemas.microsoft.com/office/drawing/2014/main" val="802446380"/>
                    </a:ext>
                  </a:extLst>
                </a:gridCol>
              </a:tblGrid>
              <a:tr h="276225">
                <a:tc>
                  <a:txBody>
                    <a:bodyPr/>
                    <a:lstStyle/>
                    <a:p>
                      <a:pPr algn="ctr" fontAlgn="base">
                        <a:lnSpc>
                          <a:spcPts val="1350"/>
                        </a:lnSpc>
                        <a:buNone/>
                      </a:pPr>
                      <a:r>
                        <a:rPr lang="es-MX" sz="1100" b="1">
                          <a:solidFill>
                            <a:srgbClr val="FFFFFF"/>
                          </a:solidFill>
                          <a:effectLst/>
                          <a:latin typeface="Calibri"/>
                        </a:rPr>
                        <a:t>ESTATUS</a:t>
                      </a:r>
                      <a:endParaRPr lang="es-MX">
                        <a:effectLst/>
                        <a:latin typeface="Calibri"/>
                      </a:endParaRP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solidFill>
                      <a:srgbClr val="EF6E4A"/>
                    </a:solidFill>
                  </a:tcPr>
                </a:tc>
                <a:tc>
                  <a:txBody>
                    <a:bodyPr/>
                    <a:lstStyle/>
                    <a:p>
                      <a:pPr algn="ctr" fontAlgn="base">
                        <a:lnSpc>
                          <a:spcPts val="1350"/>
                        </a:lnSpc>
                        <a:buNone/>
                      </a:pPr>
                      <a:r>
                        <a:rPr lang="es-MX" sz="1100" b="1">
                          <a:solidFill>
                            <a:srgbClr val="FFFFFF"/>
                          </a:solidFill>
                          <a:effectLst/>
                          <a:latin typeface="Calibri"/>
                        </a:rPr>
                        <a:t>No. INDICADORES</a:t>
                      </a:r>
                      <a:endParaRPr lang="es-MX">
                        <a:effectLst/>
                        <a:latin typeface="Calibri"/>
                      </a:endParaRP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solidFill>
                      <a:srgbClr val="EF6E4A"/>
                    </a:solidFill>
                  </a:tcPr>
                </a:tc>
                <a:extLst>
                  <a:ext uri="{0D108BD9-81ED-4DB2-BD59-A6C34878D82A}">
                    <a16:rowId xmlns:a16="http://schemas.microsoft.com/office/drawing/2014/main" val="2895059296"/>
                  </a:ext>
                </a:extLst>
              </a:tr>
              <a:tr h="274320">
                <a:tc>
                  <a:txBody>
                    <a:bodyPr/>
                    <a:lstStyle/>
                    <a:p>
                      <a:pPr marL="342900" lvl="0" indent="-342900" fontAlgn="base">
                        <a:lnSpc>
                          <a:spcPts val="1350"/>
                        </a:lnSpc>
                        <a:buFont typeface="Arial" panose="020B0604020202020204" pitchFamily="34" charset="0"/>
                        <a:buChar char="•"/>
                      </a:pPr>
                      <a:r>
                        <a:rPr lang="es-MX" sz="1100">
                          <a:effectLst/>
                          <a:latin typeface="Calibri"/>
                        </a:rPr>
                        <a:t>Concluidas</a:t>
                      </a:r>
                      <a:endParaRPr lang="es-MX" sz="880">
                        <a:effectLst/>
                        <a:latin typeface="Calibri"/>
                      </a:endParaRP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tc>
                  <a:txBody>
                    <a:bodyPr/>
                    <a:lstStyle/>
                    <a:p>
                      <a:pPr algn="ctr" fontAlgn="base">
                        <a:lnSpc>
                          <a:spcPts val="1350"/>
                        </a:lnSpc>
                        <a:buNone/>
                      </a:pPr>
                      <a:r>
                        <a:rPr lang="es-MX" sz="1100" b="1">
                          <a:effectLst/>
                          <a:latin typeface="Calibri"/>
                        </a:rPr>
                        <a:t>42</a:t>
                      </a:r>
                      <a:endParaRPr lang="es-MX">
                        <a:effectLst/>
                        <a:latin typeface="Calibri"/>
                      </a:endParaRP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47211903"/>
                  </a:ext>
                </a:extLst>
              </a:tr>
              <a:tr h="257175">
                <a:tc>
                  <a:txBody>
                    <a:bodyPr/>
                    <a:lstStyle/>
                    <a:p>
                      <a:pPr marL="342900" lvl="0" indent="-342900" fontAlgn="base">
                        <a:lnSpc>
                          <a:spcPts val="1350"/>
                        </a:lnSpc>
                        <a:buFont typeface="Arial" panose="020B0604020202020204" pitchFamily="34" charset="0"/>
                        <a:buChar char="•"/>
                      </a:pPr>
                      <a:r>
                        <a:rPr lang="es-MX" sz="1100">
                          <a:effectLst/>
                          <a:latin typeface="Calibri"/>
                        </a:rPr>
                        <a:t>En Proceso</a:t>
                      </a:r>
                      <a:endParaRPr lang="es-MX" sz="880">
                        <a:effectLst/>
                        <a:latin typeface="Calibri"/>
                      </a:endParaRP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tc>
                  <a:txBody>
                    <a:bodyPr/>
                    <a:lstStyle/>
                    <a:p>
                      <a:pPr algn="ctr" fontAlgn="base">
                        <a:lnSpc>
                          <a:spcPts val="1350"/>
                        </a:lnSpc>
                        <a:buNone/>
                      </a:pPr>
                      <a:r>
                        <a:rPr lang="es-MX" sz="1100" b="1">
                          <a:effectLst/>
                          <a:latin typeface="Calibri"/>
                        </a:rPr>
                        <a:t>14</a:t>
                      </a:r>
                      <a:endParaRPr lang="es-MX">
                        <a:effectLst/>
                        <a:latin typeface="Calibri"/>
                      </a:endParaRP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25995478"/>
                  </a:ext>
                </a:extLst>
              </a:tr>
              <a:tr h="257175">
                <a:tc>
                  <a:txBody>
                    <a:bodyPr/>
                    <a:lstStyle/>
                    <a:p>
                      <a:pPr marL="342900" lvl="0" indent="-342900" fontAlgn="base">
                        <a:lnSpc>
                          <a:spcPts val="1350"/>
                        </a:lnSpc>
                        <a:buFont typeface="Arial" panose="020B0604020202020204" pitchFamily="34" charset="0"/>
                        <a:buChar char="•"/>
                      </a:pPr>
                      <a:r>
                        <a:rPr lang="es-MX" sz="1100">
                          <a:effectLst/>
                          <a:latin typeface="Calibri"/>
                        </a:rPr>
                        <a:t>Pendiente</a:t>
                      </a:r>
                      <a:endParaRPr lang="es-MX" sz="880">
                        <a:effectLst/>
                        <a:latin typeface="Calibri"/>
                      </a:endParaRP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tc>
                  <a:txBody>
                    <a:bodyPr/>
                    <a:lstStyle/>
                    <a:p>
                      <a:pPr algn="ctr" fontAlgn="base">
                        <a:lnSpc>
                          <a:spcPts val="1350"/>
                        </a:lnSpc>
                        <a:buNone/>
                      </a:pPr>
                      <a:r>
                        <a:rPr lang="es-MX" sz="1100" b="1">
                          <a:effectLst/>
                          <a:latin typeface="Calibri"/>
                        </a:rPr>
                        <a:t>16</a:t>
                      </a:r>
                      <a:endParaRPr lang="es-MX">
                        <a:effectLst/>
                        <a:latin typeface="Calibri"/>
                      </a:endParaRP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41586696"/>
                  </a:ext>
                </a:extLst>
              </a:tr>
            </a:tbl>
          </a:graphicData>
        </a:graphic>
      </p:graphicFrame>
    </p:spTree>
    <p:extLst>
      <p:ext uri="{BB962C8B-B14F-4D97-AF65-F5344CB8AC3E}">
        <p14:creationId xmlns:p14="http://schemas.microsoft.com/office/powerpoint/2010/main" val="9218285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F6A797-B404-E394-18D6-7EE1136B9A45}"/>
            </a:ext>
          </a:extLst>
        </p:cNvPr>
        <p:cNvGrpSpPr/>
        <p:nvPr/>
      </p:nvGrpSpPr>
      <p:grpSpPr>
        <a:xfrm>
          <a:off x="0" y="0"/>
          <a:ext cx="0" cy="0"/>
          <a:chOff x="0" y="0"/>
          <a:chExt cx="0" cy="0"/>
        </a:xfrm>
      </p:grpSpPr>
      <p:sp>
        <p:nvSpPr>
          <p:cNvPr id="11" name="Google Shape;1122;p104">
            <a:extLst>
              <a:ext uri="{FF2B5EF4-FFF2-40B4-BE49-F238E27FC236}">
                <a16:creationId xmlns:a16="http://schemas.microsoft.com/office/drawing/2014/main" id="{E9CB73CA-8F80-4A9F-6D81-8F0772F1148C}"/>
              </a:ext>
            </a:extLst>
          </p:cNvPr>
          <p:cNvSpPr/>
          <p:nvPr/>
        </p:nvSpPr>
        <p:spPr>
          <a:xfrm>
            <a:off x="350821" y="1091112"/>
            <a:ext cx="11568654" cy="347806"/>
          </a:xfrm>
          <a:prstGeom prst="rect">
            <a:avLst/>
          </a:prstGeom>
          <a:noFill/>
          <a:ln>
            <a:noFill/>
          </a:ln>
        </p:spPr>
        <p:txBody>
          <a:bodyPr spcFirstLastPara="1" wrap="square" lIns="91425" tIns="45700" rIns="91425" bIns="45700" anchor="t" anchorCtr="0">
            <a:spAutoFit/>
          </a:bodyPr>
          <a:lstStyle/>
          <a:p>
            <a:pPr algn="ctr">
              <a:buClr>
                <a:srgbClr val="000000"/>
              </a:buClr>
              <a:buSzPts val="1800"/>
            </a:pPr>
            <a:r>
              <a:rPr lang="es-MX" sz="1600" b="1" i="0" u="none" strike="noStrike" cap="none" noProof="0">
                <a:solidFill>
                  <a:schemeClr val="dk1"/>
                </a:solidFill>
                <a:ea typeface="Calibri"/>
                <a:cs typeface="Calibri"/>
                <a:sym typeface="Calibri"/>
              </a:rPr>
              <a:t>Cumplimiento de indicadores del </a:t>
            </a:r>
            <a:r>
              <a:rPr lang="es-MX" sz="1600" b="1">
                <a:solidFill>
                  <a:schemeClr val="dk1"/>
                </a:solidFill>
                <a:ea typeface="Calibri"/>
                <a:cs typeface="Calibri"/>
                <a:sym typeface="Calibri"/>
              </a:rPr>
              <a:t>Programa Operativo Anual (POA)</a:t>
            </a:r>
            <a:r>
              <a:rPr lang="es-MX" sz="1600" b="1" i="0" u="none" strike="noStrike" cap="none" noProof="0">
                <a:solidFill>
                  <a:schemeClr val="dk1"/>
                </a:solidFill>
                <a:ea typeface="Calibri"/>
                <a:cs typeface="Calibri"/>
                <a:sym typeface="Calibri"/>
              </a:rPr>
              <a:t> </a:t>
            </a:r>
            <a:r>
              <a:rPr lang="es-MX" sz="1600" b="1">
                <a:solidFill>
                  <a:schemeClr val="dk1"/>
                </a:solidFill>
                <a:ea typeface="Calibri"/>
                <a:cs typeface="Calibri"/>
                <a:sym typeface="Calibri"/>
              </a:rPr>
              <a:t> </a:t>
            </a:r>
            <a:endParaRPr lang="es-MX" sz="1600" b="1" i="0" u="none" strike="noStrike" cap="none" noProof="0">
              <a:solidFill>
                <a:schemeClr val="dk1"/>
              </a:solidFill>
              <a:ea typeface="Calibri"/>
              <a:cs typeface="Calibri"/>
            </a:endParaRPr>
          </a:p>
        </p:txBody>
      </p:sp>
      <p:graphicFrame>
        <p:nvGraphicFramePr>
          <p:cNvPr id="12" name="Google Shape;1124;p104">
            <a:extLst>
              <a:ext uri="{FF2B5EF4-FFF2-40B4-BE49-F238E27FC236}">
                <a16:creationId xmlns:a16="http://schemas.microsoft.com/office/drawing/2014/main" id="{D6853470-ED09-67BE-4662-8AC5A9146482}"/>
              </a:ext>
            </a:extLst>
          </p:cNvPr>
          <p:cNvGraphicFramePr/>
          <p:nvPr>
            <p:extLst>
              <p:ext uri="{D42A27DB-BD31-4B8C-83A1-F6EECF244321}">
                <p14:modId xmlns:p14="http://schemas.microsoft.com/office/powerpoint/2010/main" val="3600477210"/>
              </p:ext>
            </p:extLst>
          </p:nvPr>
        </p:nvGraphicFramePr>
        <p:xfrm>
          <a:off x="1012902" y="1960756"/>
          <a:ext cx="4533383" cy="2186121"/>
        </p:xfrm>
        <a:graphic>
          <a:graphicData uri="http://schemas.openxmlformats.org/drawingml/2006/table">
            <a:tbl>
              <a:tblPr>
                <a:noFill/>
              </a:tblPr>
              <a:tblGrid>
                <a:gridCol w="3302000">
                  <a:extLst>
                    <a:ext uri="{9D8B030D-6E8A-4147-A177-3AD203B41FA5}">
                      <a16:colId xmlns:a16="http://schemas.microsoft.com/office/drawing/2014/main" val="20000"/>
                    </a:ext>
                  </a:extLst>
                </a:gridCol>
                <a:gridCol w="1231383">
                  <a:extLst>
                    <a:ext uri="{9D8B030D-6E8A-4147-A177-3AD203B41FA5}">
                      <a16:colId xmlns:a16="http://schemas.microsoft.com/office/drawing/2014/main" val="20001"/>
                    </a:ext>
                  </a:extLst>
                </a:gridCol>
              </a:tblGrid>
              <a:tr h="335280">
                <a:tc>
                  <a:txBody>
                    <a:bodyPr/>
                    <a:lstStyle/>
                    <a:p>
                      <a:pPr marL="0" marR="0" lvl="0" indent="0" algn="ctr" rtl="0">
                        <a:lnSpc>
                          <a:spcPct val="100000"/>
                        </a:lnSpc>
                        <a:spcBef>
                          <a:spcPts val="0"/>
                        </a:spcBef>
                        <a:spcAft>
                          <a:spcPts val="0"/>
                        </a:spcAft>
                        <a:buNone/>
                      </a:pPr>
                      <a:r>
                        <a:rPr lang="es-MX" sz="1200" b="1" u="none" strike="noStrike" cap="none" noProof="0">
                          <a:solidFill>
                            <a:schemeClr val="bg1"/>
                          </a:solidFill>
                          <a:latin typeface="+mn-lt"/>
                        </a:rPr>
                        <a:t>UNIDAD ADMINISTRATIVA</a:t>
                      </a:r>
                      <a:endParaRPr lang="es-MX" sz="1200" noProof="0">
                        <a:solidFill>
                          <a:schemeClr val="bg1"/>
                        </a:solidFill>
                        <a:latin typeface="+mn-lt"/>
                      </a:endParaRPr>
                    </a:p>
                  </a:txBody>
                  <a:tcPr marL="13900" marR="13900" marT="0" marB="0" anchor="ctr">
                    <a:lnL w="12700" cap="flat" cmpd="sng" algn="ctr">
                      <a:solidFill>
                        <a:schemeClr val="tx1"/>
                      </a:solidFill>
                      <a:prstDash val="solid"/>
                      <a:round/>
                      <a:headEnd type="none" w="med" len="med"/>
                      <a:tailEnd type="none" w="med" len="med"/>
                    </a:lnL>
                    <a:lnR w="9525" cap="flat" cmpd="sng">
                      <a:solidFill>
                        <a:srgbClr val="CCCCCC"/>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lvl="0" indent="0" algn="ctr" rtl="0">
                        <a:lnSpc>
                          <a:spcPct val="100000"/>
                        </a:lnSpc>
                        <a:spcBef>
                          <a:spcPts val="0"/>
                        </a:spcBef>
                        <a:spcAft>
                          <a:spcPts val="0"/>
                        </a:spcAft>
                        <a:buNone/>
                      </a:pPr>
                      <a:r>
                        <a:rPr lang="es-MX" sz="1200" b="1" u="none" strike="noStrike" cap="none" noProof="0">
                          <a:solidFill>
                            <a:schemeClr val="bg1"/>
                          </a:solidFill>
                          <a:latin typeface="+mn-lt"/>
                        </a:rPr>
                        <a:t>INDICADORES</a:t>
                      </a:r>
                      <a:endParaRPr lang="es-MX" sz="1200" noProof="0">
                        <a:solidFill>
                          <a:schemeClr val="bg1"/>
                        </a:solidFill>
                        <a:latin typeface="+mn-lt"/>
                      </a:endParaRPr>
                    </a:p>
                  </a:txBody>
                  <a:tcPr marL="13900" marR="13900" marT="0" marB="0" anchor="ctr">
                    <a:lnL w="9525" cap="flat" cmpd="sng">
                      <a:solidFill>
                        <a:srgbClr val="CCCCCC"/>
                      </a:solidFill>
                      <a:prstDash val="solid"/>
                      <a:round/>
                      <a:headEnd type="none" w="sm" len="sm"/>
                      <a:tailEnd type="none" w="sm" len="sm"/>
                    </a:lnL>
                    <a:lnR w="9525" cap="flat" cmpd="sng" algn="ctr">
                      <a:solidFill>
                        <a:srgbClr val="CCCCCC"/>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10000"/>
                  </a:ext>
                </a:extLst>
              </a:tr>
              <a:tr h="234969">
                <a:tc>
                  <a:txBody>
                    <a:bodyPr/>
                    <a:lstStyle/>
                    <a:p>
                      <a:pPr marL="0" lvl="0" indent="0" algn="l">
                        <a:lnSpc>
                          <a:spcPct val="100000"/>
                        </a:lnSpc>
                        <a:spcBef>
                          <a:spcPts val="0"/>
                        </a:spcBef>
                        <a:spcAft>
                          <a:spcPts val="0"/>
                        </a:spcAft>
                        <a:buNone/>
                      </a:pPr>
                      <a:r>
                        <a:rPr lang="es-MX" sz="1100" b="0" noProof="0">
                          <a:solidFill>
                            <a:schemeClr val="tx1"/>
                          </a:solidFill>
                          <a:latin typeface="Helvetica"/>
                        </a:rPr>
                        <a:t>Fin </a:t>
                      </a:r>
                    </a:p>
                  </a:txBody>
                  <a:tcPr marL="13900" marR="13900" marT="0" marB="0" anchor="b">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a:solidFill>
                            <a:schemeClr val="tx1"/>
                          </a:solidFill>
                          <a:latin typeface="Helvetica"/>
                          <a:ea typeface="Calibri"/>
                          <a:cs typeface="Arial"/>
                        </a:rPr>
                        <a:t>1</a:t>
                      </a:r>
                      <a:endParaRPr lang="es-MX" sz="1200" b="0" i="0" u="none" strike="noStrike" cap="none" noProof="0">
                        <a:solidFill>
                          <a:schemeClr val="tx1"/>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2021343782"/>
                  </a:ext>
                </a:extLst>
              </a:tr>
              <a:tr h="234969">
                <a:tc>
                  <a:txBody>
                    <a:bodyPr/>
                    <a:lstStyle/>
                    <a:p>
                      <a:pPr marL="0" lvl="0" indent="0" algn="l">
                        <a:lnSpc>
                          <a:spcPct val="100000"/>
                        </a:lnSpc>
                        <a:spcBef>
                          <a:spcPts val="0"/>
                        </a:spcBef>
                        <a:spcAft>
                          <a:spcPts val="0"/>
                        </a:spcAft>
                        <a:buNone/>
                      </a:pPr>
                      <a:r>
                        <a:rPr lang="es-MX" sz="1100" b="0" i="0" u="none" strike="noStrike" noProof="0">
                          <a:solidFill>
                            <a:schemeClr val="tx1"/>
                          </a:solidFill>
                          <a:latin typeface="Helvetica"/>
                        </a:rPr>
                        <a:t>Propósito</a:t>
                      </a:r>
                      <a:endParaRPr lang="es-ES" sz="1100"/>
                    </a:p>
                  </a:txBody>
                  <a:tcPr marL="13900" marR="13900" marT="0" marB="0" anchor="b">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a:solidFill>
                            <a:schemeClr val="tx1"/>
                          </a:solidFill>
                          <a:latin typeface="Helvetica"/>
                          <a:ea typeface="Calibri"/>
                          <a:cs typeface="Arial"/>
                        </a:rPr>
                        <a:t>1</a:t>
                      </a:r>
                      <a:endParaRPr lang="es-MX" sz="1200" b="0" i="0" u="none" strike="noStrike" cap="none" noProof="0">
                        <a:solidFill>
                          <a:schemeClr val="tx1"/>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2821308776"/>
                  </a:ext>
                </a:extLst>
              </a:tr>
              <a:tr h="234969">
                <a:tc>
                  <a:txBody>
                    <a:bodyPr/>
                    <a:lstStyle/>
                    <a:p>
                      <a:pPr marL="0" marR="0" lvl="0" indent="0" algn="l">
                        <a:lnSpc>
                          <a:spcPct val="100000"/>
                        </a:lnSpc>
                        <a:spcBef>
                          <a:spcPts val="0"/>
                        </a:spcBef>
                        <a:spcAft>
                          <a:spcPts val="0"/>
                        </a:spcAft>
                        <a:buNone/>
                      </a:pPr>
                      <a:r>
                        <a:rPr lang="es-MX" sz="1100" b="0" i="0" u="none" strike="noStrike" noProof="0">
                          <a:solidFill>
                            <a:schemeClr val="tx1"/>
                          </a:solidFill>
                          <a:latin typeface="Helvetica"/>
                        </a:rPr>
                        <a:t>Subsecretaría de Promoción Económica y Turística</a:t>
                      </a:r>
                      <a:endParaRPr lang="es-MX" sz="1100" b="0" noProof="0">
                        <a:solidFill>
                          <a:schemeClr val="tx1"/>
                        </a:solidFill>
                        <a:latin typeface="Helvetica"/>
                      </a:endParaRPr>
                    </a:p>
                  </a:txBody>
                  <a:tcPr marL="13900" marR="139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chemeClr val="tx1"/>
                          </a:solidFill>
                          <a:latin typeface="Helvetica"/>
                          <a:ea typeface="Calibri"/>
                          <a:cs typeface="Arial"/>
                        </a:rPr>
                        <a:t>5</a:t>
                      </a:r>
                      <a:endParaRPr lang="es-MX" sz="1200" b="0" i="0" u="none" strike="noStrike" cap="none" noProof="0">
                        <a:solidFill>
                          <a:schemeClr val="tx1"/>
                        </a:solidFill>
                        <a:latin typeface="Helvetica"/>
                        <a:ea typeface="Calibri"/>
                        <a:cs typeface="Arial"/>
                        <a:sym typeface="Arial"/>
                      </a:endParaRPr>
                    </a:p>
                  </a:txBody>
                  <a:tcPr marL="44450" marR="44450" marT="0" marB="0" anchor="ctr">
                    <a:lnL w="12700" cap="flat" cmpd="sng">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264160">
                <a:tc>
                  <a:txBody>
                    <a:bodyPr/>
                    <a:lstStyle/>
                    <a:p>
                      <a:pPr marL="0" marR="0" lvl="0" indent="0" algn="l" rtl="0" eaLnBrk="1" fontAlgn="auto" latinLnBrk="0" hangingPunct="1">
                        <a:lnSpc>
                          <a:spcPct val="100000"/>
                        </a:lnSpc>
                        <a:spcBef>
                          <a:spcPts val="0"/>
                        </a:spcBef>
                        <a:spcAft>
                          <a:spcPts val="0"/>
                        </a:spcAft>
                        <a:buClr>
                          <a:srgbClr val="000000"/>
                        </a:buClr>
                        <a:buSzTx/>
                        <a:buFont typeface="Arial"/>
                        <a:buNone/>
                      </a:pPr>
                      <a:r>
                        <a:rPr lang="es-MX" sz="1100" b="0" noProof="0">
                          <a:latin typeface="Helvetica"/>
                        </a:rPr>
                        <a:t>Dirección General de Creatividad e Imagen  </a:t>
                      </a:r>
                      <a:endParaRPr lang="es-ES"/>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lvl="0" algn="ctr">
                        <a:lnSpc>
                          <a:spcPct val="107000"/>
                        </a:lnSpc>
                        <a:spcAft>
                          <a:spcPts val="800"/>
                        </a:spcAft>
                        <a:buNone/>
                      </a:pPr>
                      <a:r>
                        <a:rPr lang="es-MX" sz="1200" b="0" i="0" u="none" strike="noStrike" cap="none" noProof="0">
                          <a:solidFill>
                            <a:srgbClr val="000000"/>
                          </a:solidFill>
                          <a:latin typeface="Helvetica"/>
                          <a:ea typeface="Calibri"/>
                          <a:cs typeface="Arial"/>
                        </a:rPr>
                        <a:t>7</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577249199"/>
                  </a:ext>
                </a:extLst>
              </a:tr>
              <a:tr h="264160">
                <a:tc>
                  <a:txBody>
                    <a:bodyPr/>
                    <a:lstStyle/>
                    <a:p>
                      <a:pPr marL="0" lvl="0" indent="0" algn="l">
                        <a:lnSpc>
                          <a:spcPct val="100000"/>
                        </a:lnSpc>
                        <a:spcBef>
                          <a:spcPts val="0"/>
                        </a:spcBef>
                        <a:spcAft>
                          <a:spcPts val="0"/>
                        </a:spcAft>
                        <a:buNone/>
                      </a:pPr>
                      <a:r>
                        <a:rPr lang="es-MX" sz="1100" b="0" noProof="0" dirty="0">
                          <a:latin typeface="Helvetica"/>
                        </a:rPr>
                        <a:t>Dirección General de Turismo Regional</a:t>
                      </a:r>
                      <a:endParaRPr lang="es-ES" dirty="0"/>
                    </a:p>
                  </a:txBody>
                  <a:tcPr marL="13900" marR="13900" marT="0" marB="0" anchor="ctr">
                    <a:lnL w="12700">
                      <a:solidFill>
                        <a:schemeClr val="tx1"/>
                      </a:solidFill>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a:solidFill>
                            <a:srgbClr val="000000"/>
                          </a:solidFill>
                          <a:latin typeface="Helvetica"/>
                          <a:ea typeface="Calibri"/>
                          <a:cs typeface="Arial"/>
                        </a:rPr>
                        <a:t>4</a:t>
                      </a:r>
                      <a:endParaRPr lang="es-MX" sz="1200" b="0" i="0" u="none" strike="noStrike" cap="none" noProof="0">
                        <a:solidFill>
                          <a:srgbClr val="000000"/>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rgbClr val="FFFFFF"/>
                    </a:solidFill>
                  </a:tcPr>
                </a:tc>
                <a:extLst>
                  <a:ext uri="{0D108BD9-81ED-4DB2-BD59-A6C34878D82A}">
                    <a16:rowId xmlns:a16="http://schemas.microsoft.com/office/drawing/2014/main" val="950662254"/>
                  </a:ext>
                </a:extLst>
              </a:tr>
              <a:tr h="264160">
                <a:tc>
                  <a:txBody>
                    <a:bodyPr/>
                    <a:lstStyle/>
                    <a:p>
                      <a:pPr marL="0" lvl="0" indent="0" algn="l">
                        <a:lnSpc>
                          <a:spcPct val="100000"/>
                        </a:lnSpc>
                        <a:spcBef>
                          <a:spcPts val="0"/>
                        </a:spcBef>
                        <a:spcAft>
                          <a:spcPts val="0"/>
                        </a:spcAft>
                        <a:buNone/>
                      </a:pPr>
                      <a:r>
                        <a:rPr lang="es-MX" sz="1100" b="0" noProof="0" dirty="0">
                          <a:latin typeface="Helvetica"/>
                        </a:rPr>
                        <a:t>Fideicomiso del Impuesto por la Prestación de Servicio al Hospedaje</a:t>
                      </a:r>
                    </a:p>
                  </a:txBody>
                  <a:tcPr marL="13900" marR="13900" marT="0" marB="0" anchor="ct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a:solidFill>
                            <a:srgbClr val="000000"/>
                          </a:solidFill>
                          <a:latin typeface="Helvetica"/>
                          <a:ea typeface="Calibri"/>
                          <a:cs typeface="Arial"/>
                        </a:rPr>
                        <a:t>8</a:t>
                      </a:r>
                      <a:endParaRPr lang="es-MX" sz="1200" b="0" i="0" u="none" strike="noStrike" cap="none" noProof="0">
                        <a:solidFill>
                          <a:srgbClr val="000000"/>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2346108997"/>
                  </a:ext>
                </a:extLst>
              </a:tr>
              <a:tr h="282334">
                <a:tc>
                  <a:txBody>
                    <a:bodyPr/>
                    <a:lstStyle/>
                    <a:p>
                      <a:pPr marL="0" marR="0" lvl="0" indent="0" algn="ctr" rtl="0">
                        <a:lnSpc>
                          <a:spcPct val="100000"/>
                        </a:lnSpc>
                        <a:spcBef>
                          <a:spcPts val="0"/>
                        </a:spcBef>
                        <a:spcAft>
                          <a:spcPts val="0"/>
                        </a:spcAft>
                        <a:buNone/>
                      </a:pPr>
                      <a:r>
                        <a:rPr lang="es-MX" sz="1200" b="1" i="0" u="none" strike="noStrike" kern="1200" noProof="0">
                          <a:solidFill>
                            <a:srgbClr val="000000"/>
                          </a:solidFill>
                          <a:latin typeface="Helvetica"/>
                          <a:ea typeface="+mn-ea"/>
                          <a:cs typeface="+mn-cs"/>
                        </a:rPr>
                        <a:t>TOTAL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solidFill>
                      <a:schemeClr val="bg1">
                        <a:lumMod val="75000"/>
                      </a:schemeClr>
                    </a:solidFill>
                  </a:tcPr>
                </a:tc>
                <a:tc>
                  <a:txBody>
                    <a:bodyPr/>
                    <a:lstStyle/>
                    <a:p>
                      <a:pPr algn="ctr">
                        <a:lnSpc>
                          <a:spcPct val="107000"/>
                        </a:lnSpc>
                        <a:spcAft>
                          <a:spcPts val="800"/>
                        </a:spcAft>
                      </a:pPr>
                      <a:r>
                        <a:rPr lang="es-MX" sz="1200" b="0" i="0" u="none" strike="noStrike" cap="none" noProof="0" dirty="0">
                          <a:solidFill>
                            <a:srgbClr val="000000"/>
                          </a:solidFill>
                          <a:latin typeface="Helvetica"/>
                          <a:ea typeface="Calibri"/>
                          <a:cs typeface="Arial"/>
                        </a:rPr>
                        <a:t>26</a:t>
                      </a:r>
                      <a:endParaRPr lang="es-MX" sz="1200" b="0" i="0" u="none" strike="noStrike" cap="none" noProof="0" dirty="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solidFill>
                      <a:schemeClr val="bg1">
                        <a:lumMod val="75000"/>
                      </a:schemeClr>
                    </a:solidFill>
                  </a:tcPr>
                </a:tc>
                <a:extLst>
                  <a:ext uri="{0D108BD9-81ED-4DB2-BD59-A6C34878D82A}">
                    <a16:rowId xmlns:a16="http://schemas.microsoft.com/office/drawing/2014/main" val="2006857415"/>
                  </a:ext>
                </a:extLst>
              </a:tr>
            </a:tbl>
          </a:graphicData>
        </a:graphic>
      </p:graphicFrame>
      <p:grpSp>
        <p:nvGrpSpPr>
          <p:cNvPr id="4" name="Grupo 3">
            <a:extLst>
              <a:ext uri="{FF2B5EF4-FFF2-40B4-BE49-F238E27FC236}">
                <a16:creationId xmlns:a16="http://schemas.microsoft.com/office/drawing/2014/main" id="{71ADDCB3-D2EC-BE6A-9AAF-FDF780DEDE37}"/>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9FB9E905-AE37-F621-A137-6018C0BA5D74}"/>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Seguimiento de Indicadores</a:t>
              </a:r>
            </a:p>
          </p:txBody>
        </p:sp>
        <p:grpSp>
          <p:nvGrpSpPr>
            <p:cNvPr id="7" name="Grupo 6">
              <a:extLst>
                <a:ext uri="{FF2B5EF4-FFF2-40B4-BE49-F238E27FC236}">
                  <a16:creationId xmlns:a16="http://schemas.microsoft.com/office/drawing/2014/main" id="{62A7FF01-CA9F-DE3A-A87E-DA89C0A732B9}"/>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B4A5B9C5-3F93-E65E-5288-AFB494D00767}"/>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EE089C46-A705-984D-0D52-F046441E8E63}"/>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78276795-2CAF-5D5F-7CFC-5127AC0FA1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8" name="CuadroTexto 7">
            <a:extLst>
              <a:ext uri="{FF2B5EF4-FFF2-40B4-BE49-F238E27FC236}">
                <a16:creationId xmlns:a16="http://schemas.microsoft.com/office/drawing/2014/main" id="{A575520F-79F2-01EE-3E5F-B1D79C920AEC}"/>
              </a:ext>
            </a:extLst>
          </p:cNvPr>
          <p:cNvSpPr txBox="1"/>
          <p:nvPr/>
        </p:nvSpPr>
        <p:spPr>
          <a:xfrm>
            <a:off x="356617" y="1449393"/>
            <a:ext cx="9443222"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MX" sz="1600" b="1">
                <a:ea typeface="Calibri"/>
                <a:cs typeface="Calibri"/>
              </a:rPr>
              <a:t>Programa Presupuestario E409F06 Impulso al Turismo y Promoción Artesanal</a:t>
            </a:r>
          </a:p>
        </p:txBody>
      </p:sp>
      <p:sp>
        <p:nvSpPr>
          <p:cNvPr id="9" name="CuadroTexto 8">
            <a:extLst>
              <a:ext uri="{FF2B5EF4-FFF2-40B4-BE49-F238E27FC236}">
                <a16:creationId xmlns:a16="http://schemas.microsoft.com/office/drawing/2014/main" id="{B7515222-8319-71F3-E0D7-28BD6A33D0B1}"/>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graphicFrame>
        <p:nvGraphicFramePr>
          <p:cNvPr id="24" name="Tabla 23">
            <a:extLst>
              <a:ext uri="{FF2B5EF4-FFF2-40B4-BE49-F238E27FC236}">
                <a16:creationId xmlns:a16="http://schemas.microsoft.com/office/drawing/2014/main" id="{A7FF1668-5D8F-228B-0D16-E44A90145BB6}"/>
              </a:ext>
            </a:extLst>
          </p:cNvPr>
          <p:cNvGraphicFramePr>
            <a:graphicFrameLocks noGrp="1"/>
          </p:cNvGraphicFramePr>
          <p:nvPr>
            <p:extLst>
              <p:ext uri="{D42A27DB-BD31-4B8C-83A1-F6EECF244321}">
                <p14:modId xmlns:p14="http://schemas.microsoft.com/office/powerpoint/2010/main" val="291250555"/>
              </p:ext>
            </p:extLst>
          </p:nvPr>
        </p:nvGraphicFramePr>
        <p:xfrm>
          <a:off x="5938024" y="4479073"/>
          <a:ext cx="4290392" cy="1106869"/>
        </p:xfrm>
        <a:graphic>
          <a:graphicData uri="http://schemas.openxmlformats.org/drawingml/2006/table">
            <a:tbl>
              <a:tblPr bandRow="1">
                <a:tableStyleId>{5C22544A-7EE6-4342-B048-85BDC9FD1C3A}</a:tableStyleId>
              </a:tblPr>
              <a:tblGrid>
                <a:gridCol w="2390183">
                  <a:extLst>
                    <a:ext uri="{9D8B030D-6E8A-4147-A177-3AD203B41FA5}">
                      <a16:colId xmlns:a16="http://schemas.microsoft.com/office/drawing/2014/main" val="2009488673"/>
                    </a:ext>
                  </a:extLst>
                </a:gridCol>
                <a:gridCol w="1900209">
                  <a:extLst>
                    <a:ext uri="{9D8B030D-6E8A-4147-A177-3AD203B41FA5}">
                      <a16:colId xmlns:a16="http://schemas.microsoft.com/office/drawing/2014/main" val="802446380"/>
                    </a:ext>
                  </a:extLst>
                </a:gridCol>
              </a:tblGrid>
              <a:tr h="276225">
                <a:tc>
                  <a:txBody>
                    <a:bodyPr/>
                    <a:lstStyle/>
                    <a:p>
                      <a:pPr algn="ctr" fontAlgn="base">
                        <a:lnSpc>
                          <a:spcPts val="1350"/>
                        </a:lnSpc>
                        <a:buNone/>
                      </a:pPr>
                      <a:r>
                        <a:rPr lang="es-MX" sz="1100" b="1">
                          <a:solidFill>
                            <a:srgbClr val="FFFFFF"/>
                          </a:solidFill>
                          <a:effectLst/>
                          <a:latin typeface="Calibri"/>
                        </a:rPr>
                        <a:t>ESTATUS</a:t>
                      </a:r>
                      <a:endParaRPr lang="es-MX">
                        <a:effectLst/>
                        <a:latin typeface="Calibri"/>
                      </a:endParaRP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solidFill>
                      <a:srgbClr val="EF6E4A"/>
                    </a:solidFill>
                  </a:tcPr>
                </a:tc>
                <a:tc>
                  <a:txBody>
                    <a:bodyPr/>
                    <a:lstStyle/>
                    <a:p>
                      <a:pPr algn="ctr" fontAlgn="base">
                        <a:lnSpc>
                          <a:spcPts val="1350"/>
                        </a:lnSpc>
                        <a:buNone/>
                      </a:pPr>
                      <a:r>
                        <a:rPr lang="es-MX" sz="1100" b="1">
                          <a:solidFill>
                            <a:srgbClr val="FFFFFF"/>
                          </a:solidFill>
                          <a:effectLst/>
                          <a:latin typeface="Calibri"/>
                        </a:rPr>
                        <a:t>No. INDICADORES</a:t>
                      </a:r>
                      <a:endParaRPr lang="es-MX">
                        <a:effectLst/>
                        <a:latin typeface="Calibri"/>
                      </a:endParaRP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solidFill>
                      <a:srgbClr val="EF6E4A"/>
                    </a:solidFill>
                  </a:tcPr>
                </a:tc>
                <a:extLst>
                  <a:ext uri="{0D108BD9-81ED-4DB2-BD59-A6C34878D82A}">
                    <a16:rowId xmlns:a16="http://schemas.microsoft.com/office/drawing/2014/main" val="2895059296"/>
                  </a:ext>
                </a:extLst>
              </a:tr>
              <a:tr h="274320">
                <a:tc>
                  <a:txBody>
                    <a:bodyPr/>
                    <a:lstStyle/>
                    <a:p>
                      <a:pPr marL="342900" lvl="0" indent="-342900" fontAlgn="base">
                        <a:lnSpc>
                          <a:spcPts val="1350"/>
                        </a:lnSpc>
                        <a:buFont typeface="Arial" panose="020B0604020202020204" pitchFamily="34" charset="0"/>
                        <a:buChar char="•"/>
                      </a:pPr>
                      <a:r>
                        <a:rPr lang="es-MX" sz="1100">
                          <a:effectLst/>
                          <a:latin typeface="Calibri"/>
                        </a:rPr>
                        <a:t>Concluidas</a:t>
                      </a:r>
                      <a:endParaRPr lang="es-MX" sz="880">
                        <a:effectLst/>
                        <a:latin typeface="Calibri"/>
                      </a:endParaRP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tc>
                  <a:txBody>
                    <a:bodyPr/>
                    <a:lstStyle/>
                    <a:p>
                      <a:pPr algn="ctr" fontAlgn="base">
                        <a:lnSpc>
                          <a:spcPts val="1350"/>
                        </a:lnSpc>
                        <a:buNone/>
                      </a:pPr>
                      <a:r>
                        <a:rPr lang="es-MX" sz="1100" b="1">
                          <a:effectLst/>
                          <a:latin typeface="Calibri"/>
                        </a:rPr>
                        <a:t>26</a:t>
                      </a: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47211903"/>
                  </a:ext>
                </a:extLst>
              </a:tr>
              <a:tr h="294640">
                <a:tc>
                  <a:txBody>
                    <a:bodyPr/>
                    <a:lstStyle/>
                    <a:p>
                      <a:pPr marL="342900" lvl="0" indent="-342900" fontAlgn="base">
                        <a:lnSpc>
                          <a:spcPts val="1350"/>
                        </a:lnSpc>
                        <a:buFont typeface="Arial" panose="020B0604020202020204" pitchFamily="34" charset="0"/>
                        <a:buChar char="•"/>
                      </a:pPr>
                      <a:r>
                        <a:rPr lang="es-MX" sz="1100">
                          <a:effectLst/>
                          <a:latin typeface="Calibri"/>
                        </a:rPr>
                        <a:t>En Proceso</a:t>
                      </a:r>
                      <a:endParaRPr lang="es-MX" sz="880">
                        <a:effectLst/>
                        <a:latin typeface="Calibri"/>
                      </a:endParaRP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tc>
                  <a:txBody>
                    <a:bodyPr/>
                    <a:lstStyle/>
                    <a:p>
                      <a:pPr algn="ctr" fontAlgn="base">
                        <a:lnSpc>
                          <a:spcPts val="1350"/>
                        </a:lnSpc>
                        <a:buNone/>
                      </a:pPr>
                      <a:r>
                        <a:rPr lang="es-MX" sz="1100" b="1">
                          <a:effectLst/>
                          <a:latin typeface="Calibri"/>
                        </a:rPr>
                        <a:t>0</a:t>
                      </a: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25995478"/>
                  </a:ext>
                </a:extLst>
              </a:tr>
              <a:tr h="257175">
                <a:tc>
                  <a:txBody>
                    <a:bodyPr/>
                    <a:lstStyle/>
                    <a:p>
                      <a:pPr marL="342900" lvl="0" indent="-342900" fontAlgn="base">
                        <a:lnSpc>
                          <a:spcPts val="1350"/>
                        </a:lnSpc>
                        <a:buFont typeface="Arial" panose="020B0604020202020204" pitchFamily="34" charset="0"/>
                        <a:buChar char="•"/>
                      </a:pPr>
                      <a:r>
                        <a:rPr lang="es-MX" sz="1100">
                          <a:effectLst/>
                          <a:latin typeface="Calibri"/>
                        </a:rPr>
                        <a:t>Pendiente</a:t>
                      </a:r>
                      <a:endParaRPr lang="es-MX" sz="880">
                        <a:effectLst/>
                        <a:latin typeface="Calibri"/>
                      </a:endParaRP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tc>
                  <a:txBody>
                    <a:bodyPr/>
                    <a:lstStyle/>
                    <a:p>
                      <a:pPr algn="ctr" fontAlgn="base">
                        <a:lnSpc>
                          <a:spcPts val="1350"/>
                        </a:lnSpc>
                        <a:buNone/>
                      </a:pPr>
                      <a:r>
                        <a:rPr lang="es-MX" sz="1100" b="1">
                          <a:effectLst/>
                          <a:latin typeface="Calibri"/>
                        </a:rPr>
                        <a:t>0</a:t>
                      </a: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41586696"/>
                  </a:ext>
                </a:extLst>
              </a:tr>
            </a:tbl>
          </a:graphicData>
        </a:graphic>
      </p:graphicFrame>
    </p:spTree>
    <p:extLst>
      <p:ext uri="{BB962C8B-B14F-4D97-AF65-F5344CB8AC3E}">
        <p14:creationId xmlns:p14="http://schemas.microsoft.com/office/powerpoint/2010/main" val="10531138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9AE8ED-10F5-67D2-208A-ED188C834749}"/>
            </a:ext>
          </a:extLst>
        </p:cNvPr>
        <p:cNvGrpSpPr/>
        <p:nvPr/>
      </p:nvGrpSpPr>
      <p:grpSpPr>
        <a:xfrm>
          <a:off x="0" y="0"/>
          <a:ext cx="0" cy="0"/>
          <a:chOff x="0" y="0"/>
          <a:chExt cx="0" cy="0"/>
        </a:xfrm>
      </p:grpSpPr>
      <p:sp>
        <p:nvSpPr>
          <p:cNvPr id="2" name="Rectángulo 1">
            <a:extLst>
              <a:ext uri="{FF2B5EF4-FFF2-40B4-BE49-F238E27FC236}">
                <a16:creationId xmlns:a16="http://schemas.microsoft.com/office/drawing/2014/main" id="{23D7FADF-1BC6-2579-237C-87FD336F684B}"/>
              </a:ext>
            </a:extLst>
          </p:cNvPr>
          <p:cNvSpPr/>
          <p:nvPr/>
        </p:nvSpPr>
        <p:spPr>
          <a:xfrm>
            <a:off x="0" y="0"/>
            <a:ext cx="12192000" cy="15948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7" name="Grupo 6">
            <a:extLst>
              <a:ext uri="{FF2B5EF4-FFF2-40B4-BE49-F238E27FC236}">
                <a16:creationId xmlns:a16="http://schemas.microsoft.com/office/drawing/2014/main" id="{5A5197BA-2497-3CF0-0CBD-ED33448DEA8A}"/>
              </a:ext>
            </a:extLst>
          </p:cNvPr>
          <p:cNvGrpSpPr/>
          <p:nvPr/>
        </p:nvGrpSpPr>
        <p:grpSpPr>
          <a:xfrm>
            <a:off x="346289" y="284341"/>
            <a:ext cx="11565257" cy="813283"/>
            <a:chOff x="346289" y="284341"/>
            <a:chExt cx="11565257" cy="813283"/>
          </a:xfrm>
        </p:grpSpPr>
        <p:sp>
          <p:nvSpPr>
            <p:cNvPr id="9" name="Google Shape;364;p19">
              <a:extLst>
                <a:ext uri="{FF2B5EF4-FFF2-40B4-BE49-F238E27FC236}">
                  <a16:creationId xmlns:a16="http://schemas.microsoft.com/office/drawing/2014/main" id="{9B4AB3F5-093C-FD34-8F2B-037681146617}"/>
                </a:ext>
              </a:extLst>
            </p:cNvPr>
            <p:cNvSpPr txBox="1"/>
            <p:nvPr/>
          </p:nvSpPr>
          <p:spPr>
            <a:xfrm>
              <a:off x="6848832" y="314997"/>
              <a:ext cx="4471440" cy="559227"/>
            </a:xfrm>
            <a:prstGeom prst="rect">
              <a:avLst/>
            </a:prstGeom>
            <a:noFill/>
            <a:ln>
              <a:noFill/>
            </a:ln>
          </p:spPr>
          <p:txBody>
            <a:bodyPr spcFirstLastPara="1" wrap="square" lIns="91425" tIns="91425" rIns="91425" bIns="91425" anchor="ctr" anchorCtr="0">
              <a:noAutofit/>
            </a:bodyPr>
            <a:lstStyle/>
            <a:p>
              <a:pPr algn="ctr"/>
              <a:r>
                <a:rPr lang="es-ES" sz="2400" b="1">
                  <a:solidFill>
                    <a:schemeClr val="tx1">
                      <a:lumMod val="75000"/>
                      <a:lumOff val="25000"/>
                    </a:schemeClr>
                  </a:solidFill>
                  <a:ea typeface="Fira Sans"/>
                  <a:cs typeface="Fira Sans"/>
                  <a:sym typeface="Fira Sans"/>
                </a:rPr>
                <a:t>Proyectos de Inversión Pública</a:t>
              </a:r>
            </a:p>
          </p:txBody>
        </p:sp>
        <p:grpSp>
          <p:nvGrpSpPr>
            <p:cNvPr id="11" name="Grupo 10">
              <a:extLst>
                <a:ext uri="{FF2B5EF4-FFF2-40B4-BE49-F238E27FC236}">
                  <a16:creationId xmlns:a16="http://schemas.microsoft.com/office/drawing/2014/main" id="{1E74E699-A4AD-7CAA-172F-B3D3FC527F4E}"/>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2EA33166-874A-831F-C702-BBAE9D047E6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CC8CEF53-4C65-43C4-4AE0-37C483916D0B}"/>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sp>
        <p:nvSpPr>
          <p:cNvPr id="4" name="CuadroTexto 3">
            <a:extLst>
              <a:ext uri="{FF2B5EF4-FFF2-40B4-BE49-F238E27FC236}">
                <a16:creationId xmlns:a16="http://schemas.microsoft.com/office/drawing/2014/main" id="{0146DC89-269F-AAB1-0D3E-9147B66D9F51}"/>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a:solidFill>
                  <a:schemeClr val="tx1">
                    <a:lumMod val="75000"/>
                    <a:lumOff val="25000"/>
                  </a:schemeClr>
                </a:solidFill>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graphicFrame>
        <p:nvGraphicFramePr>
          <p:cNvPr id="14" name="Tabla 13">
            <a:extLst>
              <a:ext uri="{FF2B5EF4-FFF2-40B4-BE49-F238E27FC236}">
                <a16:creationId xmlns:a16="http://schemas.microsoft.com/office/drawing/2014/main" id="{0EB62B1B-3B64-F451-1379-BF93D8C1866D}"/>
              </a:ext>
            </a:extLst>
          </p:cNvPr>
          <p:cNvGraphicFramePr>
            <a:graphicFrameLocks noGrp="1"/>
          </p:cNvGraphicFramePr>
          <p:nvPr>
            <p:extLst>
              <p:ext uri="{D42A27DB-BD31-4B8C-83A1-F6EECF244321}">
                <p14:modId xmlns:p14="http://schemas.microsoft.com/office/powerpoint/2010/main" val="1482135230"/>
              </p:ext>
            </p:extLst>
          </p:nvPr>
        </p:nvGraphicFramePr>
        <p:xfrm>
          <a:off x="785345" y="2768925"/>
          <a:ext cx="2830027" cy="1320149"/>
        </p:xfrm>
        <a:graphic>
          <a:graphicData uri="http://schemas.openxmlformats.org/drawingml/2006/table">
            <a:tbl>
              <a:tblPr>
                <a:tableStyleId>{2D5ABB26-0587-4C30-8999-92F81FD0307C}</a:tableStyleId>
              </a:tblPr>
              <a:tblGrid>
                <a:gridCol w="1405264">
                  <a:extLst>
                    <a:ext uri="{9D8B030D-6E8A-4147-A177-3AD203B41FA5}">
                      <a16:colId xmlns:a16="http://schemas.microsoft.com/office/drawing/2014/main" val="1357437040"/>
                    </a:ext>
                  </a:extLst>
                </a:gridCol>
                <a:gridCol w="1424763">
                  <a:extLst>
                    <a:ext uri="{9D8B030D-6E8A-4147-A177-3AD203B41FA5}">
                      <a16:colId xmlns:a16="http://schemas.microsoft.com/office/drawing/2014/main" val="2313556074"/>
                    </a:ext>
                  </a:extLst>
                </a:gridCol>
              </a:tblGrid>
              <a:tr h="435079">
                <a:tc>
                  <a:txBody>
                    <a:bodyPr/>
                    <a:lstStyle/>
                    <a:p>
                      <a:pPr algn="l" fontAlgn="b"/>
                      <a:r>
                        <a:rPr lang="en-US" sz="1400" b="0" u="none" strike="noStrike">
                          <a:solidFill>
                            <a:schemeClr val="tx1">
                              <a:lumMod val="75000"/>
                              <a:lumOff val="25000"/>
                            </a:schemeClr>
                          </a:solidFill>
                          <a:effectLst/>
                        </a:rPr>
                        <a:t>ORIGINAL</a:t>
                      </a:r>
                      <a:endParaRPr lang="en-US" sz="1400" b="0" i="0" u="none" strike="noStrike">
                        <a:solidFill>
                          <a:schemeClr val="tx1">
                            <a:lumMod val="75000"/>
                            <a:lumOff val="25000"/>
                          </a:schemeClr>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US" sz="1400" b="0" i="0" u="none" strike="noStrike">
                          <a:solidFill>
                            <a:schemeClr val="tx1">
                              <a:lumMod val="75000"/>
                              <a:lumOff val="25000"/>
                            </a:schemeClr>
                          </a:solidFill>
                          <a:effectLst/>
                          <a:latin typeface="Arial" panose="020B0604020202020204" pitchFamily="34" charset="0"/>
                          <a:cs typeface="Arial" panose="020B0604020202020204" pitchFamily="34" charset="0"/>
                        </a:rPr>
                        <a:t>0</a:t>
                      </a:r>
                    </a:p>
                  </a:txBody>
                  <a:tcPr marL="9525" marR="9525" marT="9525" marB="0" anchor="ctr"/>
                </a:tc>
                <a:extLst>
                  <a:ext uri="{0D108BD9-81ED-4DB2-BD59-A6C34878D82A}">
                    <a16:rowId xmlns:a16="http://schemas.microsoft.com/office/drawing/2014/main" val="993500254"/>
                  </a:ext>
                </a:extLst>
              </a:tr>
              <a:tr h="553749">
                <a:tc>
                  <a:txBody>
                    <a:bodyPr/>
                    <a:lstStyle/>
                    <a:p>
                      <a:pPr algn="l" fontAlgn="b"/>
                      <a:r>
                        <a:rPr lang="en-US" sz="1400" b="0" u="none" strike="noStrike">
                          <a:solidFill>
                            <a:schemeClr val="tx1">
                              <a:lumMod val="75000"/>
                              <a:lumOff val="25000"/>
                            </a:schemeClr>
                          </a:solidFill>
                          <a:effectLst/>
                        </a:rPr>
                        <a:t>MODIFICADO</a:t>
                      </a:r>
                      <a:endParaRPr lang="en-US" sz="1400" b="0" i="0" u="none" strike="noStrike">
                        <a:solidFill>
                          <a:schemeClr val="tx1">
                            <a:lumMod val="75000"/>
                            <a:lumOff val="25000"/>
                          </a:schemeClr>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US" sz="1400" b="0" i="0" u="none" strike="noStrike">
                          <a:solidFill>
                            <a:schemeClr val="tx1">
                              <a:lumMod val="75000"/>
                              <a:lumOff val="25000"/>
                            </a:schemeClr>
                          </a:solidFill>
                          <a:effectLst/>
                          <a:latin typeface="Arial" panose="020B0604020202020204" pitchFamily="34" charset="0"/>
                          <a:cs typeface="Arial" panose="020B0604020202020204" pitchFamily="34" charset="0"/>
                        </a:rPr>
                        <a:t>0</a:t>
                      </a:r>
                    </a:p>
                  </a:txBody>
                  <a:tcPr marL="9525" marR="9525" marT="9525" marB="0" anchor="ctr"/>
                </a:tc>
                <a:extLst>
                  <a:ext uri="{0D108BD9-81ED-4DB2-BD59-A6C34878D82A}">
                    <a16:rowId xmlns:a16="http://schemas.microsoft.com/office/drawing/2014/main" val="577064387"/>
                  </a:ext>
                </a:extLst>
              </a:tr>
              <a:tr h="331321">
                <a:tc>
                  <a:txBody>
                    <a:bodyPr/>
                    <a:lstStyle/>
                    <a:p>
                      <a:pPr algn="l" fontAlgn="b"/>
                      <a:r>
                        <a:rPr lang="en-US" sz="1400" b="0" i="0" u="none" strike="noStrike">
                          <a:solidFill>
                            <a:schemeClr val="tx1">
                              <a:lumMod val="75000"/>
                              <a:lumOff val="25000"/>
                            </a:schemeClr>
                          </a:solidFill>
                          <a:effectLst/>
                          <a:latin typeface="+mn-lt"/>
                          <a:cs typeface="Arial" panose="020B0604020202020204" pitchFamily="34" charset="0"/>
                        </a:rPr>
                        <a:t>TOTAL</a:t>
                      </a:r>
                      <a:r>
                        <a:rPr lang="en-US" sz="1400" b="0" i="0" u="none" strike="noStrike">
                          <a:solidFill>
                            <a:schemeClr val="tx1">
                              <a:lumMod val="75000"/>
                              <a:lumOff val="25000"/>
                            </a:schemeClr>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b"/>
                      <a:r>
                        <a:rPr lang="en-US" sz="1400" b="1" i="0" u="none" strike="noStrike">
                          <a:solidFill>
                            <a:schemeClr val="tx1">
                              <a:lumMod val="75000"/>
                              <a:lumOff val="25000"/>
                            </a:schemeClr>
                          </a:solidFill>
                          <a:effectLst/>
                          <a:latin typeface="Arial" panose="020B0604020202020204" pitchFamily="34" charset="0"/>
                          <a:cs typeface="Arial" panose="020B0604020202020204" pitchFamily="34" charset="0"/>
                        </a:rPr>
                        <a:t>0</a:t>
                      </a:r>
                    </a:p>
                  </a:txBody>
                  <a:tcPr marL="9525" marR="9525" marT="9525" marB="0" anchor="ctr"/>
                </a:tc>
                <a:extLst>
                  <a:ext uri="{0D108BD9-81ED-4DB2-BD59-A6C34878D82A}">
                    <a16:rowId xmlns:a16="http://schemas.microsoft.com/office/drawing/2014/main" val="3171952572"/>
                  </a:ext>
                </a:extLst>
              </a:tr>
            </a:tbl>
          </a:graphicData>
        </a:graphic>
      </p:graphicFrame>
      <p:sp>
        <p:nvSpPr>
          <p:cNvPr id="5" name="CuadroTexto 4">
            <a:extLst>
              <a:ext uri="{FF2B5EF4-FFF2-40B4-BE49-F238E27FC236}">
                <a16:creationId xmlns:a16="http://schemas.microsoft.com/office/drawing/2014/main" id="{1B52C5C9-BB3A-81FE-7D83-C84D7EAF04F6}"/>
              </a:ext>
            </a:extLst>
          </p:cNvPr>
          <p:cNvSpPr txBox="1"/>
          <p:nvPr/>
        </p:nvSpPr>
        <p:spPr>
          <a:xfrm>
            <a:off x="312794" y="1346420"/>
            <a:ext cx="11565257" cy="738664"/>
          </a:xfrm>
          <a:prstGeom prst="rect">
            <a:avLst/>
          </a:prstGeom>
          <a:noFill/>
          <a:ln>
            <a:solidFill>
              <a:srgbClr val="FF0000"/>
            </a:solidFill>
          </a:ln>
        </p:spPr>
        <p:txBody>
          <a:bodyPr wrap="square" lIns="91440" tIns="45720" rIns="91440" bIns="45720" rtlCol="0" anchor="t">
            <a:spAutoFit/>
          </a:bodyPr>
          <a:lstStyle/>
          <a:p>
            <a:r>
              <a:rPr lang="es-MX" sz="1400">
                <a:solidFill>
                  <a:srgbClr val="FF0000"/>
                </a:solidFill>
              </a:rPr>
              <a:t>Con fundamento en el Capítulo IV, Sección II, Numeral 40, Punto 5. Se deberán identificar e informar los proyectos de inversión pública y comparar los siguientes puntos: el avance acumulado del presupuesto ejercido vs el programado, del físico alcanzado vs el programado, señalando las causas, riesgos y acciones específicas a seguir para su regularización. </a:t>
            </a:r>
            <a:r>
              <a:rPr lang="es-MX" sz="1400" b="1">
                <a:solidFill>
                  <a:srgbClr val="FF0000"/>
                </a:solidFill>
              </a:rPr>
              <a:t>EL GRÁFICO MOSTRADO ES UNA SUGERENCIA</a:t>
            </a:r>
          </a:p>
        </p:txBody>
      </p:sp>
      <p:sp>
        <p:nvSpPr>
          <p:cNvPr id="8" name="CuadroTexto 7">
            <a:extLst>
              <a:ext uri="{FF2B5EF4-FFF2-40B4-BE49-F238E27FC236}">
                <a16:creationId xmlns:a16="http://schemas.microsoft.com/office/drawing/2014/main" id="{D146EDC3-5A4B-2FC7-118F-E2FC801B2DC5}"/>
              </a:ext>
            </a:extLst>
          </p:cNvPr>
          <p:cNvSpPr txBox="1"/>
          <p:nvPr/>
        </p:nvSpPr>
        <p:spPr>
          <a:xfrm>
            <a:off x="3715956" y="2888745"/>
            <a:ext cx="6099048" cy="1200329"/>
          </a:xfrm>
          <a:prstGeom prst="rect">
            <a:avLst/>
          </a:prstGeom>
          <a:noFill/>
        </p:spPr>
        <p:txBody>
          <a:bodyPr wrap="square">
            <a:spAutoFit/>
          </a:bodyPr>
          <a:lstStyle/>
          <a:p>
            <a:pPr>
              <a:buNone/>
            </a:pPr>
            <a:r>
              <a:rPr lang="es-MX" b="1" dirty="0"/>
              <a:t>Se informa que la Secretaría de Economía y Turismo no cuenta con proyectos de inversión pública autorizados para el ejercicio fiscal 2025</a:t>
            </a:r>
            <a:r>
              <a:rPr lang="es-MX" dirty="0"/>
              <a:t>, por lo que no se registran avances ni variaciones en el presente apartado.</a:t>
            </a:r>
          </a:p>
        </p:txBody>
      </p:sp>
      <p:pic>
        <p:nvPicPr>
          <p:cNvPr id="13" name="Imagen 12">
            <a:extLst>
              <a:ext uri="{FF2B5EF4-FFF2-40B4-BE49-F238E27FC236}">
                <a16:creationId xmlns:a16="http://schemas.microsoft.com/office/drawing/2014/main" id="{0549903F-EED8-AF4E-5B2A-AEDC66EBA2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Tree>
    <p:extLst>
      <p:ext uri="{BB962C8B-B14F-4D97-AF65-F5344CB8AC3E}">
        <p14:creationId xmlns:p14="http://schemas.microsoft.com/office/powerpoint/2010/main" val="40515943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FB0991-BDC3-8382-BB12-3B7387A5DFBC}"/>
            </a:ext>
          </a:extLst>
        </p:cNvPr>
        <p:cNvGrpSpPr/>
        <p:nvPr/>
      </p:nvGrpSpPr>
      <p:grpSpPr>
        <a:xfrm>
          <a:off x="0" y="0"/>
          <a:ext cx="0" cy="0"/>
          <a:chOff x="0" y="0"/>
          <a:chExt cx="0" cy="0"/>
        </a:xfrm>
      </p:grpSpPr>
      <p:sp>
        <p:nvSpPr>
          <p:cNvPr id="5" name="Rectángulo 4">
            <a:extLst>
              <a:ext uri="{FF2B5EF4-FFF2-40B4-BE49-F238E27FC236}">
                <a16:creationId xmlns:a16="http://schemas.microsoft.com/office/drawing/2014/main" id="{6E6C68AC-349A-426D-80EF-8E5BDFD47B03}"/>
              </a:ext>
            </a:extLst>
          </p:cNvPr>
          <p:cNvSpPr/>
          <p:nvPr/>
        </p:nvSpPr>
        <p:spPr>
          <a:xfrm>
            <a:off x="1" y="0"/>
            <a:ext cx="12192000" cy="24454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6" name="Grupo 5">
            <a:extLst>
              <a:ext uri="{FF2B5EF4-FFF2-40B4-BE49-F238E27FC236}">
                <a16:creationId xmlns:a16="http://schemas.microsoft.com/office/drawing/2014/main" id="{EA1ECED4-C162-4211-CF65-63F81A33AFEB}"/>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DE57700F-6BFD-3B98-34CC-0862E9628BC3}"/>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tx1">
                      <a:lumMod val="75000"/>
                      <a:lumOff val="25000"/>
                    </a:schemeClr>
                  </a:solidFill>
                  <a:ea typeface="Fira Sans"/>
                  <a:cs typeface="Fira Sans"/>
                  <a:sym typeface="Fira Sans"/>
                </a:rPr>
                <a:t>Pasivos Contingentes</a:t>
              </a:r>
            </a:p>
          </p:txBody>
        </p:sp>
        <p:grpSp>
          <p:nvGrpSpPr>
            <p:cNvPr id="10" name="Grupo 9">
              <a:extLst>
                <a:ext uri="{FF2B5EF4-FFF2-40B4-BE49-F238E27FC236}">
                  <a16:creationId xmlns:a16="http://schemas.microsoft.com/office/drawing/2014/main" id="{838E5FA0-46DB-C3CC-9987-3EB1BC6E20E8}"/>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3BFCC4F0-68B7-E191-9EB1-05470C82EC27}"/>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843E888B-4ED5-DEDE-3340-928A289473ED}"/>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sp>
        <p:nvSpPr>
          <p:cNvPr id="8" name="CuadroTexto 7">
            <a:extLst>
              <a:ext uri="{FF2B5EF4-FFF2-40B4-BE49-F238E27FC236}">
                <a16:creationId xmlns:a16="http://schemas.microsoft.com/office/drawing/2014/main" id="{196689E1-175D-D402-5178-0EBF110D255A}"/>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a:solidFill>
                  <a:schemeClr val="tx1">
                    <a:lumMod val="75000"/>
                    <a:lumOff val="25000"/>
                  </a:schemeClr>
                </a:solidFill>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graphicFrame>
        <p:nvGraphicFramePr>
          <p:cNvPr id="14" name="Marcador de contenido 5">
            <a:extLst>
              <a:ext uri="{FF2B5EF4-FFF2-40B4-BE49-F238E27FC236}">
                <a16:creationId xmlns:a16="http://schemas.microsoft.com/office/drawing/2014/main" id="{F4FEC3BA-CCDB-7964-223E-B3FDF7DB24B7}"/>
              </a:ext>
            </a:extLst>
          </p:cNvPr>
          <p:cNvGraphicFramePr>
            <a:graphicFrameLocks/>
          </p:cNvGraphicFramePr>
          <p:nvPr>
            <p:extLst>
              <p:ext uri="{D42A27DB-BD31-4B8C-83A1-F6EECF244321}">
                <p14:modId xmlns:p14="http://schemas.microsoft.com/office/powerpoint/2010/main" val="1956554089"/>
              </p:ext>
            </p:extLst>
          </p:nvPr>
        </p:nvGraphicFramePr>
        <p:xfrm>
          <a:off x="690823" y="1924749"/>
          <a:ext cx="10819935" cy="2489341"/>
        </p:xfrm>
        <a:graphic>
          <a:graphicData uri="http://schemas.openxmlformats.org/drawingml/2006/table">
            <a:tbl>
              <a:tblPr firstRow="1" bandRow="1">
                <a:tableStyleId>{7DF18680-E054-41AD-8BC1-D1AEF772440D}</a:tableStyleId>
              </a:tblPr>
              <a:tblGrid>
                <a:gridCol w="2163987">
                  <a:extLst>
                    <a:ext uri="{9D8B030D-6E8A-4147-A177-3AD203B41FA5}">
                      <a16:colId xmlns:a16="http://schemas.microsoft.com/office/drawing/2014/main" val="306681949"/>
                    </a:ext>
                  </a:extLst>
                </a:gridCol>
                <a:gridCol w="2163987">
                  <a:extLst>
                    <a:ext uri="{9D8B030D-6E8A-4147-A177-3AD203B41FA5}">
                      <a16:colId xmlns:a16="http://schemas.microsoft.com/office/drawing/2014/main" val="370613243"/>
                    </a:ext>
                  </a:extLst>
                </a:gridCol>
                <a:gridCol w="2163987">
                  <a:extLst>
                    <a:ext uri="{9D8B030D-6E8A-4147-A177-3AD203B41FA5}">
                      <a16:colId xmlns:a16="http://schemas.microsoft.com/office/drawing/2014/main" val="2523563827"/>
                    </a:ext>
                  </a:extLst>
                </a:gridCol>
                <a:gridCol w="2163987">
                  <a:extLst>
                    <a:ext uri="{9D8B030D-6E8A-4147-A177-3AD203B41FA5}">
                      <a16:colId xmlns:a16="http://schemas.microsoft.com/office/drawing/2014/main" val="910299363"/>
                    </a:ext>
                  </a:extLst>
                </a:gridCol>
                <a:gridCol w="2163987">
                  <a:extLst>
                    <a:ext uri="{9D8B030D-6E8A-4147-A177-3AD203B41FA5}">
                      <a16:colId xmlns:a16="http://schemas.microsoft.com/office/drawing/2014/main" val="3972751905"/>
                    </a:ext>
                  </a:extLst>
                </a:gridCol>
              </a:tblGrid>
              <a:tr h="660541">
                <a:tc>
                  <a:txBody>
                    <a:bodyPr/>
                    <a:lstStyle/>
                    <a:p>
                      <a:pPr lvl="0" algn="ctr">
                        <a:buNone/>
                      </a:pPr>
                      <a:r>
                        <a:rPr lang="es-MX" sz="1800" b="1" i="0" u="none" strike="noStrike" noProof="0">
                          <a:latin typeface="Calibri"/>
                        </a:rPr>
                        <a:t>Tipo de pasivo contingente</a:t>
                      </a:r>
                      <a:endParaRPr lang="es-MX"/>
                    </a:p>
                  </a:txBody>
                  <a:tcPr>
                    <a:solidFill>
                      <a:srgbClr val="A50021"/>
                    </a:solidFill>
                  </a:tcPr>
                </a:tc>
                <a:tc>
                  <a:txBody>
                    <a:bodyPr/>
                    <a:lstStyle/>
                    <a:p>
                      <a:pPr lvl="0" algn="ctr">
                        <a:buNone/>
                      </a:pPr>
                      <a:r>
                        <a:rPr lang="es-MX" sz="1800" b="1" i="0" u="none" strike="noStrike" noProof="0" dirty="0">
                          <a:latin typeface="Calibri"/>
                        </a:rPr>
                        <a:t>Descripción breve</a:t>
                      </a:r>
                      <a:endParaRPr lang="es-MX" dirty="0"/>
                    </a:p>
                  </a:txBody>
                  <a:tcPr>
                    <a:solidFill>
                      <a:srgbClr val="A50021"/>
                    </a:solidFill>
                  </a:tcPr>
                </a:tc>
                <a:tc>
                  <a:txBody>
                    <a:bodyPr/>
                    <a:lstStyle/>
                    <a:p>
                      <a:pPr lvl="0" algn="ctr">
                        <a:buNone/>
                      </a:pPr>
                      <a:r>
                        <a:rPr lang="es-MX" sz="1800" b="1" i="0" u="none" strike="noStrike" noProof="0">
                          <a:latin typeface="Calibri"/>
                        </a:rPr>
                        <a:t>Área responsable</a:t>
                      </a:r>
                      <a:endParaRPr lang="es-MX"/>
                    </a:p>
                  </a:txBody>
                  <a:tcPr>
                    <a:solidFill>
                      <a:srgbClr val="A50021"/>
                    </a:solidFill>
                  </a:tcPr>
                </a:tc>
                <a:tc>
                  <a:txBody>
                    <a:bodyPr/>
                    <a:lstStyle/>
                    <a:p>
                      <a:pPr lvl="0" algn="ctr">
                        <a:buNone/>
                      </a:pPr>
                      <a:r>
                        <a:rPr lang="es-MX" sz="1800" b="1" i="0" u="none" strike="noStrike" noProof="0"/>
                        <a:t>Estatus actual</a:t>
                      </a:r>
                      <a:endParaRPr lang="es-MX"/>
                    </a:p>
                  </a:txBody>
                  <a:tcPr>
                    <a:solidFill>
                      <a:srgbClr val="A50021"/>
                    </a:solidFill>
                  </a:tcPr>
                </a:tc>
                <a:tc>
                  <a:txBody>
                    <a:bodyPr/>
                    <a:lstStyle/>
                    <a:p>
                      <a:pPr lvl="0" algn="ctr">
                        <a:buNone/>
                      </a:pPr>
                      <a:r>
                        <a:rPr lang="es-MX" sz="1800" b="1" i="0" u="none" strike="noStrike" noProof="0">
                          <a:latin typeface="Calibri"/>
                        </a:rPr>
                        <a:t>Acción de seguimiento</a:t>
                      </a:r>
                      <a:endParaRPr lang="es-MX"/>
                    </a:p>
                  </a:txBody>
                  <a:tcPr>
                    <a:solidFill>
                      <a:srgbClr val="A50021"/>
                    </a:solidFill>
                  </a:tcPr>
                </a:tc>
                <a:extLst>
                  <a:ext uri="{0D108BD9-81ED-4DB2-BD59-A6C34878D82A}">
                    <a16:rowId xmlns:a16="http://schemas.microsoft.com/office/drawing/2014/main" val="2812019370"/>
                  </a:ext>
                </a:extLst>
              </a:tr>
              <a:tr h="643465">
                <a:tc>
                  <a:txBody>
                    <a:bodyPr/>
                    <a:lstStyle/>
                    <a:p>
                      <a:pPr lvl="0" algn="ctr">
                        <a:buNone/>
                      </a:pPr>
                      <a:r>
                        <a:rPr lang="es-MX" sz="1200" b="1" i="0" u="none" strike="noStrike" noProof="0">
                          <a:solidFill>
                            <a:schemeClr val="tx1"/>
                          </a:solidFill>
                          <a:latin typeface="Aptos"/>
                        </a:rPr>
                        <a:t>Juicio civil.</a:t>
                      </a:r>
                    </a:p>
                    <a:p>
                      <a:pPr lvl="0" algn="ctr">
                        <a:buNone/>
                      </a:pPr>
                      <a:r>
                        <a:rPr lang="es-MX" sz="1200" b="1" i="0" u="none" strike="noStrike" noProof="0">
                          <a:solidFill>
                            <a:schemeClr val="tx1"/>
                          </a:solidFill>
                          <a:latin typeface="Aptos"/>
                        </a:rPr>
                        <a:t>200/2019</a:t>
                      </a:r>
                    </a:p>
                  </a:txBody>
                  <a:tcPr/>
                </a:tc>
                <a:tc>
                  <a:txBody>
                    <a:bodyPr/>
                    <a:lstStyle/>
                    <a:p>
                      <a:pPr lvl="0" algn="ctr">
                        <a:buNone/>
                      </a:pPr>
                      <a:r>
                        <a:rPr lang="es-MX" sz="1200" b="0" i="0" u="none" strike="noStrike" noProof="0">
                          <a:solidFill>
                            <a:schemeClr val="tx1"/>
                          </a:solidFill>
                          <a:latin typeface="Aptos"/>
                        </a:rPr>
                        <a:t>Restitución del bien inmueble y pago de daños ocasionados por incendio.</a:t>
                      </a:r>
                      <a:endParaRPr lang="es-ES">
                        <a:solidFill>
                          <a:schemeClr val="tx1"/>
                        </a:solidFill>
                        <a:latin typeface="Aptos"/>
                      </a:endParaRPr>
                    </a:p>
                  </a:txBody>
                  <a:tcPr/>
                </a:tc>
                <a:tc>
                  <a:txBody>
                    <a:bodyPr/>
                    <a:lstStyle/>
                    <a:p>
                      <a:pPr lvl="0" algn="ctr">
                        <a:buNone/>
                      </a:pPr>
                      <a:r>
                        <a:rPr lang="es-MX" sz="1200" b="0" i="0" u="none" strike="noStrike" noProof="0">
                          <a:solidFill>
                            <a:schemeClr val="tx1"/>
                          </a:solidFill>
                          <a:latin typeface="Aptos"/>
                        </a:rPr>
                        <a:t>Dirección de Asuntos Jurídicos y Transparencia</a:t>
                      </a:r>
                      <a:endParaRPr lang="es-MX" sz="1200">
                        <a:solidFill>
                          <a:schemeClr val="tx1"/>
                        </a:solidFill>
                      </a:endParaRPr>
                    </a:p>
                  </a:txBody>
                  <a:tcPr/>
                </a:tc>
                <a:tc>
                  <a:txBody>
                    <a:bodyPr/>
                    <a:lstStyle/>
                    <a:p>
                      <a:pPr lvl="0" algn="ctr">
                        <a:buNone/>
                      </a:pPr>
                      <a:r>
                        <a:rPr lang="es-MX" sz="1200" b="0" i="0" u="none" strike="noStrike" noProof="0">
                          <a:solidFill>
                            <a:schemeClr val="tx1"/>
                          </a:solidFill>
                          <a:latin typeface="Aptos"/>
                        </a:rPr>
                        <a:t>Pendiente de cumplimiento de la sentencia definitiva.</a:t>
                      </a:r>
                    </a:p>
                    <a:p>
                      <a:pPr lvl="0" algn="ctr">
                        <a:buNone/>
                      </a:pPr>
                      <a:endParaRPr lang="es-MX" sz="1200" b="0" i="0" u="none" strike="noStrike" noProof="0">
                        <a:solidFill>
                          <a:schemeClr val="tx1"/>
                        </a:solidFill>
                        <a:latin typeface="Aptos"/>
                      </a:endParaRPr>
                    </a:p>
                    <a:p>
                      <a:pPr lvl="0" algn="ctr">
                        <a:buNone/>
                      </a:pPr>
                      <a:r>
                        <a:rPr lang="es-MX" sz="1200" b="0" i="0" u="none" strike="noStrike" noProof="0">
                          <a:solidFill>
                            <a:schemeClr val="tx1"/>
                          </a:solidFill>
                          <a:latin typeface="Aptos"/>
                        </a:rPr>
                        <a:t>Se interpuso un recurso de revisión</a:t>
                      </a:r>
                    </a:p>
                  </a:txBody>
                  <a:tcPr/>
                </a:tc>
                <a:tc>
                  <a:txBody>
                    <a:bodyPr/>
                    <a:lstStyle/>
                    <a:p>
                      <a:pPr lvl="0" algn="ctr">
                        <a:lnSpc>
                          <a:spcPct val="100000"/>
                        </a:lnSpc>
                        <a:spcBef>
                          <a:spcPts val="0"/>
                        </a:spcBef>
                        <a:spcAft>
                          <a:spcPts val="0"/>
                        </a:spcAft>
                        <a:buNone/>
                      </a:pPr>
                      <a:r>
                        <a:rPr lang="es-MX" sz="1200" b="0" i="0" u="none" strike="noStrike" noProof="0">
                          <a:solidFill>
                            <a:schemeClr val="tx1"/>
                          </a:solidFill>
                          <a:latin typeface="Aptos"/>
                        </a:rPr>
                        <a:t>Se lleva el seguimiento jurídico y se promueven los recursos correspondientes.</a:t>
                      </a:r>
                    </a:p>
                  </a:txBody>
                  <a:tcPr/>
                </a:tc>
                <a:extLst>
                  <a:ext uri="{0D108BD9-81ED-4DB2-BD59-A6C34878D82A}">
                    <a16:rowId xmlns:a16="http://schemas.microsoft.com/office/drawing/2014/main" val="553765299"/>
                  </a:ext>
                </a:extLst>
              </a:tr>
              <a:tr h="394700">
                <a:tc>
                  <a:txBody>
                    <a:bodyPr/>
                    <a:lstStyle/>
                    <a:p>
                      <a:pPr lvl="0" algn="ctr">
                        <a:lnSpc>
                          <a:spcPct val="100000"/>
                        </a:lnSpc>
                        <a:spcBef>
                          <a:spcPts val="0"/>
                        </a:spcBef>
                        <a:spcAft>
                          <a:spcPts val="0"/>
                        </a:spcAft>
                        <a:buNone/>
                      </a:pPr>
                      <a:r>
                        <a:rPr lang="es-ES" sz="1200" b="1" i="0" u="none" strike="noStrike" noProof="0">
                          <a:solidFill>
                            <a:schemeClr val="tx1"/>
                          </a:solidFill>
                          <a:latin typeface="Aptos"/>
                        </a:rPr>
                        <a:t>Amparo indirecto.</a:t>
                      </a:r>
                      <a:endParaRPr lang="es-ES" b="1">
                        <a:latin typeface="Aptos"/>
                      </a:endParaRPr>
                    </a:p>
                    <a:p>
                      <a:pPr lvl="0" algn="ctr">
                        <a:lnSpc>
                          <a:spcPct val="100000"/>
                        </a:lnSpc>
                        <a:spcBef>
                          <a:spcPts val="0"/>
                        </a:spcBef>
                        <a:spcAft>
                          <a:spcPts val="0"/>
                        </a:spcAft>
                        <a:buNone/>
                      </a:pPr>
                      <a:r>
                        <a:rPr lang="es-ES" sz="1200" b="1" i="0" u="none" strike="noStrike" noProof="0">
                          <a:solidFill>
                            <a:schemeClr val="tx1"/>
                          </a:solidFill>
                          <a:latin typeface="Aptos"/>
                        </a:rPr>
                        <a:t>1355/2022</a:t>
                      </a:r>
                      <a:endParaRPr lang="es-ES" b="1">
                        <a:latin typeface="Aptos"/>
                      </a:endParaRPr>
                    </a:p>
                  </a:txBody>
                  <a:tcPr/>
                </a:tc>
                <a:tc>
                  <a:txBody>
                    <a:bodyPr/>
                    <a:lstStyle/>
                    <a:p>
                      <a:pPr lvl="0" algn="ctr">
                        <a:lnSpc>
                          <a:spcPct val="100000"/>
                        </a:lnSpc>
                        <a:spcBef>
                          <a:spcPts val="0"/>
                        </a:spcBef>
                        <a:spcAft>
                          <a:spcPts val="0"/>
                        </a:spcAft>
                        <a:buNone/>
                      </a:pPr>
                      <a:r>
                        <a:rPr lang="es-ES" sz="1200" b="0" i="0" u="none" strike="noStrike" noProof="0">
                          <a:solidFill>
                            <a:srgbClr val="000000"/>
                          </a:solidFill>
                          <a:latin typeface="Aptos"/>
                        </a:rPr>
                        <a:t>Indemnización por falta de pago de expropiación</a:t>
                      </a:r>
                      <a:endParaRPr lang="es-MX" sz="1200" b="0" i="0" u="none" strike="noStrike" noProof="0">
                        <a:solidFill>
                          <a:srgbClr val="000000"/>
                        </a:solidFill>
                        <a:latin typeface="Aptos"/>
                      </a:endParaRPr>
                    </a:p>
                    <a:p>
                      <a:pPr lvl="0" algn="ctr">
                        <a:buNone/>
                      </a:pPr>
                      <a:endParaRPr lang="es-MX" sz="1200" b="0" i="0" u="none" strike="noStrike" noProof="0">
                        <a:solidFill>
                          <a:schemeClr val="tx1"/>
                        </a:solidFill>
                      </a:endParaRPr>
                    </a:p>
                  </a:txBody>
                  <a:tcPr/>
                </a:tc>
                <a:tc>
                  <a:txBody>
                    <a:bodyPr/>
                    <a:lstStyle/>
                    <a:p>
                      <a:pPr lvl="0" algn="ctr">
                        <a:lnSpc>
                          <a:spcPct val="100000"/>
                        </a:lnSpc>
                        <a:spcBef>
                          <a:spcPts val="0"/>
                        </a:spcBef>
                        <a:spcAft>
                          <a:spcPts val="0"/>
                        </a:spcAft>
                        <a:buNone/>
                      </a:pPr>
                      <a:r>
                        <a:rPr lang="es-MX" sz="1200" b="0" i="0" u="none" strike="noStrike" noProof="0">
                          <a:solidFill>
                            <a:schemeClr val="tx1"/>
                          </a:solidFill>
                          <a:latin typeface="Aptos"/>
                        </a:rPr>
                        <a:t>Dirección de Asuntos Jurídicos y Transparencia</a:t>
                      </a:r>
                      <a:endParaRPr lang="es-MX" sz="1200" b="0" i="0" u="none" strike="noStrike" noProof="0">
                        <a:solidFill>
                          <a:srgbClr val="000000"/>
                        </a:solidFill>
                        <a:latin typeface="Aptos"/>
                      </a:endParaRPr>
                    </a:p>
                  </a:txBody>
                  <a:tcPr/>
                </a:tc>
                <a:tc>
                  <a:txBody>
                    <a:bodyPr/>
                    <a:lstStyle/>
                    <a:p>
                      <a:pPr lvl="0" algn="ctr">
                        <a:lnSpc>
                          <a:spcPct val="100000"/>
                        </a:lnSpc>
                        <a:spcBef>
                          <a:spcPts val="0"/>
                        </a:spcBef>
                        <a:spcAft>
                          <a:spcPts val="0"/>
                        </a:spcAft>
                        <a:buNone/>
                      </a:pPr>
                      <a:r>
                        <a:rPr lang="es-MX" sz="1200" b="0" i="0" u="none" strike="noStrike" noProof="0">
                          <a:solidFill>
                            <a:schemeClr val="tx1"/>
                          </a:solidFill>
                          <a:latin typeface="Aptos"/>
                        </a:rPr>
                        <a:t>Se impugnó la resolución constitucional mediante recurso de revisión adhesiva.</a:t>
                      </a:r>
                    </a:p>
                  </a:txBody>
                  <a:tcPr/>
                </a:tc>
                <a:tc>
                  <a:txBody>
                    <a:bodyPr/>
                    <a:lstStyle/>
                    <a:p>
                      <a:pPr lvl="0" algn="ctr">
                        <a:buNone/>
                      </a:pPr>
                      <a:r>
                        <a:rPr lang="es-MX" sz="1200" b="0" i="0" u="none" strike="noStrike" noProof="0" dirty="0">
                          <a:solidFill>
                            <a:schemeClr val="tx1"/>
                          </a:solidFill>
                          <a:latin typeface="Aptos"/>
                        </a:rPr>
                        <a:t>Se lleva el seguimiento jurídico ante el Juzgado de Distrito y en el Tribunal Colegiado.</a:t>
                      </a:r>
                    </a:p>
                  </a:txBody>
                  <a:tcPr/>
                </a:tc>
                <a:extLst>
                  <a:ext uri="{0D108BD9-81ED-4DB2-BD59-A6C34878D82A}">
                    <a16:rowId xmlns:a16="http://schemas.microsoft.com/office/drawing/2014/main" val="2703178470"/>
                  </a:ext>
                </a:extLst>
              </a:tr>
            </a:tbl>
          </a:graphicData>
        </a:graphic>
      </p:graphicFrame>
      <p:pic>
        <p:nvPicPr>
          <p:cNvPr id="2" name="Imagen 1">
            <a:extLst>
              <a:ext uri="{FF2B5EF4-FFF2-40B4-BE49-F238E27FC236}">
                <a16:creationId xmlns:a16="http://schemas.microsoft.com/office/drawing/2014/main" id="{BDD18E59-06C2-C532-CED2-8ABC9F9790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Tree>
    <p:extLst>
      <p:ext uri="{BB962C8B-B14F-4D97-AF65-F5344CB8AC3E}">
        <p14:creationId xmlns:p14="http://schemas.microsoft.com/office/powerpoint/2010/main" val="9899529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2562A3EE-2717-EC6B-5C37-A0E257D19E57}"/>
              </a:ext>
            </a:extLst>
          </p:cNvPr>
          <p:cNvSpPr txBox="1"/>
          <p:nvPr/>
        </p:nvSpPr>
        <p:spPr>
          <a:xfrm>
            <a:off x="4681006" y="1482758"/>
            <a:ext cx="3404616" cy="470000"/>
          </a:xfrm>
          <a:prstGeom prst="rect">
            <a:avLst/>
          </a:prstGeom>
          <a:noFill/>
        </p:spPr>
        <p:txBody>
          <a:bodyPr wrap="square">
            <a:spAutoFit/>
          </a:bodyPr>
          <a:lstStyle/>
          <a:p>
            <a:pPr>
              <a:lnSpc>
                <a:spcPct val="107000"/>
              </a:lnSpc>
              <a:spcAft>
                <a:spcPts val="800"/>
              </a:spcAft>
            </a:pPr>
            <a:r>
              <a:rPr lang="es-MX" sz="2400" b="1" kern="100" noProof="0">
                <a:effectLst/>
                <a:ea typeface="Calibri" panose="020F0502020204030204" pitchFamily="34" charset="0"/>
                <a:cs typeface="Helvetica" panose="020B0604020202020204" pitchFamily="34" charset="0"/>
              </a:rPr>
              <a:t>Avance del presupuesto</a:t>
            </a:r>
            <a:endParaRPr lang="es-MX" sz="1600" b="1" kern="100" noProof="0">
              <a:effectLst/>
              <a:ea typeface="Calibri" panose="020F0502020204030204" pitchFamily="34" charset="0"/>
              <a:cs typeface="Helvetica" panose="020B0604020202020204" pitchFamily="34" charset="0"/>
            </a:endParaRPr>
          </a:p>
        </p:txBody>
      </p:sp>
      <p:grpSp>
        <p:nvGrpSpPr>
          <p:cNvPr id="6" name="Grupo 5">
            <a:extLst>
              <a:ext uri="{FF2B5EF4-FFF2-40B4-BE49-F238E27FC236}">
                <a16:creationId xmlns:a16="http://schemas.microsoft.com/office/drawing/2014/main" id="{9B5581B9-14FF-2FFE-8725-86175A370F7A}"/>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4FF67787-FBA0-FE6F-B1A2-187F06C53540}"/>
                </a:ext>
              </a:extLst>
            </p:cNvPr>
            <p:cNvSpPr txBox="1"/>
            <p:nvPr/>
          </p:nvSpPr>
          <p:spPr>
            <a:xfrm>
              <a:off x="6534341" y="449041"/>
              <a:ext cx="4347121" cy="520151"/>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Presupuesto/ Economía</a:t>
              </a:r>
              <a:endParaRPr lang="es-ES">
                <a:solidFill>
                  <a:schemeClr val="dk1"/>
                </a:solidFill>
              </a:endParaRPr>
            </a:p>
            <a:p>
              <a:pPr marL="0" lvl="0" indent="0" algn="ctr" rtl="0">
                <a:spcBef>
                  <a:spcPts val="0"/>
                </a:spcBef>
                <a:spcAft>
                  <a:spcPts val="0"/>
                </a:spcAft>
                <a:buNone/>
              </a:pPr>
              <a:endParaRPr lang="es-MX" sz="2400" b="1" noProof="0">
                <a:solidFill>
                  <a:schemeClr val="dk1"/>
                </a:solidFill>
                <a:ea typeface="Fira Sans"/>
                <a:cs typeface="Fira Sans"/>
                <a:sym typeface="Fira Sans"/>
              </a:endParaRPr>
            </a:p>
          </p:txBody>
        </p:sp>
        <p:grpSp>
          <p:nvGrpSpPr>
            <p:cNvPr id="10" name="Grupo 9">
              <a:extLst>
                <a:ext uri="{FF2B5EF4-FFF2-40B4-BE49-F238E27FC236}">
                  <a16:creationId xmlns:a16="http://schemas.microsoft.com/office/drawing/2014/main" id="{C7258E2B-C543-1EF3-0194-CD1665D78EFE}"/>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F511287D-1874-F792-867B-7482A5498A91}"/>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554B18F0-4DCE-8E83-12A7-6B58421EC00D}"/>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ACBFE551-5E14-E147-4829-7B638D6100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5" name="CuadroTexto 4">
            <a:extLst>
              <a:ext uri="{FF2B5EF4-FFF2-40B4-BE49-F238E27FC236}">
                <a16:creationId xmlns:a16="http://schemas.microsoft.com/office/drawing/2014/main" id="{A1AE927B-4E0D-4ED8-AFAD-A9B8D53DF6E3}"/>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graphicFrame>
        <p:nvGraphicFramePr>
          <p:cNvPr id="14" name="Tabla 13">
            <a:extLst>
              <a:ext uri="{FF2B5EF4-FFF2-40B4-BE49-F238E27FC236}">
                <a16:creationId xmlns:a16="http://schemas.microsoft.com/office/drawing/2014/main" id="{2A9E5009-73AB-965F-0F3B-D3441B46D61B}"/>
              </a:ext>
            </a:extLst>
          </p:cNvPr>
          <p:cNvGraphicFramePr>
            <a:graphicFrameLocks noGrp="1"/>
          </p:cNvGraphicFramePr>
          <p:nvPr>
            <p:extLst>
              <p:ext uri="{D42A27DB-BD31-4B8C-83A1-F6EECF244321}">
                <p14:modId xmlns:p14="http://schemas.microsoft.com/office/powerpoint/2010/main" val="4192081157"/>
              </p:ext>
            </p:extLst>
          </p:nvPr>
        </p:nvGraphicFramePr>
        <p:xfrm>
          <a:off x="1238250" y="2137833"/>
          <a:ext cx="9778781" cy="4084838"/>
        </p:xfrm>
        <a:graphic>
          <a:graphicData uri="http://schemas.openxmlformats.org/drawingml/2006/table">
            <a:tbl>
              <a:tblPr bandRow="1">
                <a:tableStyleId>{5C22544A-7EE6-4342-B048-85BDC9FD1C3A}</a:tableStyleId>
              </a:tblPr>
              <a:tblGrid>
                <a:gridCol w="4442793">
                  <a:extLst>
                    <a:ext uri="{9D8B030D-6E8A-4147-A177-3AD203B41FA5}">
                      <a16:colId xmlns:a16="http://schemas.microsoft.com/office/drawing/2014/main" val="1496025091"/>
                    </a:ext>
                  </a:extLst>
                </a:gridCol>
                <a:gridCol w="2112616">
                  <a:extLst>
                    <a:ext uri="{9D8B030D-6E8A-4147-A177-3AD203B41FA5}">
                      <a16:colId xmlns:a16="http://schemas.microsoft.com/office/drawing/2014/main" val="2970654455"/>
                    </a:ext>
                  </a:extLst>
                </a:gridCol>
                <a:gridCol w="2003719">
                  <a:extLst>
                    <a:ext uri="{9D8B030D-6E8A-4147-A177-3AD203B41FA5}">
                      <a16:colId xmlns:a16="http://schemas.microsoft.com/office/drawing/2014/main" val="615196443"/>
                    </a:ext>
                  </a:extLst>
                </a:gridCol>
                <a:gridCol w="1219653">
                  <a:extLst>
                    <a:ext uri="{9D8B030D-6E8A-4147-A177-3AD203B41FA5}">
                      <a16:colId xmlns:a16="http://schemas.microsoft.com/office/drawing/2014/main" val="390471971"/>
                    </a:ext>
                  </a:extLst>
                </a:gridCol>
              </a:tblGrid>
              <a:tr h="722786">
                <a:tc>
                  <a:txBody>
                    <a:bodyPr/>
                    <a:lstStyle/>
                    <a:p>
                      <a:pPr marL="0" algn="ctr" rtl="0" eaLnBrk="1" fontAlgn="ctr" latinLnBrk="0" hangingPunct="1">
                        <a:buNone/>
                      </a:pPr>
                      <a:r>
                        <a:rPr lang="es-MX" sz="1200" b="1" i="0" kern="1200">
                          <a:solidFill>
                            <a:srgbClr val="000000"/>
                          </a:solidFill>
                          <a:effectLst/>
                          <a:latin typeface="Calibri"/>
                        </a:rPr>
                        <a:t>CAPITULO</a:t>
                      </a:r>
                      <a:endParaRPr lang="es-MX" sz="1200" b="1">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rgbClr val="ED7D31"/>
                    </a:solidFill>
                  </a:tcPr>
                </a:tc>
                <a:tc>
                  <a:txBody>
                    <a:bodyPr/>
                    <a:lstStyle/>
                    <a:p>
                      <a:pPr marL="0" algn="ctr" rtl="0" eaLnBrk="1" fontAlgn="ctr" latinLnBrk="0" hangingPunct="1">
                        <a:buNone/>
                      </a:pPr>
                      <a:r>
                        <a:rPr lang="es-MX" sz="1200" b="1" i="0" kern="1200" dirty="0">
                          <a:solidFill>
                            <a:srgbClr val="000000"/>
                          </a:solidFill>
                          <a:effectLst/>
                          <a:latin typeface="Calibri"/>
                        </a:rPr>
                        <a:t>PRESUPUESTO MODIFICADO (ENE-SEP)</a:t>
                      </a:r>
                      <a:endParaRPr lang="es-MX" sz="1200" b="1"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rgbClr val="ED7D31"/>
                    </a:solidFill>
                  </a:tcPr>
                </a:tc>
                <a:tc>
                  <a:txBody>
                    <a:bodyPr/>
                    <a:lstStyle/>
                    <a:p>
                      <a:pPr marL="0" algn="ctr" rtl="0" eaLnBrk="1" fontAlgn="ctr" latinLnBrk="0" hangingPunct="1">
                        <a:buNone/>
                      </a:pPr>
                      <a:r>
                        <a:rPr lang="es-MX" sz="1200" b="1" i="0" kern="1200" dirty="0">
                          <a:solidFill>
                            <a:srgbClr val="000000"/>
                          </a:solidFill>
                          <a:effectLst/>
                          <a:latin typeface="Calibri"/>
                        </a:rPr>
                        <a:t>PRESUPUESTO DEVENGADO (AL 30-SEP-2025)</a:t>
                      </a:r>
                      <a:endParaRPr lang="es-MX" sz="1200" b="1"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rgbClr val="ED7D31"/>
                    </a:solidFill>
                  </a:tcPr>
                </a:tc>
                <a:tc>
                  <a:txBody>
                    <a:bodyPr/>
                    <a:lstStyle/>
                    <a:p>
                      <a:pPr marL="0" algn="ctr" rtl="0" eaLnBrk="1" fontAlgn="ctr" latinLnBrk="0" hangingPunct="1">
                        <a:buNone/>
                      </a:pPr>
                      <a:r>
                        <a:rPr lang="es-MX" sz="1200" b="1" i="0" kern="1200">
                          <a:solidFill>
                            <a:srgbClr val="000000"/>
                          </a:solidFill>
                          <a:effectLst/>
                          <a:latin typeface="Calibri"/>
                        </a:rPr>
                        <a:t>% AVANCE</a:t>
                      </a:r>
                      <a:endParaRPr lang="es-MX" sz="1200" b="1">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rgbClr val="ED7D31"/>
                    </a:solidFill>
                  </a:tcPr>
                </a:tc>
                <a:extLst>
                  <a:ext uri="{0D108BD9-81ED-4DB2-BD59-A6C34878D82A}">
                    <a16:rowId xmlns:a16="http://schemas.microsoft.com/office/drawing/2014/main" val="2472495647"/>
                  </a:ext>
                </a:extLst>
              </a:tr>
              <a:tr h="394247">
                <a:tc>
                  <a:txBody>
                    <a:bodyPr/>
                    <a:lstStyle/>
                    <a:p>
                      <a:pPr marL="0" algn="l" rtl="0" eaLnBrk="1" fontAlgn="ctr" latinLnBrk="0" hangingPunct="1">
                        <a:buNone/>
                      </a:pPr>
                      <a:r>
                        <a:rPr lang="es-MX" sz="1200" b="0" i="0" kern="1200">
                          <a:solidFill>
                            <a:srgbClr val="000000"/>
                          </a:solidFill>
                          <a:effectLst/>
                          <a:latin typeface="Calibri"/>
                        </a:rPr>
                        <a:t>1000 Servicios personales</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dirty="0">
                          <a:solidFill>
                            <a:srgbClr val="000000"/>
                          </a:solidFill>
                          <a:effectLst/>
                          <a:latin typeface="Calibri"/>
                        </a:rPr>
                        <a:t> $                          27,227,358.55 </a:t>
                      </a: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 $                          27,227,358.55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100%</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2382310076"/>
                  </a:ext>
                </a:extLst>
              </a:tr>
              <a:tr h="394247">
                <a:tc>
                  <a:txBody>
                    <a:bodyPr/>
                    <a:lstStyle/>
                    <a:p>
                      <a:pPr marL="0" algn="l" rtl="0" eaLnBrk="1" fontAlgn="ctr" latinLnBrk="0" hangingPunct="1">
                        <a:buNone/>
                      </a:pPr>
                      <a:r>
                        <a:rPr lang="es-MX" sz="1200" b="0" i="0" kern="1200">
                          <a:solidFill>
                            <a:srgbClr val="000000"/>
                          </a:solidFill>
                          <a:effectLst/>
                          <a:latin typeface="Calibri"/>
                        </a:rPr>
                        <a:t>2000 Materiales y suministros</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dirty="0">
                          <a:solidFill>
                            <a:srgbClr val="000000"/>
                          </a:solidFill>
                          <a:effectLst/>
                          <a:latin typeface="Calibri"/>
                        </a:rPr>
                        <a:t> $                                226,044.47 </a:t>
                      </a: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 $                                226,044.47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100%</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2909380094"/>
                  </a:ext>
                </a:extLst>
              </a:tr>
              <a:tr h="394247">
                <a:tc>
                  <a:txBody>
                    <a:bodyPr/>
                    <a:lstStyle/>
                    <a:p>
                      <a:pPr marL="0" algn="l" rtl="0" eaLnBrk="1" fontAlgn="ctr" latinLnBrk="0" hangingPunct="1">
                        <a:buNone/>
                      </a:pPr>
                      <a:r>
                        <a:rPr lang="es-MX" sz="1200" b="0" i="0" kern="1200">
                          <a:solidFill>
                            <a:srgbClr val="000000"/>
                          </a:solidFill>
                          <a:effectLst/>
                          <a:latin typeface="Calibri"/>
                        </a:rPr>
                        <a:t>3000 Servicios Generales</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 $                             7,662,280.19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dirty="0">
                          <a:solidFill>
                            <a:srgbClr val="000000"/>
                          </a:solidFill>
                          <a:effectLst/>
                          <a:latin typeface="Calibri"/>
                        </a:rPr>
                        <a:t> $                             7,657,530.19 </a:t>
                      </a: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99%</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1642501742"/>
                  </a:ext>
                </a:extLst>
              </a:tr>
              <a:tr h="394247">
                <a:tc>
                  <a:txBody>
                    <a:bodyPr/>
                    <a:lstStyle/>
                    <a:p>
                      <a:pPr marL="0" algn="l" rtl="0" eaLnBrk="1" fontAlgn="ctr" latinLnBrk="0" hangingPunct="1">
                        <a:buNone/>
                      </a:pPr>
                      <a:r>
                        <a:rPr lang="es-MX" sz="1200" b="0" i="0" kern="1200">
                          <a:solidFill>
                            <a:srgbClr val="000000"/>
                          </a:solidFill>
                          <a:effectLst/>
                          <a:latin typeface="Calibri"/>
                        </a:rPr>
                        <a:t>4000 Transferencias, Asignaciones, Subsidios y otras Ayudas</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 $                          23,151,631.56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dirty="0">
                          <a:solidFill>
                            <a:srgbClr val="000000"/>
                          </a:solidFill>
                          <a:effectLst/>
                          <a:latin typeface="Calibri"/>
                        </a:rPr>
                        <a:t> $                          21,768,311.22 </a:t>
                      </a: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94%</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382492295"/>
                  </a:ext>
                </a:extLst>
              </a:tr>
              <a:tr h="449004">
                <a:tc>
                  <a:txBody>
                    <a:bodyPr/>
                    <a:lstStyle/>
                    <a:p>
                      <a:pPr marL="0" algn="l" rtl="0" eaLnBrk="1" fontAlgn="ctr" latinLnBrk="0" hangingPunct="1">
                        <a:buNone/>
                      </a:pPr>
                      <a:r>
                        <a:rPr lang="es-MX" sz="1200" b="0" i="0" kern="1200">
                          <a:solidFill>
                            <a:srgbClr val="000000"/>
                          </a:solidFill>
                          <a:effectLst/>
                          <a:latin typeface="Calibri"/>
                        </a:rPr>
                        <a:t>5000 Bienes Muebles, Inmuebles e Intangibles</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 $                                                  -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dirty="0">
                          <a:solidFill>
                            <a:srgbClr val="000000"/>
                          </a:solidFill>
                          <a:effectLst/>
                          <a:latin typeface="Calibri"/>
                        </a:rPr>
                        <a:t> $                                                  -   </a:t>
                      </a: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l" rtl="0" eaLnBrk="1" fontAlgn="b" latinLnBrk="0" hangingPunct="1">
                        <a:buNone/>
                      </a:pP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2734038905"/>
                  </a:ext>
                </a:extLst>
              </a:tr>
              <a:tr h="449004">
                <a:tc>
                  <a:txBody>
                    <a:bodyPr/>
                    <a:lstStyle/>
                    <a:p>
                      <a:pPr marL="0" algn="l" rtl="0" eaLnBrk="1" fontAlgn="ctr" latinLnBrk="0" hangingPunct="1">
                        <a:buNone/>
                      </a:pPr>
                      <a:r>
                        <a:rPr lang="es-MX" sz="1200" b="0" i="0" kern="1200">
                          <a:solidFill>
                            <a:srgbClr val="000000"/>
                          </a:solidFill>
                          <a:effectLst/>
                          <a:latin typeface="Calibri"/>
                        </a:rPr>
                        <a:t>6000 Inversión Pública</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 $                                                  -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dirty="0">
                          <a:solidFill>
                            <a:srgbClr val="000000"/>
                          </a:solidFill>
                          <a:effectLst/>
                          <a:latin typeface="Calibri"/>
                        </a:rPr>
                        <a:t> $                                                  -   </a:t>
                      </a: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l" rtl="0" eaLnBrk="1" fontAlgn="b" latinLnBrk="0" hangingPunct="1">
                        <a:buNone/>
                      </a:pP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835858117"/>
                  </a:ext>
                </a:extLst>
              </a:tr>
              <a:tr h="449004">
                <a:tc>
                  <a:txBody>
                    <a:bodyPr/>
                    <a:lstStyle/>
                    <a:p>
                      <a:pPr marL="0" algn="l" rtl="0" eaLnBrk="1" fontAlgn="ctr" latinLnBrk="0" hangingPunct="1">
                        <a:buNone/>
                      </a:pPr>
                      <a:r>
                        <a:rPr lang="es-MX" sz="1200" b="0" i="0" kern="1200">
                          <a:solidFill>
                            <a:srgbClr val="000000"/>
                          </a:solidFill>
                          <a:effectLst/>
                          <a:latin typeface="Calibri"/>
                        </a:rPr>
                        <a:t>7000 Inversiones Financieras y otras Provisiones</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 $                                                  -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 $                                                  -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l" rtl="0" eaLnBrk="1" fontAlgn="b" latinLnBrk="0" hangingPunct="1">
                        <a:buNone/>
                      </a:pP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1854367854"/>
                  </a:ext>
                </a:extLst>
              </a:tr>
              <a:tr h="438052">
                <a:tc>
                  <a:txBody>
                    <a:bodyPr/>
                    <a:lstStyle/>
                    <a:p>
                      <a:pPr marL="0" algn="ctr" rtl="0" eaLnBrk="1" fontAlgn="ctr" latinLnBrk="0" hangingPunct="1">
                        <a:buNone/>
                      </a:pPr>
                      <a:r>
                        <a:rPr lang="es-MX" sz="1200" b="1" i="0" kern="1200">
                          <a:solidFill>
                            <a:srgbClr val="000000"/>
                          </a:solidFill>
                          <a:effectLst/>
                          <a:latin typeface="Calibri"/>
                        </a:rPr>
                        <a:t>TOTAL</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1" i="0" kern="1200">
                          <a:solidFill>
                            <a:srgbClr val="000000"/>
                          </a:solidFill>
                          <a:effectLst/>
                          <a:latin typeface="Calibri"/>
                        </a:rPr>
                        <a:t> $                          58,267,314.77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1" i="0" kern="1200">
                          <a:solidFill>
                            <a:srgbClr val="000000"/>
                          </a:solidFill>
                          <a:effectLst/>
                          <a:latin typeface="Calibri"/>
                        </a:rPr>
                        <a:t> $                          56,879,244.43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1" i="0" kern="1200" dirty="0">
                          <a:solidFill>
                            <a:srgbClr val="000000"/>
                          </a:solidFill>
                          <a:effectLst/>
                          <a:latin typeface="Calibri"/>
                        </a:rPr>
                        <a:t>97%</a:t>
                      </a: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374606282"/>
                  </a:ext>
                </a:extLst>
              </a:tr>
            </a:tbl>
          </a:graphicData>
        </a:graphic>
      </p:graphicFrame>
    </p:spTree>
    <p:extLst>
      <p:ext uri="{BB962C8B-B14F-4D97-AF65-F5344CB8AC3E}">
        <p14:creationId xmlns:p14="http://schemas.microsoft.com/office/powerpoint/2010/main" val="38329065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CuadroTexto 45">
            <a:extLst>
              <a:ext uri="{FF2B5EF4-FFF2-40B4-BE49-F238E27FC236}">
                <a16:creationId xmlns:a16="http://schemas.microsoft.com/office/drawing/2014/main" id="{D31C5A5A-EF56-5FE3-3809-DA22965A651F}"/>
              </a:ext>
            </a:extLst>
          </p:cNvPr>
          <p:cNvSpPr txBox="1"/>
          <p:nvPr/>
        </p:nvSpPr>
        <p:spPr>
          <a:xfrm>
            <a:off x="4693676" y="4272302"/>
            <a:ext cx="2418512" cy="369332"/>
          </a:xfrm>
          <a:prstGeom prst="rect">
            <a:avLst/>
          </a:prstGeom>
          <a:solidFill>
            <a:schemeClr val="bg1"/>
          </a:solidFill>
        </p:spPr>
        <p:txBody>
          <a:bodyPr wrap="square" rtlCol="0">
            <a:spAutoFit/>
          </a:bodyPr>
          <a:lstStyle/>
          <a:p>
            <a:endParaRPr lang="es-MX" noProof="0"/>
          </a:p>
        </p:txBody>
      </p:sp>
      <p:sp>
        <p:nvSpPr>
          <p:cNvPr id="48" name="CuadroTexto 47">
            <a:extLst>
              <a:ext uri="{FF2B5EF4-FFF2-40B4-BE49-F238E27FC236}">
                <a16:creationId xmlns:a16="http://schemas.microsoft.com/office/drawing/2014/main" id="{7F94CD8B-1809-1656-5D75-1675395410FB}"/>
              </a:ext>
            </a:extLst>
          </p:cNvPr>
          <p:cNvSpPr txBox="1"/>
          <p:nvPr/>
        </p:nvSpPr>
        <p:spPr>
          <a:xfrm>
            <a:off x="5026830" y="1623717"/>
            <a:ext cx="2418512" cy="646331"/>
          </a:xfrm>
          <a:prstGeom prst="rect">
            <a:avLst/>
          </a:prstGeom>
          <a:solidFill>
            <a:schemeClr val="bg1"/>
          </a:solidFill>
        </p:spPr>
        <p:txBody>
          <a:bodyPr wrap="square" rtlCol="0">
            <a:spAutoFit/>
          </a:bodyPr>
          <a:lstStyle/>
          <a:p>
            <a:r>
              <a:rPr lang="es-MX" noProof="0">
                <a:solidFill>
                  <a:schemeClr val="bg1"/>
                </a:solidFill>
              </a:rPr>
              <a:t>Dg</a:t>
            </a:r>
          </a:p>
          <a:p>
            <a:endParaRPr lang="es-MX" noProof="0"/>
          </a:p>
        </p:txBody>
      </p:sp>
      <p:graphicFrame>
        <p:nvGraphicFramePr>
          <p:cNvPr id="32" name="Marcador de contenido 7">
            <a:extLst>
              <a:ext uri="{FF2B5EF4-FFF2-40B4-BE49-F238E27FC236}">
                <a16:creationId xmlns:a16="http://schemas.microsoft.com/office/drawing/2014/main" id="{B52CF819-4248-F91F-04A3-B5FC19AC6D17}"/>
              </a:ext>
            </a:extLst>
          </p:cNvPr>
          <p:cNvGraphicFramePr/>
          <p:nvPr>
            <p:extLst>
              <p:ext uri="{D42A27DB-BD31-4B8C-83A1-F6EECF244321}">
                <p14:modId xmlns:p14="http://schemas.microsoft.com/office/powerpoint/2010/main" val="238022452"/>
              </p:ext>
            </p:extLst>
          </p:nvPr>
        </p:nvGraphicFramePr>
        <p:xfrm>
          <a:off x="585837" y="1447366"/>
          <a:ext cx="7533259" cy="41095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7" name="Imagen 36" descr="905.900+ Agenda Fotografías de stock, fotos e imágenes libres de derechos -  iStock | Calendario, Indice, Reloj">
            <a:extLst>
              <a:ext uri="{FF2B5EF4-FFF2-40B4-BE49-F238E27FC236}">
                <a16:creationId xmlns:a16="http://schemas.microsoft.com/office/drawing/2014/main" id="{BCD890D7-7C53-FAB8-A443-5DFA9672537B}"/>
              </a:ext>
            </a:extLst>
          </p:cNvPr>
          <p:cNvPicPr>
            <a:picLocks noChangeAspect="1"/>
          </p:cNvPicPr>
          <p:nvPr/>
        </p:nvPicPr>
        <p:blipFill>
          <a:blip r:embed="rId8"/>
          <a:stretch>
            <a:fillRect/>
          </a:stretch>
        </p:blipFill>
        <p:spPr>
          <a:xfrm>
            <a:off x="7936216" y="1623717"/>
            <a:ext cx="3596019" cy="3583104"/>
          </a:xfrm>
          <a:prstGeom prst="rect">
            <a:avLst/>
          </a:prstGeom>
          <a:ln>
            <a:solidFill>
              <a:schemeClr val="bg1"/>
            </a:solidFill>
          </a:ln>
        </p:spPr>
      </p:pic>
      <p:grpSp>
        <p:nvGrpSpPr>
          <p:cNvPr id="24" name="Grupo 23">
            <a:extLst>
              <a:ext uri="{FF2B5EF4-FFF2-40B4-BE49-F238E27FC236}">
                <a16:creationId xmlns:a16="http://schemas.microsoft.com/office/drawing/2014/main" id="{4217D41F-D844-4C17-047F-ED22D33AC37C}"/>
              </a:ext>
            </a:extLst>
          </p:cNvPr>
          <p:cNvGrpSpPr/>
          <p:nvPr/>
        </p:nvGrpSpPr>
        <p:grpSpPr>
          <a:xfrm>
            <a:off x="346289" y="284341"/>
            <a:ext cx="11565257" cy="813283"/>
            <a:chOff x="346289" y="284341"/>
            <a:chExt cx="11565257" cy="813283"/>
          </a:xfrm>
        </p:grpSpPr>
        <p:sp>
          <p:nvSpPr>
            <p:cNvPr id="25" name="Google Shape;364;p19">
              <a:extLst>
                <a:ext uri="{FF2B5EF4-FFF2-40B4-BE49-F238E27FC236}">
                  <a16:creationId xmlns:a16="http://schemas.microsoft.com/office/drawing/2014/main" id="{D7138D2D-36B8-570D-896E-FB4BCAF04270}"/>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Orden del Día</a:t>
              </a:r>
            </a:p>
          </p:txBody>
        </p:sp>
        <p:grpSp>
          <p:nvGrpSpPr>
            <p:cNvPr id="27" name="Grupo 26">
              <a:extLst>
                <a:ext uri="{FF2B5EF4-FFF2-40B4-BE49-F238E27FC236}">
                  <a16:creationId xmlns:a16="http://schemas.microsoft.com/office/drawing/2014/main" id="{15034CAC-1C42-B31F-DFD4-A02855D01306}"/>
                </a:ext>
              </a:extLst>
            </p:cNvPr>
            <p:cNvGrpSpPr/>
            <p:nvPr/>
          </p:nvGrpSpPr>
          <p:grpSpPr>
            <a:xfrm>
              <a:off x="346289" y="284341"/>
              <a:ext cx="11565257" cy="813283"/>
              <a:chOff x="346289" y="284341"/>
              <a:chExt cx="11565257" cy="813283"/>
            </a:xfrm>
          </p:grpSpPr>
          <p:cxnSp>
            <p:nvCxnSpPr>
              <p:cNvPr id="29" name="Conector recto 28">
                <a:extLst>
                  <a:ext uri="{FF2B5EF4-FFF2-40B4-BE49-F238E27FC236}">
                    <a16:creationId xmlns:a16="http://schemas.microsoft.com/office/drawing/2014/main" id="{9F6E5823-2820-6A5C-29B2-ADDF01EE326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33" name="Google Shape;188;p2" descr="Un conjunto de letras blancas en un fondo blanco&#10;&#10;Descripción generada automáticamente con confianza media">
                <a:extLst>
                  <a:ext uri="{FF2B5EF4-FFF2-40B4-BE49-F238E27FC236}">
                    <a16:creationId xmlns:a16="http://schemas.microsoft.com/office/drawing/2014/main" id="{3329D8FB-060D-3D3B-9EB3-4399CC9F7840}"/>
                  </a:ext>
                </a:extLst>
              </p:cNvPr>
              <p:cNvPicPr preferRelativeResize="0"/>
              <p:nvPr/>
            </p:nvPicPr>
            <p:blipFill rotWithShape="1">
              <a:blip r:embed="rId9">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F88C3450-4C69-FBC1-FAF4-FE9CD525905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6289" y="176616"/>
            <a:ext cx="1803213" cy="821160"/>
          </a:xfrm>
          <a:prstGeom prst="rect">
            <a:avLst/>
          </a:prstGeom>
        </p:spPr>
      </p:pic>
      <p:sp>
        <p:nvSpPr>
          <p:cNvPr id="2" name="CuadroTexto 1">
            <a:extLst>
              <a:ext uri="{FF2B5EF4-FFF2-40B4-BE49-F238E27FC236}">
                <a16:creationId xmlns:a16="http://schemas.microsoft.com/office/drawing/2014/main" id="{6ADFF3CB-1D62-A873-A0A5-8689EB57F0BE}"/>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Tree>
    <p:extLst>
      <p:ext uri="{BB962C8B-B14F-4D97-AF65-F5344CB8AC3E}">
        <p14:creationId xmlns:p14="http://schemas.microsoft.com/office/powerpoint/2010/main" val="21403433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2562A3EE-2717-EC6B-5C37-A0E257D19E57}"/>
              </a:ext>
            </a:extLst>
          </p:cNvPr>
          <p:cNvSpPr txBox="1"/>
          <p:nvPr/>
        </p:nvSpPr>
        <p:spPr>
          <a:xfrm>
            <a:off x="4432193" y="1476593"/>
            <a:ext cx="3680516" cy="470000"/>
          </a:xfrm>
          <a:prstGeom prst="rect">
            <a:avLst/>
          </a:prstGeom>
          <a:noFill/>
        </p:spPr>
        <p:txBody>
          <a:bodyPr wrap="square" lIns="91440" tIns="45720" rIns="91440" bIns="45720" anchor="t">
            <a:spAutoFit/>
          </a:bodyPr>
          <a:lstStyle/>
          <a:p>
            <a:pPr algn="ctr">
              <a:lnSpc>
                <a:spcPct val="107000"/>
              </a:lnSpc>
              <a:spcAft>
                <a:spcPts val="800"/>
              </a:spcAft>
            </a:pPr>
            <a:r>
              <a:rPr lang="es-MX" sz="2400" b="1" kern="100" noProof="0">
                <a:effectLst/>
                <a:ea typeface="Calibri"/>
                <a:cs typeface="Helvetica"/>
              </a:rPr>
              <a:t>Avance </a:t>
            </a:r>
            <a:r>
              <a:rPr lang="es-MX" sz="2400" b="1" kern="100">
                <a:ea typeface="Calibri"/>
                <a:cs typeface="Helvetica"/>
              </a:rPr>
              <a:t>del presupuesto</a:t>
            </a:r>
            <a:endParaRPr lang="es-MX" sz="1600" b="1" kern="100" noProof="0">
              <a:effectLst/>
              <a:ea typeface="Calibri" panose="020F0502020204030204" pitchFamily="34" charset="0"/>
              <a:cs typeface="Helvetica" panose="020B0604020202020204" pitchFamily="34" charset="0"/>
            </a:endParaRPr>
          </a:p>
        </p:txBody>
      </p:sp>
      <p:grpSp>
        <p:nvGrpSpPr>
          <p:cNvPr id="6" name="Grupo 5">
            <a:extLst>
              <a:ext uri="{FF2B5EF4-FFF2-40B4-BE49-F238E27FC236}">
                <a16:creationId xmlns:a16="http://schemas.microsoft.com/office/drawing/2014/main" id="{9B5581B9-14FF-2FFE-8725-86175A370F7A}"/>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4FF67787-FBA0-FE6F-B1A2-187F06C53540}"/>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algn="ctr"/>
              <a:r>
                <a:rPr lang="es-MX" sz="2400" b="1" noProof="0">
                  <a:solidFill>
                    <a:schemeClr val="dk1"/>
                  </a:solidFill>
                  <a:ea typeface="Fira Sans"/>
                  <a:cs typeface="Fira Sans"/>
                  <a:sym typeface="Fira Sans"/>
                </a:rPr>
                <a:t>Presupuesto/</a:t>
              </a:r>
              <a:r>
                <a:rPr lang="es-MX" sz="2400" b="1">
                  <a:solidFill>
                    <a:schemeClr val="dk1"/>
                  </a:solidFill>
                  <a:ea typeface="Fira Sans"/>
                  <a:cs typeface="Fira Sans"/>
                  <a:sym typeface="Fira Sans"/>
                </a:rPr>
                <a:t> </a:t>
              </a:r>
              <a:r>
                <a:rPr lang="es-MX" sz="2400" b="1" noProof="0">
                  <a:solidFill>
                    <a:schemeClr val="dk1"/>
                  </a:solidFill>
                  <a:ea typeface="Fira Sans"/>
                  <a:cs typeface="Fira Sans"/>
                  <a:sym typeface="Fira Sans"/>
                </a:rPr>
                <a:t>Turismo</a:t>
              </a:r>
              <a:endParaRPr lang="es-ES">
                <a:solidFill>
                  <a:schemeClr val="dk1"/>
                </a:solidFill>
              </a:endParaRPr>
            </a:p>
          </p:txBody>
        </p:sp>
        <p:grpSp>
          <p:nvGrpSpPr>
            <p:cNvPr id="10" name="Grupo 9">
              <a:extLst>
                <a:ext uri="{FF2B5EF4-FFF2-40B4-BE49-F238E27FC236}">
                  <a16:creationId xmlns:a16="http://schemas.microsoft.com/office/drawing/2014/main" id="{C7258E2B-C543-1EF3-0194-CD1665D78EFE}"/>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F511287D-1874-F792-867B-7482A5498A91}"/>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554B18F0-4DCE-8E83-12A7-6B58421EC00D}"/>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CECB4EBF-62DA-DEBC-AB88-44EAF60A5D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3" name="CuadroTexto 2">
            <a:extLst>
              <a:ext uri="{FF2B5EF4-FFF2-40B4-BE49-F238E27FC236}">
                <a16:creationId xmlns:a16="http://schemas.microsoft.com/office/drawing/2014/main" id="{D135541C-BD78-3054-D30C-94823F85437D}"/>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graphicFrame>
        <p:nvGraphicFramePr>
          <p:cNvPr id="8" name="Tabla 7">
            <a:extLst>
              <a:ext uri="{FF2B5EF4-FFF2-40B4-BE49-F238E27FC236}">
                <a16:creationId xmlns:a16="http://schemas.microsoft.com/office/drawing/2014/main" id="{D135F533-CCBC-93F9-9ACC-094CD7DB3BA4}"/>
              </a:ext>
            </a:extLst>
          </p:cNvPr>
          <p:cNvGraphicFramePr>
            <a:graphicFrameLocks noGrp="1"/>
          </p:cNvGraphicFramePr>
          <p:nvPr>
            <p:extLst>
              <p:ext uri="{D42A27DB-BD31-4B8C-83A1-F6EECF244321}">
                <p14:modId xmlns:p14="http://schemas.microsoft.com/office/powerpoint/2010/main" val="755301155"/>
              </p:ext>
            </p:extLst>
          </p:nvPr>
        </p:nvGraphicFramePr>
        <p:xfrm>
          <a:off x="1339362" y="2164471"/>
          <a:ext cx="9574165" cy="3947432"/>
        </p:xfrm>
        <a:graphic>
          <a:graphicData uri="http://schemas.openxmlformats.org/drawingml/2006/table">
            <a:tbl>
              <a:tblPr bandRow="1">
                <a:tableStyleId>{5C22544A-7EE6-4342-B048-85BDC9FD1C3A}</a:tableStyleId>
              </a:tblPr>
              <a:tblGrid>
                <a:gridCol w="3922666">
                  <a:extLst>
                    <a:ext uri="{9D8B030D-6E8A-4147-A177-3AD203B41FA5}">
                      <a16:colId xmlns:a16="http://schemas.microsoft.com/office/drawing/2014/main" val="2680160119"/>
                    </a:ext>
                  </a:extLst>
                </a:gridCol>
                <a:gridCol w="2074333">
                  <a:extLst>
                    <a:ext uri="{9D8B030D-6E8A-4147-A177-3AD203B41FA5}">
                      <a16:colId xmlns:a16="http://schemas.microsoft.com/office/drawing/2014/main" val="2716890363"/>
                    </a:ext>
                  </a:extLst>
                </a:gridCol>
                <a:gridCol w="2017951">
                  <a:extLst>
                    <a:ext uri="{9D8B030D-6E8A-4147-A177-3AD203B41FA5}">
                      <a16:colId xmlns:a16="http://schemas.microsoft.com/office/drawing/2014/main" val="2165712469"/>
                    </a:ext>
                  </a:extLst>
                </a:gridCol>
                <a:gridCol w="1559215">
                  <a:extLst>
                    <a:ext uri="{9D8B030D-6E8A-4147-A177-3AD203B41FA5}">
                      <a16:colId xmlns:a16="http://schemas.microsoft.com/office/drawing/2014/main" val="2359890884"/>
                    </a:ext>
                  </a:extLst>
                </a:gridCol>
              </a:tblGrid>
              <a:tr h="569585">
                <a:tc>
                  <a:txBody>
                    <a:bodyPr/>
                    <a:lstStyle/>
                    <a:p>
                      <a:pPr marL="0" algn="ctr" rtl="0" eaLnBrk="1" fontAlgn="ctr" latinLnBrk="0" hangingPunct="1">
                        <a:buNone/>
                      </a:pPr>
                      <a:r>
                        <a:rPr lang="es-MX" sz="1200" b="1" i="0" kern="1200">
                          <a:solidFill>
                            <a:srgbClr val="000000"/>
                          </a:solidFill>
                          <a:effectLst/>
                          <a:latin typeface="Calibri"/>
                        </a:rPr>
                        <a:t>CAPITULO</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rgbClr val="ED7D31"/>
                    </a:solidFill>
                  </a:tcPr>
                </a:tc>
                <a:tc>
                  <a:txBody>
                    <a:bodyPr/>
                    <a:lstStyle/>
                    <a:p>
                      <a:pPr marL="0" algn="ctr" rtl="0" eaLnBrk="1" fontAlgn="ctr" latinLnBrk="0" hangingPunct="1">
                        <a:buNone/>
                      </a:pPr>
                      <a:r>
                        <a:rPr lang="es-MX" sz="1200" b="1" i="0" kern="1200">
                          <a:solidFill>
                            <a:srgbClr val="000000"/>
                          </a:solidFill>
                          <a:effectLst/>
                          <a:latin typeface="Calibri"/>
                        </a:rPr>
                        <a:t>PRESUPUESTO MODIFICADO (ENE-SEP)</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rgbClr val="ED7D31"/>
                    </a:solidFill>
                  </a:tcPr>
                </a:tc>
                <a:tc>
                  <a:txBody>
                    <a:bodyPr/>
                    <a:lstStyle/>
                    <a:p>
                      <a:pPr marL="0" algn="ctr" rtl="0" eaLnBrk="1" fontAlgn="ctr" latinLnBrk="0" hangingPunct="1">
                        <a:buNone/>
                      </a:pPr>
                      <a:r>
                        <a:rPr lang="es-MX" sz="1200" b="1" i="0" kern="1200">
                          <a:solidFill>
                            <a:srgbClr val="000000"/>
                          </a:solidFill>
                          <a:effectLst/>
                          <a:latin typeface="Calibri"/>
                        </a:rPr>
                        <a:t>PRESUPUESTO DEVENGADO (AL 30-SEP-2025)</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rgbClr val="ED7D31"/>
                    </a:solidFill>
                  </a:tcPr>
                </a:tc>
                <a:tc>
                  <a:txBody>
                    <a:bodyPr/>
                    <a:lstStyle/>
                    <a:p>
                      <a:pPr marL="0" algn="ctr" rtl="0" eaLnBrk="1" fontAlgn="ctr" latinLnBrk="0" hangingPunct="1">
                        <a:buNone/>
                      </a:pPr>
                      <a:r>
                        <a:rPr lang="es-MX" sz="1200" b="1" i="0" kern="1200">
                          <a:solidFill>
                            <a:srgbClr val="000000"/>
                          </a:solidFill>
                          <a:effectLst/>
                          <a:latin typeface="Calibri"/>
                        </a:rPr>
                        <a:t>% AVANCE</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rgbClr val="ED7D31"/>
                    </a:solidFill>
                  </a:tcPr>
                </a:tc>
                <a:extLst>
                  <a:ext uri="{0D108BD9-81ED-4DB2-BD59-A6C34878D82A}">
                    <a16:rowId xmlns:a16="http://schemas.microsoft.com/office/drawing/2014/main" val="2060663760"/>
                  </a:ext>
                </a:extLst>
              </a:tr>
              <a:tr h="349432">
                <a:tc>
                  <a:txBody>
                    <a:bodyPr/>
                    <a:lstStyle/>
                    <a:p>
                      <a:pPr marL="0" algn="l" rtl="0" eaLnBrk="1" fontAlgn="ctr" latinLnBrk="0" hangingPunct="1">
                        <a:buNone/>
                      </a:pPr>
                      <a:r>
                        <a:rPr lang="es-MX" sz="1200" b="0" i="0" kern="1200">
                          <a:solidFill>
                            <a:srgbClr val="000000"/>
                          </a:solidFill>
                          <a:effectLst/>
                          <a:latin typeface="Calibri"/>
                        </a:rPr>
                        <a:t>1000 Servicios personales</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dirty="0">
                          <a:solidFill>
                            <a:srgbClr val="000000"/>
                          </a:solidFill>
                          <a:effectLst/>
                          <a:latin typeface="Calibri"/>
                        </a:rPr>
                        <a:t> $                          22,546,057.15 </a:t>
                      </a: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 $                          22,546,057.15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100%</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4222192324"/>
                  </a:ext>
                </a:extLst>
              </a:tr>
              <a:tr h="349432">
                <a:tc>
                  <a:txBody>
                    <a:bodyPr/>
                    <a:lstStyle/>
                    <a:p>
                      <a:pPr marL="0" algn="l" rtl="0" eaLnBrk="1" fontAlgn="ctr" latinLnBrk="0" hangingPunct="1">
                        <a:buNone/>
                      </a:pPr>
                      <a:r>
                        <a:rPr lang="es-MX" sz="1200" b="0" i="0" kern="1200">
                          <a:solidFill>
                            <a:srgbClr val="000000"/>
                          </a:solidFill>
                          <a:effectLst/>
                          <a:latin typeface="Calibri"/>
                        </a:rPr>
                        <a:t>2000 Materiales y suministros</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dirty="0">
                          <a:solidFill>
                            <a:srgbClr val="000000"/>
                          </a:solidFill>
                          <a:effectLst/>
                          <a:latin typeface="Calibri"/>
                        </a:rPr>
                        <a:t> $                                349,422.02 </a:t>
                      </a: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 $                                349,422.02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100%</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710455826"/>
                  </a:ext>
                </a:extLst>
              </a:tr>
              <a:tr h="349432">
                <a:tc>
                  <a:txBody>
                    <a:bodyPr/>
                    <a:lstStyle/>
                    <a:p>
                      <a:pPr marL="0" algn="l" rtl="0" eaLnBrk="1" fontAlgn="ctr" latinLnBrk="0" hangingPunct="1">
                        <a:buNone/>
                      </a:pPr>
                      <a:r>
                        <a:rPr lang="es-MX" sz="1200" b="0" i="0" kern="1200">
                          <a:solidFill>
                            <a:srgbClr val="000000"/>
                          </a:solidFill>
                          <a:effectLst/>
                          <a:latin typeface="Calibri"/>
                        </a:rPr>
                        <a:t>3000 Servicios Generales</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 $                          47,015,874.80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dirty="0">
                          <a:solidFill>
                            <a:srgbClr val="000000"/>
                          </a:solidFill>
                          <a:effectLst/>
                          <a:latin typeface="Calibri"/>
                        </a:rPr>
                        <a:t> $                          46,303,785.05 </a:t>
                      </a: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98%</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3181238533"/>
                  </a:ext>
                </a:extLst>
              </a:tr>
              <a:tr h="663922">
                <a:tc>
                  <a:txBody>
                    <a:bodyPr/>
                    <a:lstStyle/>
                    <a:p>
                      <a:pPr marL="0" algn="l" rtl="0" eaLnBrk="1" fontAlgn="ctr" latinLnBrk="0" hangingPunct="1">
                        <a:buNone/>
                      </a:pPr>
                      <a:r>
                        <a:rPr lang="es-MX" sz="1200" b="0" i="0" kern="1200">
                          <a:solidFill>
                            <a:srgbClr val="000000"/>
                          </a:solidFill>
                          <a:effectLst/>
                          <a:latin typeface="Calibri"/>
                        </a:rPr>
                        <a:t>4000 Transferencias, Asignaciones, Subsidios y otras Ayudas</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 $                          50,442,050.70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dirty="0">
                          <a:solidFill>
                            <a:srgbClr val="000000"/>
                          </a:solidFill>
                          <a:effectLst/>
                          <a:latin typeface="Calibri"/>
                        </a:rPr>
                        <a:t> $                          50,442,050.70 </a:t>
                      </a: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100%</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2168217719"/>
                  </a:ext>
                </a:extLst>
              </a:tr>
              <a:tr h="430967">
                <a:tc>
                  <a:txBody>
                    <a:bodyPr/>
                    <a:lstStyle/>
                    <a:p>
                      <a:pPr marL="0" algn="l" rtl="0" eaLnBrk="1" fontAlgn="ctr" latinLnBrk="0" hangingPunct="1">
                        <a:buNone/>
                      </a:pPr>
                      <a:r>
                        <a:rPr lang="es-MX" sz="1200" b="0" i="0" kern="1200">
                          <a:solidFill>
                            <a:srgbClr val="000000"/>
                          </a:solidFill>
                          <a:effectLst/>
                          <a:latin typeface="Calibri"/>
                        </a:rPr>
                        <a:t>5000 Bienes Muebles, Inmuebles e Intangibles</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 $                                                  -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dirty="0">
                          <a:solidFill>
                            <a:srgbClr val="000000"/>
                          </a:solidFill>
                          <a:effectLst/>
                          <a:latin typeface="Calibri"/>
                        </a:rPr>
                        <a:t> $                                                  -   </a:t>
                      </a: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l" rtl="0" eaLnBrk="1" fontAlgn="b" latinLnBrk="0" hangingPunct="1">
                        <a:buNone/>
                      </a:pP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4003602916"/>
                  </a:ext>
                </a:extLst>
              </a:tr>
              <a:tr h="430967">
                <a:tc>
                  <a:txBody>
                    <a:bodyPr/>
                    <a:lstStyle/>
                    <a:p>
                      <a:pPr marL="0" algn="l" rtl="0" eaLnBrk="1" fontAlgn="ctr" latinLnBrk="0" hangingPunct="1">
                        <a:buNone/>
                      </a:pPr>
                      <a:r>
                        <a:rPr lang="es-MX" sz="1200" b="0" i="0" kern="1200">
                          <a:solidFill>
                            <a:srgbClr val="000000"/>
                          </a:solidFill>
                          <a:effectLst/>
                          <a:latin typeface="Calibri"/>
                        </a:rPr>
                        <a:t>6000 Inversión Pública</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 $                                                  -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dirty="0">
                          <a:solidFill>
                            <a:srgbClr val="000000"/>
                          </a:solidFill>
                          <a:effectLst/>
                          <a:latin typeface="Calibri"/>
                        </a:rPr>
                        <a:t> $                                                  -   </a:t>
                      </a: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l" rtl="0" eaLnBrk="1" fontAlgn="b" latinLnBrk="0" hangingPunct="1">
                        <a:buNone/>
                      </a:pP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3512427648"/>
                  </a:ext>
                </a:extLst>
              </a:tr>
              <a:tr h="430967">
                <a:tc>
                  <a:txBody>
                    <a:bodyPr/>
                    <a:lstStyle/>
                    <a:p>
                      <a:pPr marL="0" algn="l" rtl="0" eaLnBrk="1" fontAlgn="ctr" latinLnBrk="0" hangingPunct="1">
                        <a:buNone/>
                      </a:pPr>
                      <a:r>
                        <a:rPr lang="es-MX" sz="1200" b="0" i="0" kern="1200">
                          <a:solidFill>
                            <a:srgbClr val="000000"/>
                          </a:solidFill>
                          <a:effectLst/>
                          <a:latin typeface="Calibri"/>
                        </a:rPr>
                        <a:t>7000 Inversiones Financieras y otras Provisiones</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 $                                                  -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 $                                                  -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l" rtl="0" eaLnBrk="1" fontAlgn="b" latinLnBrk="0" hangingPunct="1">
                        <a:buNone/>
                      </a:pP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1974721073"/>
                  </a:ext>
                </a:extLst>
              </a:tr>
              <a:tr h="372728">
                <a:tc>
                  <a:txBody>
                    <a:bodyPr/>
                    <a:lstStyle/>
                    <a:p>
                      <a:pPr marL="0" algn="ctr" rtl="0" eaLnBrk="1" fontAlgn="ctr" latinLnBrk="0" hangingPunct="1">
                        <a:buNone/>
                      </a:pPr>
                      <a:r>
                        <a:rPr lang="es-MX" sz="1200" b="1" i="0" kern="1200">
                          <a:solidFill>
                            <a:srgbClr val="000000"/>
                          </a:solidFill>
                          <a:effectLst/>
                          <a:latin typeface="Calibri"/>
                        </a:rPr>
                        <a:t>TOTAL</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1" i="0" kern="1200">
                          <a:solidFill>
                            <a:srgbClr val="000000"/>
                          </a:solidFill>
                          <a:effectLst/>
                          <a:latin typeface="Calibri"/>
                        </a:rPr>
                        <a:t> $                        120,353,404.67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1" i="0" kern="1200">
                          <a:solidFill>
                            <a:srgbClr val="000000"/>
                          </a:solidFill>
                          <a:effectLst/>
                          <a:latin typeface="Calibri"/>
                        </a:rPr>
                        <a:t> $                        119,641,314.92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1" i="0" kern="1200" dirty="0">
                          <a:solidFill>
                            <a:srgbClr val="000000"/>
                          </a:solidFill>
                          <a:effectLst/>
                          <a:latin typeface="Calibri"/>
                        </a:rPr>
                        <a:t>99%</a:t>
                      </a: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3221962124"/>
                  </a:ext>
                </a:extLst>
              </a:tr>
            </a:tbl>
          </a:graphicData>
        </a:graphic>
      </p:graphicFrame>
    </p:spTree>
    <p:extLst>
      <p:ext uri="{BB962C8B-B14F-4D97-AF65-F5344CB8AC3E}">
        <p14:creationId xmlns:p14="http://schemas.microsoft.com/office/powerpoint/2010/main" val="31131638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C3FDD5-A0EC-F65F-587E-2D4FA694BA28}"/>
            </a:ext>
          </a:extLst>
        </p:cNvPr>
        <p:cNvGrpSpPr/>
        <p:nvPr/>
      </p:nvGrpSpPr>
      <p:grpSpPr>
        <a:xfrm>
          <a:off x="0" y="0"/>
          <a:ext cx="0" cy="0"/>
          <a:chOff x="0" y="0"/>
          <a:chExt cx="0" cy="0"/>
        </a:xfrm>
      </p:grpSpPr>
      <p:sp>
        <p:nvSpPr>
          <p:cNvPr id="4" name="CuadroTexto 3">
            <a:extLst>
              <a:ext uri="{FF2B5EF4-FFF2-40B4-BE49-F238E27FC236}">
                <a16:creationId xmlns:a16="http://schemas.microsoft.com/office/drawing/2014/main" id="{69F48FBB-9E26-7A78-8457-AF717E3955A4}"/>
              </a:ext>
            </a:extLst>
          </p:cNvPr>
          <p:cNvSpPr txBox="1"/>
          <p:nvPr/>
        </p:nvSpPr>
        <p:spPr>
          <a:xfrm>
            <a:off x="4432193" y="1476593"/>
            <a:ext cx="3680516" cy="470000"/>
          </a:xfrm>
          <a:prstGeom prst="rect">
            <a:avLst/>
          </a:prstGeom>
          <a:noFill/>
        </p:spPr>
        <p:txBody>
          <a:bodyPr wrap="square" lIns="91440" tIns="45720" rIns="91440" bIns="45720" anchor="t">
            <a:spAutoFit/>
          </a:bodyPr>
          <a:lstStyle/>
          <a:p>
            <a:pPr algn="ctr">
              <a:lnSpc>
                <a:spcPct val="107000"/>
              </a:lnSpc>
              <a:spcAft>
                <a:spcPts val="800"/>
              </a:spcAft>
            </a:pPr>
            <a:r>
              <a:rPr lang="es-MX" sz="2400" b="1" kern="100" noProof="0">
                <a:effectLst/>
                <a:ea typeface="Calibri"/>
                <a:cs typeface="Helvetica"/>
              </a:rPr>
              <a:t>Avance </a:t>
            </a:r>
            <a:r>
              <a:rPr lang="es-MX" sz="2400" b="1" kern="100">
                <a:ea typeface="Calibri"/>
                <a:cs typeface="Helvetica"/>
              </a:rPr>
              <a:t>del presupuesto</a:t>
            </a:r>
            <a:endParaRPr lang="es-MX" sz="1600" b="1" kern="100" noProof="0">
              <a:effectLst/>
              <a:ea typeface="Calibri" panose="020F0502020204030204" pitchFamily="34" charset="0"/>
              <a:cs typeface="Helvetica" panose="020B0604020202020204" pitchFamily="34" charset="0"/>
            </a:endParaRPr>
          </a:p>
        </p:txBody>
      </p:sp>
      <p:grpSp>
        <p:nvGrpSpPr>
          <p:cNvPr id="6" name="Grupo 5">
            <a:extLst>
              <a:ext uri="{FF2B5EF4-FFF2-40B4-BE49-F238E27FC236}">
                <a16:creationId xmlns:a16="http://schemas.microsoft.com/office/drawing/2014/main" id="{F220BCD9-769E-2FC9-87EE-58DF7D34A11F}"/>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9983934A-0BD4-9237-74BF-0BF265AAB687}"/>
                </a:ext>
              </a:extLst>
            </p:cNvPr>
            <p:cNvSpPr txBox="1"/>
            <p:nvPr/>
          </p:nvSpPr>
          <p:spPr>
            <a:xfrm>
              <a:off x="6848832" y="305228"/>
              <a:ext cx="4669505" cy="588534"/>
            </a:xfrm>
            <a:prstGeom prst="rect">
              <a:avLst/>
            </a:prstGeom>
            <a:noFill/>
            <a:ln>
              <a:noFill/>
            </a:ln>
          </p:spPr>
          <p:txBody>
            <a:bodyPr spcFirstLastPara="1" wrap="square" lIns="91425" tIns="91425" rIns="91425" bIns="91425" anchor="ctr" anchorCtr="0">
              <a:noAutofit/>
            </a:bodyPr>
            <a:lstStyle/>
            <a:p>
              <a:pPr algn="ctr"/>
              <a:r>
                <a:rPr lang="es-MX" sz="2400" b="1" noProof="0">
                  <a:solidFill>
                    <a:schemeClr val="dk1"/>
                  </a:solidFill>
                  <a:ea typeface="Fira Sans"/>
                  <a:cs typeface="Fira Sans"/>
                  <a:sym typeface="Fira Sans"/>
                </a:rPr>
                <a:t>Presupuesto/</a:t>
              </a:r>
              <a:r>
                <a:rPr lang="es-MX" sz="2400" b="1">
                  <a:solidFill>
                    <a:schemeClr val="dk1"/>
                  </a:solidFill>
                  <a:ea typeface="Fira Sans"/>
                  <a:cs typeface="Fira Sans"/>
                  <a:sym typeface="Fira Sans"/>
                </a:rPr>
                <a:t> Economía y Turismo</a:t>
              </a:r>
              <a:endParaRPr lang="es-MX" sz="2400" b="1" noProof="0">
                <a:solidFill>
                  <a:schemeClr val="dk1"/>
                </a:solidFill>
                <a:ea typeface="Fira Sans"/>
                <a:cs typeface="Fira Sans"/>
                <a:sym typeface="Fira Sans"/>
              </a:endParaRPr>
            </a:p>
          </p:txBody>
        </p:sp>
        <p:grpSp>
          <p:nvGrpSpPr>
            <p:cNvPr id="10" name="Grupo 9">
              <a:extLst>
                <a:ext uri="{FF2B5EF4-FFF2-40B4-BE49-F238E27FC236}">
                  <a16:creationId xmlns:a16="http://schemas.microsoft.com/office/drawing/2014/main" id="{D1ACB858-76B7-C04A-58BF-FA5FC66B60FE}"/>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FB822595-DA13-1E3F-310F-FD0A22191396}"/>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53205962-3AC4-858A-079E-C98A16A2CB43}"/>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F762C821-C1C7-744D-D7F6-8272241C80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3" name="CuadroTexto 2">
            <a:extLst>
              <a:ext uri="{FF2B5EF4-FFF2-40B4-BE49-F238E27FC236}">
                <a16:creationId xmlns:a16="http://schemas.microsoft.com/office/drawing/2014/main" id="{41DDBA09-28AC-3D46-2F08-6576F04BFA19}"/>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graphicFrame>
        <p:nvGraphicFramePr>
          <p:cNvPr id="8" name="Tabla 7">
            <a:extLst>
              <a:ext uri="{FF2B5EF4-FFF2-40B4-BE49-F238E27FC236}">
                <a16:creationId xmlns:a16="http://schemas.microsoft.com/office/drawing/2014/main" id="{D9F5D013-4F8B-2D8D-E49A-C586EA053FBB}"/>
              </a:ext>
            </a:extLst>
          </p:cNvPr>
          <p:cNvGraphicFramePr>
            <a:graphicFrameLocks noGrp="1"/>
          </p:cNvGraphicFramePr>
          <p:nvPr>
            <p:extLst>
              <p:ext uri="{D42A27DB-BD31-4B8C-83A1-F6EECF244321}">
                <p14:modId xmlns:p14="http://schemas.microsoft.com/office/powerpoint/2010/main" val="670850758"/>
              </p:ext>
            </p:extLst>
          </p:nvPr>
        </p:nvGraphicFramePr>
        <p:xfrm>
          <a:off x="1047750" y="2031999"/>
          <a:ext cx="10098651" cy="4286871"/>
        </p:xfrm>
        <a:graphic>
          <a:graphicData uri="http://schemas.openxmlformats.org/drawingml/2006/table">
            <a:tbl>
              <a:tblPr bandRow="1">
                <a:tableStyleId>{5C22544A-7EE6-4342-B048-85BDC9FD1C3A}</a:tableStyleId>
              </a:tblPr>
              <a:tblGrid>
                <a:gridCol w="4232056">
                  <a:extLst>
                    <a:ext uri="{9D8B030D-6E8A-4147-A177-3AD203B41FA5}">
                      <a16:colId xmlns:a16="http://schemas.microsoft.com/office/drawing/2014/main" val="3925192702"/>
                    </a:ext>
                  </a:extLst>
                </a:gridCol>
                <a:gridCol w="2159000">
                  <a:extLst>
                    <a:ext uri="{9D8B030D-6E8A-4147-A177-3AD203B41FA5}">
                      <a16:colId xmlns:a16="http://schemas.microsoft.com/office/drawing/2014/main" val="2257686450"/>
                    </a:ext>
                  </a:extLst>
                </a:gridCol>
                <a:gridCol w="1926166">
                  <a:extLst>
                    <a:ext uri="{9D8B030D-6E8A-4147-A177-3AD203B41FA5}">
                      <a16:colId xmlns:a16="http://schemas.microsoft.com/office/drawing/2014/main" val="2140964959"/>
                    </a:ext>
                  </a:extLst>
                </a:gridCol>
                <a:gridCol w="1781429">
                  <a:extLst>
                    <a:ext uri="{9D8B030D-6E8A-4147-A177-3AD203B41FA5}">
                      <a16:colId xmlns:a16="http://schemas.microsoft.com/office/drawing/2014/main" val="2341943995"/>
                    </a:ext>
                  </a:extLst>
                </a:gridCol>
              </a:tblGrid>
              <a:tr h="476319">
                <a:tc>
                  <a:txBody>
                    <a:bodyPr/>
                    <a:lstStyle/>
                    <a:p>
                      <a:pPr marL="0" algn="ctr" rtl="0" eaLnBrk="1" fontAlgn="ctr" latinLnBrk="0" hangingPunct="1">
                        <a:buNone/>
                      </a:pPr>
                      <a:r>
                        <a:rPr lang="es-MX" sz="1200" b="1" i="0" kern="1200">
                          <a:solidFill>
                            <a:srgbClr val="000000"/>
                          </a:solidFill>
                          <a:effectLst/>
                          <a:latin typeface="Calibri"/>
                        </a:rPr>
                        <a:t>CAPITULO</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rgbClr val="ED7D31"/>
                    </a:solidFill>
                  </a:tcPr>
                </a:tc>
                <a:tc>
                  <a:txBody>
                    <a:bodyPr/>
                    <a:lstStyle/>
                    <a:p>
                      <a:pPr marL="0" algn="ctr" rtl="0" eaLnBrk="1" fontAlgn="ctr" latinLnBrk="0" hangingPunct="1">
                        <a:buNone/>
                      </a:pPr>
                      <a:r>
                        <a:rPr lang="es-MX" sz="1200" b="1" i="0" kern="1200">
                          <a:solidFill>
                            <a:srgbClr val="000000"/>
                          </a:solidFill>
                          <a:effectLst/>
                          <a:latin typeface="Calibri"/>
                        </a:rPr>
                        <a:t>PRESUPUESTO MODIFICADO (ENE-SEP)</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rgbClr val="ED7D31"/>
                    </a:solidFill>
                  </a:tcPr>
                </a:tc>
                <a:tc>
                  <a:txBody>
                    <a:bodyPr/>
                    <a:lstStyle/>
                    <a:p>
                      <a:pPr marL="0" algn="ctr" rtl="0" eaLnBrk="1" fontAlgn="ctr" latinLnBrk="0" hangingPunct="1">
                        <a:buNone/>
                      </a:pPr>
                      <a:r>
                        <a:rPr lang="es-MX" sz="1200" b="1" i="0" kern="1200">
                          <a:solidFill>
                            <a:srgbClr val="000000"/>
                          </a:solidFill>
                          <a:effectLst/>
                          <a:latin typeface="Calibri"/>
                        </a:rPr>
                        <a:t>PRESUPUESTO DEVENGADO (AL 30-SEP-2025)</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rgbClr val="ED7D31"/>
                    </a:solidFill>
                  </a:tcPr>
                </a:tc>
                <a:tc>
                  <a:txBody>
                    <a:bodyPr/>
                    <a:lstStyle/>
                    <a:p>
                      <a:pPr marL="0" algn="ctr" rtl="0" eaLnBrk="1" fontAlgn="ctr" latinLnBrk="0" hangingPunct="1">
                        <a:buNone/>
                      </a:pPr>
                      <a:r>
                        <a:rPr lang="es-MX" sz="1200" b="1" i="0" kern="1200">
                          <a:solidFill>
                            <a:srgbClr val="000000"/>
                          </a:solidFill>
                          <a:effectLst/>
                          <a:latin typeface="Calibri"/>
                        </a:rPr>
                        <a:t>% AVANCE</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rgbClr val="ED7D31"/>
                    </a:solidFill>
                  </a:tcPr>
                </a:tc>
                <a:extLst>
                  <a:ext uri="{0D108BD9-81ED-4DB2-BD59-A6C34878D82A}">
                    <a16:rowId xmlns:a16="http://schemas.microsoft.com/office/drawing/2014/main" val="1888032536"/>
                  </a:ext>
                </a:extLst>
              </a:tr>
              <a:tr h="476319">
                <a:tc>
                  <a:txBody>
                    <a:bodyPr/>
                    <a:lstStyle/>
                    <a:p>
                      <a:pPr marL="0" algn="l" rtl="0" eaLnBrk="1" fontAlgn="ctr" latinLnBrk="0" hangingPunct="1">
                        <a:buNone/>
                      </a:pPr>
                      <a:r>
                        <a:rPr lang="es-MX" sz="1200" b="0" i="0" kern="1200">
                          <a:solidFill>
                            <a:srgbClr val="000000"/>
                          </a:solidFill>
                          <a:effectLst/>
                          <a:latin typeface="Calibri"/>
                        </a:rPr>
                        <a:t>1000 Servicios personales</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l" rtl="0" eaLnBrk="1" fontAlgn="b" latinLnBrk="0" hangingPunct="1">
                        <a:buNone/>
                      </a:pPr>
                      <a:r>
                        <a:rPr lang="es-MX" sz="1200" b="0" i="0" kern="1200" dirty="0">
                          <a:solidFill>
                            <a:srgbClr val="000000"/>
                          </a:solidFill>
                          <a:effectLst/>
                          <a:latin typeface="Calibri"/>
                        </a:rPr>
                        <a:t> $                          41,800,819.89 </a:t>
                      </a: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l" rtl="0" eaLnBrk="1" fontAlgn="b" latinLnBrk="0" hangingPunct="1">
                        <a:buNone/>
                      </a:pPr>
                      <a:r>
                        <a:rPr lang="es-MX" sz="1200" b="0" i="0" kern="1200">
                          <a:solidFill>
                            <a:srgbClr val="000000"/>
                          </a:solidFill>
                          <a:effectLst/>
                          <a:latin typeface="Calibri"/>
                        </a:rPr>
                        <a:t> $                             5,703,709.66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13%</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192176511"/>
                  </a:ext>
                </a:extLst>
              </a:tr>
              <a:tr h="476319">
                <a:tc>
                  <a:txBody>
                    <a:bodyPr/>
                    <a:lstStyle/>
                    <a:p>
                      <a:pPr marL="0" algn="l" rtl="0" eaLnBrk="1" fontAlgn="ctr" latinLnBrk="0" hangingPunct="1">
                        <a:buNone/>
                      </a:pPr>
                      <a:r>
                        <a:rPr lang="es-MX" sz="1200" b="0" i="0" kern="1200">
                          <a:solidFill>
                            <a:srgbClr val="000000"/>
                          </a:solidFill>
                          <a:effectLst/>
                          <a:latin typeface="Calibri"/>
                        </a:rPr>
                        <a:t>2000 Materiales y suministros</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l" rtl="0" eaLnBrk="1" fontAlgn="b" latinLnBrk="0" hangingPunct="1">
                        <a:buNone/>
                      </a:pPr>
                      <a:r>
                        <a:rPr lang="es-MX" sz="1200" b="0" i="0" kern="1200">
                          <a:solidFill>
                            <a:srgbClr val="000000"/>
                          </a:solidFill>
                          <a:effectLst/>
                          <a:latin typeface="Calibri"/>
                        </a:rPr>
                        <a:t> $                             1,629,446.74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l" rtl="0" eaLnBrk="1" fontAlgn="b" latinLnBrk="0" hangingPunct="1">
                        <a:buNone/>
                      </a:pPr>
                      <a:r>
                        <a:rPr lang="es-MX" sz="1200" b="0" i="0" kern="1200" dirty="0">
                          <a:solidFill>
                            <a:srgbClr val="000000"/>
                          </a:solidFill>
                          <a:effectLst/>
                          <a:latin typeface="Calibri"/>
                        </a:rPr>
                        <a:t> $                                107,684.17 </a:t>
                      </a: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6%</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3546176750"/>
                  </a:ext>
                </a:extLst>
              </a:tr>
              <a:tr h="476319">
                <a:tc>
                  <a:txBody>
                    <a:bodyPr/>
                    <a:lstStyle/>
                    <a:p>
                      <a:pPr marL="0" algn="l" rtl="0" eaLnBrk="1" fontAlgn="ctr" latinLnBrk="0" hangingPunct="1">
                        <a:buNone/>
                      </a:pPr>
                      <a:r>
                        <a:rPr lang="es-MX" sz="1200" b="0" i="0" kern="1200">
                          <a:solidFill>
                            <a:srgbClr val="000000"/>
                          </a:solidFill>
                          <a:effectLst/>
                          <a:latin typeface="Calibri"/>
                        </a:rPr>
                        <a:t>3000 Servicios Generales</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l" rtl="0" eaLnBrk="1" fontAlgn="b" latinLnBrk="0" hangingPunct="1">
                        <a:buNone/>
                      </a:pPr>
                      <a:r>
                        <a:rPr lang="es-MX" sz="1200" b="0" i="0" kern="1200">
                          <a:solidFill>
                            <a:srgbClr val="000000"/>
                          </a:solidFill>
                          <a:effectLst/>
                          <a:latin typeface="Calibri"/>
                        </a:rPr>
                        <a:t> $                          28,916,103.60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l" rtl="0" eaLnBrk="1" fontAlgn="b" latinLnBrk="0" hangingPunct="1">
                        <a:buNone/>
                      </a:pPr>
                      <a:r>
                        <a:rPr lang="es-MX" sz="1200" b="0" i="0" kern="1200" dirty="0">
                          <a:solidFill>
                            <a:srgbClr val="000000"/>
                          </a:solidFill>
                          <a:effectLst/>
                          <a:latin typeface="Calibri"/>
                        </a:rPr>
                        <a:t> $                             1,732,210.55 </a:t>
                      </a: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6%</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3924332246"/>
                  </a:ext>
                </a:extLst>
              </a:tr>
              <a:tr h="476319">
                <a:tc>
                  <a:txBody>
                    <a:bodyPr/>
                    <a:lstStyle/>
                    <a:p>
                      <a:pPr marL="0" algn="l" rtl="0" eaLnBrk="1" fontAlgn="ctr" latinLnBrk="0" hangingPunct="1">
                        <a:buNone/>
                      </a:pPr>
                      <a:r>
                        <a:rPr lang="es-MX" sz="1200" b="0" i="0" kern="1200">
                          <a:solidFill>
                            <a:srgbClr val="000000"/>
                          </a:solidFill>
                          <a:effectLst/>
                          <a:latin typeface="Calibri"/>
                        </a:rPr>
                        <a:t>4000 Transferencias, Asignaciones, Subsidios y otras Ayudas</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l" rtl="0" eaLnBrk="1" fontAlgn="b" latinLnBrk="0" hangingPunct="1">
                        <a:buNone/>
                      </a:pPr>
                      <a:r>
                        <a:rPr lang="es-MX" sz="1200" b="0" i="0" kern="1200">
                          <a:solidFill>
                            <a:srgbClr val="000000"/>
                          </a:solidFill>
                          <a:effectLst/>
                          <a:latin typeface="Calibri"/>
                        </a:rPr>
                        <a:t> $                          61,472,058.39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l" rtl="0" eaLnBrk="1" fontAlgn="b" latinLnBrk="0" hangingPunct="1">
                        <a:buNone/>
                      </a:pPr>
                      <a:r>
                        <a:rPr lang="es-MX" sz="1200" b="0" i="0" kern="1200" dirty="0">
                          <a:solidFill>
                            <a:srgbClr val="000000"/>
                          </a:solidFill>
                          <a:effectLst/>
                          <a:latin typeface="Calibri"/>
                        </a:rPr>
                        <a:t> $                          27,705,991.87 </a:t>
                      </a: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a:solidFill>
                            <a:srgbClr val="000000"/>
                          </a:solidFill>
                          <a:effectLst/>
                          <a:latin typeface="Calibri"/>
                        </a:rPr>
                        <a:t>45%</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848437040"/>
                  </a:ext>
                </a:extLst>
              </a:tr>
              <a:tr h="476319">
                <a:tc>
                  <a:txBody>
                    <a:bodyPr/>
                    <a:lstStyle/>
                    <a:p>
                      <a:pPr marL="0" algn="l" rtl="0" eaLnBrk="1" fontAlgn="ctr" latinLnBrk="0" hangingPunct="1">
                        <a:buNone/>
                      </a:pPr>
                      <a:r>
                        <a:rPr lang="es-MX" sz="1200" b="0" i="0" kern="1200">
                          <a:solidFill>
                            <a:srgbClr val="000000"/>
                          </a:solidFill>
                          <a:effectLst/>
                          <a:latin typeface="Calibri"/>
                        </a:rPr>
                        <a:t>5000 Bienes Muebles, Inmuebles e Intangibles</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l" rtl="0" eaLnBrk="1" fontAlgn="b" latinLnBrk="0" hangingPunct="1">
                        <a:buNone/>
                      </a:pPr>
                      <a:r>
                        <a:rPr lang="es-MX" sz="1200" b="0" i="0" kern="1200">
                          <a:solidFill>
                            <a:srgbClr val="000000"/>
                          </a:solidFill>
                          <a:effectLst/>
                          <a:latin typeface="Calibri"/>
                        </a:rPr>
                        <a:t> $                             1,500,000.00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l" rtl="0" eaLnBrk="1" fontAlgn="b" latinLnBrk="0" hangingPunct="1">
                        <a:buNone/>
                      </a:pPr>
                      <a:r>
                        <a:rPr lang="es-MX" sz="1200" b="0" i="0" kern="1200" dirty="0">
                          <a:solidFill>
                            <a:srgbClr val="000000"/>
                          </a:solidFill>
                          <a:effectLst/>
                          <a:latin typeface="Calibri"/>
                        </a:rPr>
                        <a:t> $                                679,490.00 </a:t>
                      </a: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0" i="0" kern="1200" dirty="0">
                          <a:solidFill>
                            <a:srgbClr val="000000"/>
                          </a:solidFill>
                          <a:effectLst/>
                          <a:latin typeface="Calibri"/>
                        </a:rPr>
                        <a:t>45%</a:t>
                      </a: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4090048682"/>
                  </a:ext>
                </a:extLst>
              </a:tr>
              <a:tr h="476319">
                <a:tc>
                  <a:txBody>
                    <a:bodyPr/>
                    <a:lstStyle/>
                    <a:p>
                      <a:pPr marL="0" algn="l" rtl="0" eaLnBrk="1" fontAlgn="ctr" latinLnBrk="0" hangingPunct="1">
                        <a:buNone/>
                      </a:pPr>
                      <a:r>
                        <a:rPr lang="es-MX" sz="1200" b="0" i="0" kern="1200">
                          <a:solidFill>
                            <a:srgbClr val="000000"/>
                          </a:solidFill>
                          <a:effectLst/>
                          <a:latin typeface="Calibri"/>
                        </a:rPr>
                        <a:t>6000 Inversión Pública</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l" rtl="0" eaLnBrk="1" fontAlgn="b" latinLnBrk="0" hangingPunct="1">
                        <a:buNone/>
                      </a:pPr>
                      <a:r>
                        <a:rPr lang="es-MX" sz="1200" b="0" i="0" kern="1200">
                          <a:solidFill>
                            <a:srgbClr val="000000"/>
                          </a:solidFill>
                          <a:effectLst/>
                          <a:latin typeface="Calibri"/>
                        </a:rPr>
                        <a:t> $                                                  -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l" rtl="0" eaLnBrk="1" fontAlgn="b" latinLnBrk="0" hangingPunct="1">
                        <a:buNone/>
                      </a:pPr>
                      <a:r>
                        <a:rPr lang="es-MX" sz="1200" b="0" i="0" kern="1200">
                          <a:solidFill>
                            <a:srgbClr val="000000"/>
                          </a:solidFill>
                          <a:effectLst/>
                          <a:latin typeface="Calibri"/>
                        </a:rPr>
                        <a:t> $                                                  -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3280537390"/>
                  </a:ext>
                </a:extLst>
              </a:tr>
              <a:tr h="476319">
                <a:tc>
                  <a:txBody>
                    <a:bodyPr/>
                    <a:lstStyle/>
                    <a:p>
                      <a:pPr marL="0" algn="l" rtl="0" eaLnBrk="1" fontAlgn="ctr" latinLnBrk="0" hangingPunct="1">
                        <a:buNone/>
                      </a:pPr>
                      <a:r>
                        <a:rPr lang="es-MX" sz="1200" b="0" i="0" kern="1200">
                          <a:solidFill>
                            <a:srgbClr val="000000"/>
                          </a:solidFill>
                          <a:effectLst/>
                          <a:latin typeface="Calibri"/>
                        </a:rPr>
                        <a:t>7000 Inversiones Financieras y otras Provisiones</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l" rtl="0" eaLnBrk="1" fontAlgn="b" latinLnBrk="0" hangingPunct="1">
                        <a:buNone/>
                      </a:pPr>
                      <a:r>
                        <a:rPr lang="es-MX" sz="1200" b="0" i="0" kern="1200">
                          <a:solidFill>
                            <a:srgbClr val="000000"/>
                          </a:solidFill>
                          <a:effectLst/>
                          <a:latin typeface="Calibri"/>
                        </a:rPr>
                        <a:t> $                                                  -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l" rtl="0" eaLnBrk="1" fontAlgn="b" latinLnBrk="0" hangingPunct="1">
                        <a:buNone/>
                      </a:pPr>
                      <a:r>
                        <a:rPr lang="es-MX" sz="1200" b="0" i="0" kern="1200">
                          <a:solidFill>
                            <a:srgbClr val="000000"/>
                          </a:solidFill>
                          <a:effectLst/>
                          <a:latin typeface="Calibri"/>
                        </a:rPr>
                        <a:t> $                                                  -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3746675982"/>
                  </a:ext>
                </a:extLst>
              </a:tr>
              <a:tr h="476319">
                <a:tc>
                  <a:txBody>
                    <a:bodyPr/>
                    <a:lstStyle/>
                    <a:p>
                      <a:pPr marL="0" algn="ctr" rtl="0" eaLnBrk="1" fontAlgn="b" latinLnBrk="0" hangingPunct="1">
                        <a:buNone/>
                      </a:pPr>
                      <a:r>
                        <a:rPr lang="es-MX" sz="1200" b="1" i="0" kern="1200">
                          <a:solidFill>
                            <a:srgbClr val="000000"/>
                          </a:solidFill>
                          <a:effectLst/>
                          <a:latin typeface="Calibri"/>
                        </a:rPr>
                        <a:t>TOTAL</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l" rtl="0" eaLnBrk="1" fontAlgn="b" latinLnBrk="0" hangingPunct="1">
                        <a:buNone/>
                      </a:pPr>
                      <a:r>
                        <a:rPr lang="es-MX" sz="1200" b="1" i="0" kern="1200">
                          <a:solidFill>
                            <a:srgbClr val="000000"/>
                          </a:solidFill>
                          <a:effectLst/>
                          <a:latin typeface="Calibri"/>
                        </a:rPr>
                        <a:t> $                        135,318,428.62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l" rtl="0" eaLnBrk="1" fontAlgn="b" latinLnBrk="0" hangingPunct="1">
                        <a:buNone/>
                      </a:pPr>
                      <a:r>
                        <a:rPr lang="es-MX" sz="1200" b="1" i="0" kern="1200">
                          <a:solidFill>
                            <a:srgbClr val="000000"/>
                          </a:solidFill>
                          <a:effectLst/>
                          <a:latin typeface="Calibri"/>
                        </a:rPr>
                        <a:t> $                          35,929,086.25 </a:t>
                      </a:r>
                      <a:endParaRPr lang="es-MX" sz="120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algn="ctr" rtl="0" eaLnBrk="1" fontAlgn="ctr" latinLnBrk="0" hangingPunct="1">
                        <a:buNone/>
                      </a:pPr>
                      <a:r>
                        <a:rPr lang="es-MX" sz="1200" b="1" i="0" kern="1200" dirty="0">
                          <a:solidFill>
                            <a:srgbClr val="000000"/>
                          </a:solidFill>
                          <a:effectLst/>
                          <a:latin typeface="Calibri"/>
                        </a:rPr>
                        <a:t>26%</a:t>
                      </a:r>
                      <a:endParaRPr lang="es-MX" sz="1200" dirty="0">
                        <a:effectLst/>
                        <a:latin typeface="Calibri"/>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750219232"/>
                  </a:ext>
                </a:extLst>
              </a:tr>
            </a:tbl>
          </a:graphicData>
        </a:graphic>
      </p:graphicFrame>
    </p:spTree>
    <p:extLst>
      <p:ext uri="{BB962C8B-B14F-4D97-AF65-F5344CB8AC3E}">
        <p14:creationId xmlns:p14="http://schemas.microsoft.com/office/powerpoint/2010/main" val="36509620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FB6291-E29A-72A5-ACCA-373D4F703DC1}"/>
            </a:ext>
          </a:extLst>
        </p:cNvPr>
        <p:cNvGrpSpPr/>
        <p:nvPr/>
      </p:nvGrpSpPr>
      <p:grpSpPr>
        <a:xfrm>
          <a:off x="0" y="0"/>
          <a:ext cx="0" cy="0"/>
          <a:chOff x="0" y="0"/>
          <a:chExt cx="0" cy="0"/>
        </a:xfrm>
      </p:grpSpPr>
      <p:sp>
        <p:nvSpPr>
          <p:cNvPr id="4" name="Rectángulo 3">
            <a:extLst>
              <a:ext uri="{FF2B5EF4-FFF2-40B4-BE49-F238E27FC236}">
                <a16:creationId xmlns:a16="http://schemas.microsoft.com/office/drawing/2014/main" id="{48DE3BB9-A1D5-6A91-466B-437F719B3A63}"/>
              </a:ext>
            </a:extLst>
          </p:cNvPr>
          <p:cNvSpPr/>
          <p:nvPr/>
        </p:nvSpPr>
        <p:spPr>
          <a:xfrm>
            <a:off x="0" y="0"/>
            <a:ext cx="12192000" cy="30834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2" name="Grupo 1">
            <a:extLst>
              <a:ext uri="{FF2B5EF4-FFF2-40B4-BE49-F238E27FC236}">
                <a16:creationId xmlns:a16="http://schemas.microsoft.com/office/drawing/2014/main" id="{B6B7859B-956D-6BE5-FB1A-8BE6A25EC2C4}"/>
              </a:ext>
            </a:extLst>
          </p:cNvPr>
          <p:cNvGrpSpPr/>
          <p:nvPr/>
        </p:nvGrpSpPr>
        <p:grpSpPr>
          <a:xfrm>
            <a:off x="584591" y="253833"/>
            <a:ext cx="10919837" cy="843793"/>
            <a:chOff x="584591" y="253833"/>
            <a:chExt cx="10919837" cy="843793"/>
          </a:xfrm>
        </p:grpSpPr>
        <p:sp>
          <p:nvSpPr>
            <p:cNvPr id="10" name="Google Shape;364;p19">
              <a:extLst>
                <a:ext uri="{FF2B5EF4-FFF2-40B4-BE49-F238E27FC236}">
                  <a16:creationId xmlns:a16="http://schemas.microsoft.com/office/drawing/2014/main" id="{D1CD4753-3DD4-E911-F39E-9F1C12D7F65F}"/>
                </a:ext>
              </a:extLst>
            </p:cNvPr>
            <p:cNvSpPr txBox="1"/>
            <p:nvPr/>
          </p:nvSpPr>
          <p:spPr>
            <a:xfrm>
              <a:off x="584591" y="253833"/>
              <a:ext cx="4109085" cy="559227"/>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ES" sz="2400" b="1">
                  <a:solidFill>
                    <a:schemeClr val="tx1">
                      <a:lumMod val="75000"/>
                      <a:lumOff val="25000"/>
                    </a:schemeClr>
                  </a:solidFill>
                  <a:ea typeface="Fira Sans"/>
                  <a:cs typeface="Fira Sans"/>
                  <a:sym typeface="Fira Sans"/>
                </a:rPr>
                <a:t>Desahogo de Temas</a:t>
              </a:r>
            </a:p>
          </p:txBody>
        </p:sp>
        <p:pic>
          <p:nvPicPr>
            <p:cNvPr id="11" name="Google Shape;188;p2" descr="Un conjunto de letras blancas en un fondo blanco&#10;&#10;Descripción generada automáticamente con confianza media">
              <a:extLst>
                <a:ext uri="{FF2B5EF4-FFF2-40B4-BE49-F238E27FC236}">
                  <a16:creationId xmlns:a16="http://schemas.microsoft.com/office/drawing/2014/main" id="{B2AE3CF9-4744-BD45-A432-6586CA2C8B99}"/>
                </a:ext>
              </a:extLst>
            </p:cNvPr>
            <p:cNvPicPr preferRelativeResize="0"/>
            <p:nvPr/>
          </p:nvPicPr>
          <p:blipFill rotWithShape="1">
            <a:blip r:embed="rId2">
              <a:alphaModFix/>
            </a:blip>
            <a:srcRect b="89169"/>
            <a:stretch/>
          </p:blipFill>
          <p:spPr>
            <a:xfrm flipV="1">
              <a:off x="697422" y="1051907"/>
              <a:ext cx="10807006" cy="45719"/>
            </a:xfrm>
            <a:prstGeom prst="rect">
              <a:avLst/>
            </a:prstGeom>
            <a:noFill/>
            <a:ln>
              <a:noFill/>
            </a:ln>
          </p:spPr>
        </p:pic>
      </p:grpSp>
      <p:grpSp>
        <p:nvGrpSpPr>
          <p:cNvPr id="14" name="Grupo 13">
            <a:extLst>
              <a:ext uri="{FF2B5EF4-FFF2-40B4-BE49-F238E27FC236}">
                <a16:creationId xmlns:a16="http://schemas.microsoft.com/office/drawing/2014/main" id="{2FB5E76D-06AC-640C-9C71-EAB050C280C2}"/>
              </a:ext>
            </a:extLst>
          </p:cNvPr>
          <p:cNvGrpSpPr/>
          <p:nvPr/>
        </p:nvGrpSpPr>
        <p:grpSpPr>
          <a:xfrm>
            <a:off x="1898305" y="1588548"/>
            <a:ext cx="8724817" cy="3772208"/>
            <a:chOff x="1563291" y="2088190"/>
            <a:chExt cx="8724817" cy="3586735"/>
          </a:xfrm>
        </p:grpSpPr>
        <p:sp>
          <p:nvSpPr>
            <p:cNvPr id="15" name="TextBox 18">
              <a:extLst>
                <a:ext uri="{FF2B5EF4-FFF2-40B4-BE49-F238E27FC236}">
                  <a16:creationId xmlns:a16="http://schemas.microsoft.com/office/drawing/2014/main" id="{4056DC31-14FE-C17E-673D-E3D932890AA3}"/>
                </a:ext>
              </a:extLst>
            </p:cNvPr>
            <p:cNvSpPr txBox="1"/>
            <p:nvPr/>
          </p:nvSpPr>
          <p:spPr>
            <a:xfrm>
              <a:off x="1681202" y="2586702"/>
              <a:ext cx="4685089" cy="375743"/>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a:lnSpc>
                  <a:spcPct val="80000"/>
                </a:lnSpc>
                <a:defRPr/>
              </a:pPr>
              <a:r>
                <a:rPr lang="en-US" sz="2400" b="1" kern="0">
                  <a:solidFill>
                    <a:srgbClr val="9F3D24"/>
                  </a:solidFill>
                </a:rPr>
                <a:t>3</a:t>
              </a:r>
              <a:r>
                <a:rPr kumimoji="0" lang="en-US" sz="2400" b="1" i="0" u="none" strike="noStrike" kern="0" cap="none" spc="0" normalizeH="0" baseline="0" noProof="0">
                  <a:ln>
                    <a:noFill/>
                  </a:ln>
                  <a:solidFill>
                    <a:srgbClr val="9F3D24"/>
                  </a:solidFill>
                  <a:effectLst/>
                  <a:uLnTx/>
                  <a:uFillTx/>
                </a:rPr>
                <a:t>. INTEGRIDAD INSTITUCIONAL</a:t>
              </a:r>
            </a:p>
          </p:txBody>
        </p:sp>
        <p:sp>
          <p:nvSpPr>
            <p:cNvPr id="16" name="TextBox 19">
              <a:extLst>
                <a:ext uri="{FF2B5EF4-FFF2-40B4-BE49-F238E27FC236}">
                  <a16:creationId xmlns:a16="http://schemas.microsoft.com/office/drawing/2014/main" id="{23B64D66-8891-CDBB-5F37-EAB7E117752D}"/>
                </a:ext>
              </a:extLst>
            </p:cNvPr>
            <p:cNvSpPr txBox="1"/>
            <p:nvPr/>
          </p:nvSpPr>
          <p:spPr>
            <a:xfrm>
              <a:off x="1563291" y="3543482"/>
              <a:ext cx="3521593" cy="1051079"/>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lang="es-ES" kern="0">
                  <a:solidFill>
                    <a:prstClr val="black"/>
                  </a:solidFill>
                  <a:cs typeface="Arial" panose="020B0604020202020204" pitchFamily="34" charset="0"/>
                </a:rPr>
                <a:t>Integridad</a:t>
              </a:r>
              <a:endParaRPr kumimoji="0" lang="es-ES" b="0" i="0" u="none" strike="noStrike" kern="0" cap="none" spc="0" normalizeH="0" baseline="0" noProof="0">
                <a:ln>
                  <a:noFill/>
                </a:ln>
                <a:solidFill>
                  <a:prstClr val="black"/>
                </a:solidFill>
                <a:effectLst/>
                <a:uLnTx/>
                <a:uFillTx/>
                <a:cs typeface="Arial" panose="020B0604020202020204" pitchFamily="34" charset="0"/>
              </a:endParaRP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ES" b="0" i="0" u="none" strike="noStrike" kern="0" cap="none" spc="0" normalizeH="0" baseline="0" noProof="0">
                  <a:ln>
                    <a:noFill/>
                  </a:ln>
                  <a:solidFill>
                    <a:prstClr val="black"/>
                  </a:solidFill>
                  <a:effectLst/>
                  <a:uLnTx/>
                  <a:uFillTx/>
                  <a:cs typeface="Arial" panose="020B0604020202020204" pitchFamily="34" charset="0"/>
                </a:rPr>
                <a:t>Unidad de Transparencia</a:t>
              </a: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ES" b="0" i="0" u="none" strike="noStrike" kern="0" cap="none" spc="0" normalizeH="0" baseline="0" noProof="0">
                  <a:ln>
                    <a:noFill/>
                  </a:ln>
                  <a:solidFill>
                    <a:prstClr val="black"/>
                  </a:solidFill>
                  <a:effectLst/>
                  <a:uLnTx/>
                  <a:uFillTx/>
                  <a:cs typeface="Arial" panose="020B0604020202020204" pitchFamily="34" charset="0"/>
                </a:rPr>
                <a:t>Declaración </a:t>
              </a:r>
            </a:p>
          </p:txBody>
        </p:sp>
        <p:sp>
          <p:nvSpPr>
            <p:cNvPr id="17" name="Cube 11">
              <a:extLst>
                <a:ext uri="{FF2B5EF4-FFF2-40B4-BE49-F238E27FC236}">
                  <a16:creationId xmlns:a16="http://schemas.microsoft.com/office/drawing/2014/main" id="{C3939B13-18F8-2F1F-7E3B-FE7EF451A713}"/>
                </a:ext>
              </a:extLst>
            </p:cNvPr>
            <p:cNvSpPr/>
            <p:nvPr/>
          </p:nvSpPr>
          <p:spPr>
            <a:xfrm rot="2700000">
              <a:off x="6697991" y="2084809"/>
              <a:ext cx="3586735" cy="3593498"/>
            </a:xfrm>
            <a:prstGeom prst="cube">
              <a:avLst>
                <a:gd name="adj" fmla="val 14635"/>
              </a:avLst>
            </a:prstGeom>
            <a:solidFill>
              <a:srgbClr val="9F3D24"/>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F3D24"/>
                </a:solidFill>
                <a:effectLst/>
                <a:uLnTx/>
                <a:uFillTx/>
                <a:ea typeface="+mn-ea"/>
                <a:cs typeface="+mn-cs"/>
              </a:endParaRPr>
            </a:p>
          </p:txBody>
        </p:sp>
        <p:sp>
          <p:nvSpPr>
            <p:cNvPr id="18" name="TextBox 12">
              <a:extLst>
                <a:ext uri="{FF2B5EF4-FFF2-40B4-BE49-F238E27FC236}">
                  <a16:creationId xmlns:a16="http://schemas.microsoft.com/office/drawing/2014/main" id="{D27DE74F-4031-30DC-4BC6-ED94952EABBD}"/>
                </a:ext>
              </a:extLst>
            </p:cNvPr>
            <p:cNvSpPr txBox="1"/>
            <p:nvPr/>
          </p:nvSpPr>
          <p:spPr>
            <a:xfrm>
              <a:off x="7347398" y="3218322"/>
              <a:ext cx="1612661" cy="123965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9600" b="0" i="0" u="none" strike="noStrike" kern="0" cap="none" spc="0" normalizeH="0" baseline="0" noProof="0">
                  <a:ln>
                    <a:noFill/>
                  </a:ln>
                  <a:solidFill>
                    <a:schemeClr val="bg1"/>
                  </a:solidFill>
                  <a:effectLst/>
                  <a:uLnTx/>
                  <a:uFillTx/>
                </a:rPr>
                <a:t>3</a:t>
              </a:r>
            </a:p>
          </p:txBody>
        </p:sp>
        <p:sp>
          <p:nvSpPr>
            <p:cNvPr id="19" name="Round Same Side Corner Rectangle 26">
              <a:extLst>
                <a:ext uri="{FF2B5EF4-FFF2-40B4-BE49-F238E27FC236}">
                  <a16:creationId xmlns:a16="http://schemas.microsoft.com/office/drawing/2014/main" id="{6604813A-4CCA-C8A0-70EC-373A165F1D2B}"/>
                </a:ext>
              </a:extLst>
            </p:cNvPr>
            <p:cNvSpPr/>
            <p:nvPr/>
          </p:nvSpPr>
          <p:spPr>
            <a:xfrm rot="5400000">
              <a:off x="1930218" y="2966707"/>
              <a:ext cx="55320" cy="553350"/>
            </a:xfrm>
            <a:prstGeom prst="round2SameRect">
              <a:avLst>
                <a:gd name="adj1" fmla="val 50000"/>
                <a:gd name="adj2" fmla="val 0"/>
              </a:avLst>
            </a:prstGeom>
            <a:solidFill>
              <a:srgbClr val="9F3D24"/>
            </a:solidFill>
            <a:ln w="12700" cap="flat" cmpd="sng" algn="ctr">
              <a:solidFill>
                <a:schemeClr val="accent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sp>
        <p:nvSpPr>
          <p:cNvPr id="3" name="CuadroTexto 2">
            <a:extLst>
              <a:ext uri="{FF2B5EF4-FFF2-40B4-BE49-F238E27FC236}">
                <a16:creationId xmlns:a16="http://schemas.microsoft.com/office/drawing/2014/main" id="{D8976BD9-2441-57CA-EC29-5F775CF244BF}"/>
              </a:ext>
            </a:extLst>
          </p:cNvPr>
          <p:cNvSpPr txBox="1"/>
          <p:nvPr/>
        </p:nvSpPr>
        <p:spPr>
          <a:xfrm>
            <a:off x="7452469" y="291736"/>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a:solidFill>
                  <a:schemeClr val="tx1">
                    <a:lumMod val="75000"/>
                    <a:lumOff val="25000"/>
                  </a:schemeClr>
                </a:solidFill>
                <a:ea typeface="Calibri"/>
                <a:cs typeface="Calibri"/>
              </a:rPr>
              <a:t>Comité de Control y Desempeño Institucional </a:t>
            </a:r>
          </a:p>
          <a:p>
            <a:r>
              <a:rPr lang="es-ES" sz="1600">
                <a:solidFill>
                  <a:schemeClr val="tx1">
                    <a:lumMod val="75000"/>
                    <a:lumOff val="25000"/>
                  </a:schemeClr>
                </a:solidFill>
                <a:ea typeface="Calibri"/>
                <a:cs typeface="Calibri"/>
              </a:rPr>
              <a:t>4ta. Sesión Ordinaria al 3er. Trimestre 2025</a:t>
            </a:r>
          </a:p>
        </p:txBody>
      </p:sp>
      <p:pic>
        <p:nvPicPr>
          <p:cNvPr id="5" name="Imagen 4">
            <a:extLst>
              <a:ext uri="{FF2B5EF4-FFF2-40B4-BE49-F238E27FC236}">
                <a16:creationId xmlns:a16="http://schemas.microsoft.com/office/drawing/2014/main" id="{201DA642-9FB7-BB7A-5AE6-B6BA6DB2E4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546" y="122866"/>
            <a:ext cx="1803213" cy="821160"/>
          </a:xfrm>
          <a:prstGeom prst="rect">
            <a:avLst/>
          </a:prstGeom>
        </p:spPr>
      </p:pic>
    </p:spTree>
    <p:extLst>
      <p:ext uri="{BB962C8B-B14F-4D97-AF65-F5344CB8AC3E}">
        <p14:creationId xmlns:p14="http://schemas.microsoft.com/office/powerpoint/2010/main" val="26153071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A684C364-E439-A8E2-D618-DD33A85F3A16}"/>
              </a:ext>
            </a:extLst>
          </p:cNvPr>
          <p:cNvSpPr/>
          <p:nvPr/>
        </p:nvSpPr>
        <p:spPr>
          <a:xfrm>
            <a:off x="0" y="0"/>
            <a:ext cx="12192000" cy="2764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9" name="Grupo 8">
            <a:extLst>
              <a:ext uri="{FF2B5EF4-FFF2-40B4-BE49-F238E27FC236}">
                <a16:creationId xmlns:a16="http://schemas.microsoft.com/office/drawing/2014/main" id="{742D2015-E7D5-3ABB-B2DF-BA68751978C2}"/>
              </a:ext>
            </a:extLst>
          </p:cNvPr>
          <p:cNvGrpSpPr/>
          <p:nvPr/>
        </p:nvGrpSpPr>
        <p:grpSpPr>
          <a:xfrm>
            <a:off x="346289" y="284341"/>
            <a:ext cx="11565257" cy="813283"/>
            <a:chOff x="346289" y="284341"/>
            <a:chExt cx="11565257" cy="813283"/>
          </a:xfrm>
        </p:grpSpPr>
        <p:sp>
          <p:nvSpPr>
            <p:cNvPr id="11" name="Google Shape;364;p19">
              <a:extLst>
                <a:ext uri="{FF2B5EF4-FFF2-40B4-BE49-F238E27FC236}">
                  <a16:creationId xmlns:a16="http://schemas.microsoft.com/office/drawing/2014/main" id="{DCFB8336-21B5-7C50-9F94-C93A139776CD}"/>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tx1">
                      <a:lumMod val="75000"/>
                      <a:lumOff val="25000"/>
                    </a:schemeClr>
                  </a:solidFill>
                  <a:ea typeface="Fira Sans"/>
                  <a:cs typeface="Fira Sans"/>
                  <a:sym typeface="Fira Sans"/>
                </a:rPr>
                <a:t>Integridad Institucional</a:t>
              </a:r>
            </a:p>
          </p:txBody>
        </p:sp>
        <p:grpSp>
          <p:nvGrpSpPr>
            <p:cNvPr id="13" name="Grupo 12">
              <a:extLst>
                <a:ext uri="{FF2B5EF4-FFF2-40B4-BE49-F238E27FC236}">
                  <a16:creationId xmlns:a16="http://schemas.microsoft.com/office/drawing/2014/main" id="{C67C9A2A-9D0A-AD1D-90A5-244F23F157B5}"/>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0DB6E1C3-D791-F66F-67CB-F2A6A8DFBF0B}"/>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9E97E5ED-2BA3-CF94-A481-EDD0C4B8D82B}"/>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249EB25F-6046-A246-A957-E6F60370F0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289" y="203414"/>
            <a:ext cx="1803213" cy="821160"/>
          </a:xfrm>
          <a:prstGeom prst="rect">
            <a:avLst/>
          </a:prstGeom>
        </p:spPr>
      </p:pic>
      <p:sp>
        <p:nvSpPr>
          <p:cNvPr id="4" name="CuadroTexto 3">
            <a:extLst>
              <a:ext uri="{FF2B5EF4-FFF2-40B4-BE49-F238E27FC236}">
                <a16:creationId xmlns:a16="http://schemas.microsoft.com/office/drawing/2014/main" id="{58400B77-C791-1560-7887-9B324FD3603D}"/>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
        <p:nvSpPr>
          <p:cNvPr id="7" name="Rectángulo 6">
            <a:extLst>
              <a:ext uri="{FF2B5EF4-FFF2-40B4-BE49-F238E27FC236}">
                <a16:creationId xmlns:a16="http://schemas.microsoft.com/office/drawing/2014/main" id="{7DA056A3-DBBC-108B-22DF-F3610608584A}"/>
              </a:ext>
            </a:extLst>
          </p:cNvPr>
          <p:cNvSpPr/>
          <p:nvPr/>
        </p:nvSpPr>
        <p:spPr>
          <a:xfrm>
            <a:off x="2326701" y="1507978"/>
            <a:ext cx="7824370" cy="923330"/>
          </a:xfrm>
          <a:prstGeom prst="rect">
            <a:avLst/>
          </a:prstGeom>
          <a:ln>
            <a:solidFill>
              <a:schemeClr val="accent1"/>
            </a:solidFill>
          </a:ln>
        </p:spPr>
        <p:txBody>
          <a:bodyPr wrap="square" lIns="91440" tIns="45720" rIns="91440" bIns="45720" anchor="t">
            <a:spAutoFit/>
          </a:bodyPr>
          <a:lstStyle/>
          <a:p>
            <a:pPr algn="ctr"/>
            <a:r>
              <a:rPr lang="es-MX" dirty="0">
                <a:latin typeface="Century Gothic"/>
                <a:ea typeface="+mn-lt"/>
                <a:cs typeface="+mn-lt"/>
              </a:rPr>
              <a:t>Durante el tercer trimestre del presente ejercicio, no se recibió ni registró ninguna denuncia, queja o reconocimiento por parte de la ciudadanía o del personal adscrito a la dependencia.</a:t>
            </a:r>
            <a:endParaRPr lang="es-ES" dirty="0">
              <a:latin typeface="Century Gothic"/>
              <a:ea typeface="+mn-lt"/>
              <a:cs typeface="+mn-lt"/>
            </a:endParaRPr>
          </a:p>
        </p:txBody>
      </p:sp>
      <p:pic>
        <p:nvPicPr>
          <p:cNvPr id="8" name="Imagen 7" descr="Denunciar es fácil y accesible! Conoce todos los medios donde #DenunciApp  está disponible. La #TierraDeOportunidades cuenta y se fortalece con tu  #ParticipaciónCiudadana.">
            <a:extLst>
              <a:ext uri="{FF2B5EF4-FFF2-40B4-BE49-F238E27FC236}">
                <a16:creationId xmlns:a16="http://schemas.microsoft.com/office/drawing/2014/main" id="{C0E12EED-C0D0-46BE-6A48-72E3F245D3C5}"/>
              </a:ext>
            </a:extLst>
          </p:cNvPr>
          <p:cNvPicPr>
            <a:picLocks noChangeAspect="1"/>
          </p:cNvPicPr>
          <p:nvPr/>
        </p:nvPicPr>
        <p:blipFill>
          <a:blip r:embed="rId4"/>
          <a:stretch>
            <a:fillRect/>
          </a:stretch>
        </p:blipFill>
        <p:spPr>
          <a:xfrm>
            <a:off x="596212" y="2774381"/>
            <a:ext cx="3451464" cy="3437087"/>
          </a:xfrm>
          <a:prstGeom prst="rect">
            <a:avLst/>
          </a:prstGeom>
        </p:spPr>
      </p:pic>
      <p:pic>
        <p:nvPicPr>
          <p:cNvPr id="12" name="Imagen 11" descr="Correo electrónico - Iconos gratis de multimedia">
            <a:extLst>
              <a:ext uri="{FF2B5EF4-FFF2-40B4-BE49-F238E27FC236}">
                <a16:creationId xmlns:a16="http://schemas.microsoft.com/office/drawing/2014/main" id="{59C48816-3980-68C6-FF8D-500ADA2ADBF0}"/>
              </a:ext>
            </a:extLst>
          </p:cNvPr>
          <p:cNvPicPr>
            <a:picLocks noChangeAspect="1"/>
          </p:cNvPicPr>
          <p:nvPr/>
        </p:nvPicPr>
        <p:blipFill>
          <a:blip r:embed="rId5"/>
          <a:stretch>
            <a:fillRect/>
          </a:stretch>
        </p:blipFill>
        <p:spPr>
          <a:xfrm>
            <a:off x="4449343" y="3248834"/>
            <a:ext cx="2143125" cy="2143125"/>
          </a:xfrm>
          <a:prstGeom prst="rect">
            <a:avLst/>
          </a:prstGeom>
        </p:spPr>
      </p:pic>
      <p:pic>
        <p:nvPicPr>
          <p:cNvPr id="14" name="Imagen 13" descr="Hospital Universitario Virgen del Rocio">
            <a:extLst>
              <a:ext uri="{FF2B5EF4-FFF2-40B4-BE49-F238E27FC236}">
                <a16:creationId xmlns:a16="http://schemas.microsoft.com/office/drawing/2014/main" id="{71F0B16B-C4B6-E8BA-BE87-00184C8CD9DE}"/>
              </a:ext>
            </a:extLst>
          </p:cNvPr>
          <p:cNvPicPr>
            <a:picLocks noChangeAspect="1"/>
          </p:cNvPicPr>
          <p:nvPr/>
        </p:nvPicPr>
        <p:blipFill>
          <a:blip r:embed="rId6"/>
          <a:stretch>
            <a:fillRect/>
          </a:stretch>
        </p:blipFill>
        <p:spPr>
          <a:xfrm>
            <a:off x="7007524" y="2773393"/>
            <a:ext cx="1814424" cy="2792084"/>
          </a:xfrm>
          <a:prstGeom prst="rect">
            <a:avLst/>
          </a:prstGeom>
        </p:spPr>
      </p:pic>
      <p:pic>
        <p:nvPicPr>
          <p:cNvPr id="16" name="Imagen 15" descr="estilo de icono de conversación cara a cara 8334449 Vector en Vecteezy">
            <a:extLst>
              <a:ext uri="{FF2B5EF4-FFF2-40B4-BE49-F238E27FC236}">
                <a16:creationId xmlns:a16="http://schemas.microsoft.com/office/drawing/2014/main" id="{591C9654-BD89-D75C-6C4D-26E30DDEACCB}"/>
              </a:ext>
            </a:extLst>
          </p:cNvPr>
          <p:cNvPicPr>
            <a:picLocks noChangeAspect="1"/>
          </p:cNvPicPr>
          <p:nvPr/>
        </p:nvPicPr>
        <p:blipFill>
          <a:blip r:embed="rId7"/>
          <a:stretch>
            <a:fillRect/>
          </a:stretch>
        </p:blipFill>
        <p:spPr>
          <a:xfrm>
            <a:off x="9052344" y="3429538"/>
            <a:ext cx="2469312" cy="1982999"/>
          </a:xfrm>
          <a:prstGeom prst="rect">
            <a:avLst/>
          </a:prstGeom>
        </p:spPr>
      </p:pic>
    </p:spTree>
    <p:extLst>
      <p:ext uri="{BB962C8B-B14F-4D97-AF65-F5344CB8AC3E}">
        <p14:creationId xmlns:p14="http://schemas.microsoft.com/office/powerpoint/2010/main" val="37483247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B7543-5173-4A66-CF98-8A063D06C91F}"/>
            </a:ext>
          </a:extLst>
        </p:cNvPr>
        <p:cNvGrpSpPr/>
        <p:nvPr/>
      </p:nvGrpSpPr>
      <p:grpSpPr>
        <a:xfrm>
          <a:off x="0" y="0"/>
          <a:ext cx="0" cy="0"/>
          <a:chOff x="0" y="0"/>
          <a:chExt cx="0" cy="0"/>
        </a:xfrm>
      </p:grpSpPr>
      <p:sp>
        <p:nvSpPr>
          <p:cNvPr id="10" name="Rectángulo 9">
            <a:extLst>
              <a:ext uri="{FF2B5EF4-FFF2-40B4-BE49-F238E27FC236}">
                <a16:creationId xmlns:a16="http://schemas.microsoft.com/office/drawing/2014/main" id="{7DC2D7AF-A5A3-BCD5-606A-DCE2BF7E07DD}"/>
              </a:ext>
            </a:extLst>
          </p:cNvPr>
          <p:cNvSpPr/>
          <p:nvPr/>
        </p:nvSpPr>
        <p:spPr>
          <a:xfrm>
            <a:off x="0" y="0"/>
            <a:ext cx="12192000" cy="2764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23" name="Gráfico 22">
            <a:extLst>
              <a:ext uri="{FF2B5EF4-FFF2-40B4-BE49-F238E27FC236}">
                <a16:creationId xmlns:a16="http://schemas.microsoft.com/office/drawing/2014/main" id="{E2EBF991-A989-7B85-782F-9AF10204AD22}"/>
              </a:ext>
            </a:extLst>
          </p:cNvPr>
          <p:cNvGraphicFramePr/>
          <p:nvPr/>
        </p:nvGraphicFramePr>
        <p:xfrm>
          <a:off x="837177" y="1097624"/>
          <a:ext cx="5636775" cy="4559464"/>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upo 8">
            <a:extLst>
              <a:ext uri="{FF2B5EF4-FFF2-40B4-BE49-F238E27FC236}">
                <a16:creationId xmlns:a16="http://schemas.microsoft.com/office/drawing/2014/main" id="{755E29AA-74D5-F869-7324-0092D2F782EA}"/>
              </a:ext>
            </a:extLst>
          </p:cNvPr>
          <p:cNvGrpSpPr/>
          <p:nvPr/>
        </p:nvGrpSpPr>
        <p:grpSpPr>
          <a:xfrm>
            <a:off x="346289" y="284341"/>
            <a:ext cx="11565257" cy="813283"/>
            <a:chOff x="346289" y="284341"/>
            <a:chExt cx="11565257" cy="813283"/>
          </a:xfrm>
        </p:grpSpPr>
        <p:sp>
          <p:nvSpPr>
            <p:cNvPr id="11" name="Google Shape;364;p19">
              <a:extLst>
                <a:ext uri="{FF2B5EF4-FFF2-40B4-BE49-F238E27FC236}">
                  <a16:creationId xmlns:a16="http://schemas.microsoft.com/office/drawing/2014/main" id="{A88FD26F-981E-9971-446F-B9468B654C0D}"/>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tx1">
                      <a:lumMod val="75000"/>
                      <a:lumOff val="25000"/>
                    </a:schemeClr>
                  </a:solidFill>
                  <a:ea typeface="Fira Sans"/>
                  <a:cs typeface="Fira Sans"/>
                  <a:sym typeface="Fira Sans"/>
                </a:rPr>
                <a:t>Integridad Institucional</a:t>
              </a:r>
            </a:p>
          </p:txBody>
        </p:sp>
        <p:grpSp>
          <p:nvGrpSpPr>
            <p:cNvPr id="13" name="Grupo 12">
              <a:extLst>
                <a:ext uri="{FF2B5EF4-FFF2-40B4-BE49-F238E27FC236}">
                  <a16:creationId xmlns:a16="http://schemas.microsoft.com/office/drawing/2014/main" id="{6512B28E-5B1C-273B-4BB0-1B305F03B4D0}"/>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9A6570EF-900F-10C8-19B6-2884884285F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B3ADA36A-11B0-C88B-8D82-7DEDF73CA6E6}"/>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graphicFrame>
        <p:nvGraphicFramePr>
          <p:cNvPr id="5" name="Gráfico 4">
            <a:extLst>
              <a:ext uri="{FF2B5EF4-FFF2-40B4-BE49-F238E27FC236}">
                <a16:creationId xmlns:a16="http://schemas.microsoft.com/office/drawing/2014/main" id="{64013B31-CDE0-A5A4-8430-CBAA2CF7F0BF}"/>
              </a:ext>
            </a:extLst>
          </p:cNvPr>
          <p:cNvGraphicFramePr/>
          <p:nvPr/>
        </p:nvGraphicFramePr>
        <p:xfrm>
          <a:off x="6352991" y="3803197"/>
          <a:ext cx="4996880" cy="259175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Gráfico 5">
            <a:extLst>
              <a:ext uri="{FF2B5EF4-FFF2-40B4-BE49-F238E27FC236}">
                <a16:creationId xmlns:a16="http://schemas.microsoft.com/office/drawing/2014/main" id="{2123CFC0-B192-A50A-BD0D-694EA9842719}"/>
              </a:ext>
            </a:extLst>
          </p:cNvPr>
          <p:cNvGraphicFramePr/>
          <p:nvPr/>
        </p:nvGraphicFramePr>
        <p:xfrm>
          <a:off x="6669802" y="943647"/>
          <a:ext cx="5079146" cy="2751292"/>
        </p:xfrm>
        <a:graphic>
          <a:graphicData uri="http://schemas.openxmlformats.org/drawingml/2006/chart">
            <c:chart xmlns:c="http://schemas.openxmlformats.org/drawingml/2006/chart" xmlns:r="http://schemas.openxmlformats.org/officeDocument/2006/relationships" r:id="rId5"/>
          </a:graphicData>
        </a:graphic>
      </p:graphicFrame>
      <p:pic>
        <p:nvPicPr>
          <p:cNvPr id="3" name="Imagen 2">
            <a:extLst>
              <a:ext uri="{FF2B5EF4-FFF2-40B4-BE49-F238E27FC236}">
                <a16:creationId xmlns:a16="http://schemas.microsoft.com/office/drawing/2014/main" id="{2256B8B7-2C16-B3EC-7DEB-0F10FEB37F7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6289" y="203414"/>
            <a:ext cx="1803213" cy="821160"/>
          </a:xfrm>
          <a:prstGeom prst="rect">
            <a:avLst/>
          </a:prstGeom>
        </p:spPr>
      </p:pic>
      <p:sp>
        <p:nvSpPr>
          <p:cNvPr id="4" name="CuadroTexto 3">
            <a:extLst>
              <a:ext uri="{FF2B5EF4-FFF2-40B4-BE49-F238E27FC236}">
                <a16:creationId xmlns:a16="http://schemas.microsoft.com/office/drawing/2014/main" id="{84437481-4543-51B5-BA02-7C6DE1EBE605}"/>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Tree>
    <p:extLst>
      <p:ext uri="{BB962C8B-B14F-4D97-AF65-F5344CB8AC3E}">
        <p14:creationId xmlns:p14="http://schemas.microsoft.com/office/powerpoint/2010/main" val="41827919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2891F406-B5C7-CCED-569F-C896E48BC82D}"/>
              </a:ext>
            </a:extLst>
          </p:cNvPr>
          <p:cNvSpPr/>
          <p:nvPr/>
        </p:nvSpPr>
        <p:spPr>
          <a:xfrm>
            <a:off x="0" y="0"/>
            <a:ext cx="12192000" cy="22328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22" name="Gráfico 21">
            <a:extLst>
              <a:ext uri="{FF2B5EF4-FFF2-40B4-BE49-F238E27FC236}">
                <a16:creationId xmlns:a16="http://schemas.microsoft.com/office/drawing/2014/main" id="{5B9ADE94-3D93-66DB-7700-6AC53C5B4B77}"/>
              </a:ext>
            </a:extLst>
          </p:cNvPr>
          <p:cNvGraphicFramePr/>
          <p:nvPr/>
        </p:nvGraphicFramePr>
        <p:xfrm>
          <a:off x="346289" y="1367412"/>
          <a:ext cx="5530347" cy="284996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9" name="Gráfico 28">
            <a:extLst>
              <a:ext uri="{FF2B5EF4-FFF2-40B4-BE49-F238E27FC236}">
                <a16:creationId xmlns:a16="http://schemas.microsoft.com/office/drawing/2014/main" id="{EEF90C74-E6B2-D722-F18F-40B9011F7C72}"/>
              </a:ext>
            </a:extLst>
          </p:cNvPr>
          <p:cNvGraphicFramePr/>
          <p:nvPr/>
        </p:nvGraphicFramePr>
        <p:xfrm>
          <a:off x="6410426" y="1598436"/>
          <a:ext cx="4329783" cy="5259564"/>
        </p:xfrm>
        <a:graphic>
          <a:graphicData uri="http://schemas.openxmlformats.org/drawingml/2006/chart">
            <c:chart xmlns:c="http://schemas.openxmlformats.org/drawingml/2006/chart" xmlns:r="http://schemas.openxmlformats.org/officeDocument/2006/relationships" r:id="rId3"/>
          </a:graphicData>
        </a:graphic>
      </p:graphicFrame>
      <p:grpSp>
        <p:nvGrpSpPr>
          <p:cNvPr id="4" name="Grupo 3">
            <a:extLst>
              <a:ext uri="{FF2B5EF4-FFF2-40B4-BE49-F238E27FC236}">
                <a16:creationId xmlns:a16="http://schemas.microsoft.com/office/drawing/2014/main" id="{AEFA68BE-9FAE-738C-E77B-EBBFB1D9942F}"/>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530079B2-5084-FAC3-E227-783E7101EF65}"/>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tx1">
                      <a:lumMod val="75000"/>
                      <a:lumOff val="25000"/>
                    </a:schemeClr>
                  </a:solidFill>
                  <a:ea typeface="Fira Sans"/>
                  <a:cs typeface="Fira Sans"/>
                  <a:sym typeface="Fira Sans"/>
                </a:rPr>
                <a:t>Integridad Institucional</a:t>
              </a:r>
            </a:p>
          </p:txBody>
        </p:sp>
        <p:grpSp>
          <p:nvGrpSpPr>
            <p:cNvPr id="8" name="Grupo 7">
              <a:extLst>
                <a:ext uri="{FF2B5EF4-FFF2-40B4-BE49-F238E27FC236}">
                  <a16:creationId xmlns:a16="http://schemas.microsoft.com/office/drawing/2014/main" id="{780FC3B5-AC36-844E-3E12-A095CE3F746B}"/>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DACC3AE3-1F8F-CABE-2FFC-470434A361C8}"/>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CA5F109F-5573-A28A-37AB-D0E0D5F21A05}"/>
                  </a:ext>
                </a:extLst>
              </p:cNvPr>
              <p:cNvPicPr preferRelativeResize="0"/>
              <p:nvPr/>
            </p:nvPicPr>
            <p:blipFill rotWithShape="1">
              <a:blip r:embed="rId4">
                <a:alphaModFix/>
              </a:blip>
              <a:srcRect b="89169"/>
              <a:stretch/>
            </p:blipFill>
            <p:spPr>
              <a:xfrm flipV="1">
                <a:off x="346289" y="1051905"/>
                <a:ext cx="11565257" cy="45719"/>
              </a:xfrm>
              <a:prstGeom prst="rect">
                <a:avLst/>
              </a:prstGeom>
              <a:noFill/>
              <a:ln>
                <a:noFill/>
              </a:ln>
            </p:spPr>
          </p:pic>
        </p:grpSp>
      </p:grpSp>
      <p:graphicFrame>
        <p:nvGraphicFramePr>
          <p:cNvPr id="24" name="Diagrama 23">
            <a:extLst>
              <a:ext uri="{FF2B5EF4-FFF2-40B4-BE49-F238E27FC236}">
                <a16:creationId xmlns:a16="http://schemas.microsoft.com/office/drawing/2014/main" id="{39B22E56-2678-3F50-ABBE-71BF8CED7B5B}"/>
              </a:ext>
            </a:extLst>
          </p:cNvPr>
          <p:cNvGraphicFramePr/>
          <p:nvPr/>
        </p:nvGraphicFramePr>
        <p:xfrm>
          <a:off x="853440" y="4596384"/>
          <a:ext cx="4887070" cy="130454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6" name="Imagen 5">
            <a:extLst>
              <a:ext uri="{FF2B5EF4-FFF2-40B4-BE49-F238E27FC236}">
                <a16:creationId xmlns:a16="http://schemas.microsoft.com/office/drawing/2014/main" id="{67E300D5-6B35-5B59-56DA-1D99C33B4FF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6289" y="203414"/>
            <a:ext cx="1803213" cy="821160"/>
          </a:xfrm>
          <a:prstGeom prst="rect">
            <a:avLst/>
          </a:prstGeom>
        </p:spPr>
      </p:pic>
      <p:sp>
        <p:nvSpPr>
          <p:cNvPr id="9" name="CuadroTexto 8">
            <a:extLst>
              <a:ext uri="{FF2B5EF4-FFF2-40B4-BE49-F238E27FC236}">
                <a16:creationId xmlns:a16="http://schemas.microsoft.com/office/drawing/2014/main" id="{0B7185F0-C6CC-856F-EE4F-EAFAEA6AD55C}"/>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Tree>
    <p:extLst>
      <p:ext uri="{BB962C8B-B14F-4D97-AF65-F5344CB8AC3E}">
        <p14:creationId xmlns:p14="http://schemas.microsoft.com/office/powerpoint/2010/main" val="22721716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4703FD92-31C3-0D85-A084-A3813E65A482}"/>
              </a:ext>
            </a:extLst>
          </p:cNvPr>
          <p:cNvSpPr/>
          <p:nvPr/>
        </p:nvSpPr>
        <p:spPr>
          <a:xfrm>
            <a:off x="3844554" y="1275305"/>
            <a:ext cx="4658648" cy="523220"/>
          </a:xfrm>
          <a:prstGeom prst="rect">
            <a:avLst/>
          </a:prstGeom>
        </p:spPr>
        <p:txBody>
          <a:bodyPr wrap="none" lIns="91440" tIns="45720" rIns="91440" bIns="45720" anchor="t">
            <a:spAutoFit/>
          </a:bodyPr>
          <a:lstStyle/>
          <a:p>
            <a:pPr algn="ctr"/>
            <a:r>
              <a:rPr lang="es-MX" sz="2800" b="1" noProof="0">
                <a:ln w="0"/>
                <a:effectLst>
                  <a:outerShdw blurRad="38100" dist="19050" dir="2700000" algn="tl" rotWithShape="0">
                    <a:schemeClr val="dk1">
                      <a:alpha val="40000"/>
                    </a:schemeClr>
                  </a:outerShdw>
                </a:effectLst>
                <a:latin typeface="Century Gothic"/>
                <a:ea typeface="Calibri Light"/>
                <a:cs typeface="Calibri"/>
              </a:rPr>
              <a:t>INFORME DE SOLICITUDES </a:t>
            </a:r>
          </a:p>
        </p:txBody>
      </p:sp>
      <p:grpSp>
        <p:nvGrpSpPr>
          <p:cNvPr id="20" name="Grupo 19">
            <a:extLst>
              <a:ext uri="{FF2B5EF4-FFF2-40B4-BE49-F238E27FC236}">
                <a16:creationId xmlns:a16="http://schemas.microsoft.com/office/drawing/2014/main" id="{47BFAED1-8ED4-3095-3AE4-E07038C6D1C0}"/>
              </a:ext>
            </a:extLst>
          </p:cNvPr>
          <p:cNvGrpSpPr/>
          <p:nvPr/>
        </p:nvGrpSpPr>
        <p:grpSpPr>
          <a:xfrm>
            <a:off x="346289" y="284341"/>
            <a:ext cx="11565257" cy="813283"/>
            <a:chOff x="346289" y="284341"/>
            <a:chExt cx="11565257" cy="813283"/>
          </a:xfrm>
        </p:grpSpPr>
        <p:sp>
          <p:nvSpPr>
            <p:cNvPr id="21" name="Google Shape;364;p19">
              <a:extLst>
                <a:ext uri="{FF2B5EF4-FFF2-40B4-BE49-F238E27FC236}">
                  <a16:creationId xmlns:a16="http://schemas.microsoft.com/office/drawing/2014/main" id="{097F7B1E-3997-228A-1A8E-2F76A6E64DE0}"/>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Unidad de Transparencia</a:t>
              </a:r>
            </a:p>
          </p:txBody>
        </p:sp>
        <p:grpSp>
          <p:nvGrpSpPr>
            <p:cNvPr id="23" name="Grupo 22">
              <a:extLst>
                <a:ext uri="{FF2B5EF4-FFF2-40B4-BE49-F238E27FC236}">
                  <a16:creationId xmlns:a16="http://schemas.microsoft.com/office/drawing/2014/main" id="{EBA5435F-DF06-85FC-D4DF-311756952030}"/>
                </a:ext>
              </a:extLst>
            </p:cNvPr>
            <p:cNvGrpSpPr/>
            <p:nvPr/>
          </p:nvGrpSpPr>
          <p:grpSpPr>
            <a:xfrm>
              <a:off x="346289" y="284341"/>
              <a:ext cx="11565257" cy="813283"/>
              <a:chOff x="346289" y="284341"/>
              <a:chExt cx="11565257" cy="813283"/>
            </a:xfrm>
          </p:grpSpPr>
          <p:cxnSp>
            <p:nvCxnSpPr>
              <p:cNvPr id="25" name="Conector recto 24">
                <a:extLst>
                  <a:ext uri="{FF2B5EF4-FFF2-40B4-BE49-F238E27FC236}">
                    <a16:creationId xmlns:a16="http://schemas.microsoft.com/office/drawing/2014/main" id="{7A31E079-8B04-FC43-1E5A-0C1A3CF96573}"/>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8" name="Google Shape;188;p2" descr="Un conjunto de letras blancas en un fondo blanco&#10;&#10;Descripción generada automáticamente con confianza media">
                <a:extLst>
                  <a:ext uri="{FF2B5EF4-FFF2-40B4-BE49-F238E27FC236}">
                    <a16:creationId xmlns:a16="http://schemas.microsoft.com/office/drawing/2014/main" id="{E2D1AA79-47C1-5E70-2649-D464C73EFD36}"/>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4" name="Imagen 3">
            <a:extLst>
              <a:ext uri="{FF2B5EF4-FFF2-40B4-BE49-F238E27FC236}">
                <a16:creationId xmlns:a16="http://schemas.microsoft.com/office/drawing/2014/main" id="{572EE7C8-646F-F92F-6C6B-1CE6CCAC5A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pic>
        <p:nvPicPr>
          <p:cNvPr id="8" name="Imagen 7" descr="Iconos gratuitos de Edificio diseñados por ultimatearm">
            <a:extLst>
              <a:ext uri="{FF2B5EF4-FFF2-40B4-BE49-F238E27FC236}">
                <a16:creationId xmlns:a16="http://schemas.microsoft.com/office/drawing/2014/main" id="{BA18FB5D-22FB-6356-BC13-CB7C48ED3B73}"/>
              </a:ext>
            </a:extLst>
          </p:cNvPr>
          <p:cNvPicPr>
            <a:picLocks noChangeAspect="1"/>
          </p:cNvPicPr>
          <p:nvPr/>
        </p:nvPicPr>
        <p:blipFill>
          <a:blip r:embed="rId4"/>
          <a:stretch>
            <a:fillRect/>
          </a:stretch>
        </p:blipFill>
        <p:spPr>
          <a:xfrm>
            <a:off x="4938104" y="4011820"/>
            <a:ext cx="1104182" cy="1089805"/>
          </a:xfrm>
          <a:prstGeom prst="rect">
            <a:avLst/>
          </a:prstGeom>
          <a:ln>
            <a:noFill/>
          </a:ln>
          <a:effectLst>
            <a:outerShdw blurRad="292100" dist="139700" dir="2700000" algn="tl" rotWithShape="0">
              <a:srgbClr val="333333">
                <a:alpha val="65000"/>
              </a:srgbClr>
            </a:outerShdw>
          </a:effectLst>
        </p:spPr>
      </p:pic>
      <p:pic>
        <p:nvPicPr>
          <p:cNvPr id="9" name="Imagen 8" descr="Cerca - Iconos gratis de señales">
            <a:extLst>
              <a:ext uri="{FF2B5EF4-FFF2-40B4-BE49-F238E27FC236}">
                <a16:creationId xmlns:a16="http://schemas.microsoft.com/office/drawing/2014/main" id="{F70F0AFF-FAAB-8959-CCEA-9AD3B6A72042}"/>
              </a:ext>
            </a:extLst>
          </p:cNvPr>
          <p:cNvPicPr>
            <a:picLocks noChangeAspect="1"/>
          </p:cNvPicPr>
          <p:nvPr/>
        </p:nvPicPr>
        <p:blipFill>
          <a:blip r:embed="rId5"/>
          <a:stretch>
            <a:fillRect/>
          </a:stretch>
        </p:blipFill>
        <p:spPr>
          <a:xfrm>
            <a:off x="1358396" y="5021641"/>
            <a:ext cx="1104183" cy="1089804"/>
          </a:xfrm>
          <a:prstGeom prst="rect">
            <a:avLst/>
          </a:prstGeom>
          <a:ln>
            <a:noFill/>
          </a:ln>
          <a:effectLst>
            <a:outerShdw blurRad="292100" dist="139700" dir="2700000" algn="tl" rotWithShape="0">
              <a:srgbClr val="333333">
                <a:alpha val="65000"/>
              </a:srgbClr>
            </a:outerShdw>
          </a:effectLst>
        </p:spPr>
      </p:pic>
      <p:pic>
        <p:nvPicPr>
          <p:cNvPr id="11" name="Imagen 10" descr="Expediente - Iconos gratis de archivos y carpetas">
            <a:extLst>
              <a:ext uri="{FF2B5EF4-FFF2-40B4-BE49-F238E27FC236}">
                <a16:creationId xmlns:a16="http://schemas.microsoft.com/office/drawing/2014/main" id="{BC19D7AF-38B2-4562-52CB-F784BC1DEF69}"/>
              </a:ext>
            </a:extLst>
          </p:cNvPr>
          <p:cNvPicPr>
            <a:picLocks noChangeAspect="1"/>
          </p:cNvPicPr>
          <p:nvPr/>
        </p:nvPicPr>
        <p:blipFill>
          <a:blip r:embed="rId6"/>
          <a:stretch>
            <a:fillRect/>
          </a:stretch>
        </p:blipFill>
        <p:spPr>
          <a:xfrm>
            <a:off x="8453275" y="5042317"/>
            <a:ext cx="851142" cy="879895"/>
          </a:xfrm>
          <a:prstGeom prst="rect">
            <a:avLst/>
          </a:prstGeom>
          <a:ln>
            <a:noFill/>
          </a:ln>
          <a:effectLst>
            <a:outerShdw blurRad="292100" dist="139700" dir="2700000" algn="tl" rotWithShape="0">
              <a:srgbClr val="333333">
                <a:alpha val="65000"/>
              </a:srgbClr>
            </a:outerShdw>
          </a:effectLst>
        </p:spPr>
      </p:pic>
      <p:pic>
        <p:nvPicPr>
          <p:cNvPr id="12" name="Imagen 11" descr="Iconos de Incompleto - Iconos gratuitos de 897">
            <a:extLst>
              <a:ext uri="{FF2B5EF4-FFF2-40B4-BE49-F238E27FC236}">
                <a16:creationId xmlns:a16="http://schemas.microsoft.com/office/drawing/2014/main" id="{C0E6774B-86E6-33D6-4C5D-552DF7474719}"/>
              </a:ext>
            </a:extLst>
          </p:cNvPr>
          <p:cNvPicPr>
            <a:picLocks noChangeAspect="1"/>
          </p:cNvPicPr>
          <p:nvPr/>
        </p:nvPicPr>
        <p:blipFill>
          <a:blip r:embed="rId7"/>
          <a:stretch>
            <a:fillRect/>
          </a:stretch>
        </p:blipFill>
        <p:spPr>
          <a:xfrm>
            <a:off x="8371106" y="2613101"/>
            <a:ext cx="946031" cy="946030"/>
          </a:xfrm>
          <a:prstGeom prst="rect">
            <a:avLst/>
          </a:prstGeom>
          <a:ln>
            <a:noFill/>
          </a:ln>
          <a:effectLst>
            <a:outerShdw blurRad="292100" dist="139700" dir="2700000" algn="tl" rotWithShape="0">
              <a:srgbClr val="333333">
                <a:alpha val="65000"/>
              </a:srgbClr>
            </a:outerShdw>
          </a:effectLst>
        </p:spPr>
      </p:pic>
      <p:pic>
        <p:nvPicPr>
          <p:cNvPr id="13" name="Imagen 12" descr="Solicitud - Iconos gratis de comunicaciones">
            <a:extLst>
              <a:ext uri="{FF2B5EF4-FFF2-40B4-BE49-F238E27FC236}">
                <a16:creationId xmlns:a16="http://schemas.microsoft.com/office/drawing/2014/main" id="{0AC36394-7AE1-0B87-3DC4-71252E64B25C}"/>
              </a:ext>
            </a:extLst>
          </p:cNvPr>
          <p:cNvPicPr>
            <a:picLocks noChangeAspect="1"/>
          </p:cNvPicPr>
          <p:nvPr/>
        </p:nvPicPr>
        <p:blipFill>
          <a:blip r:embed="rId8"/>
          <a:stretch>
            <a:fillRect/>
          </a:stretch>
        </p:blipFill>
        <p:spPr>
          <a:xfrm>
            <a:off x="1357784" y="2585119"/>
            <a:ext cx="1003540" cy="989163"/>
          </a:xfrm>
          <a:prstGeom prst="rect">
            <a:avLst/>
          </a:prstGeom>
          <a:ln>
            <a:noFill/>
          </a:ln>
          <a:effectLst>
            <a:outerShdw blurRad="292100" dist="139700" dir="2700000" algn="tl" rotWithShape="0">
              <a:srgbClr val="333333">
                <a:alpha val="65000"/>
              </a:srgbClr>
            </a:outerShdw>
          </a:effectLst>
        </p:spPr>
      </p:pic>
      <p:sp>
        <p:nvSpPr>
          <p:cNvPr id="14" name="Rectángulo 13">
            <a:extLst>
              <a:ext uri="{FF2B5EF4-FFF2-40B4-BE49-F238E27FC236}">
                <a16:creationId xmlns:a16="http://schemas.microsoft.com/office/drawing/2014/main" id="{29D233D0-FB58-7675-AA14-AFA19B0C44D2}"/>
              </a:ext>
            </a:extLst>
          </p:cNvPr>
          <p:cNvSpPr/>
          <p:nvPr/>
        </p:nvSpPr>
        <p:spPr>
          <a:xfrm>
            <a:off x="1837871" y="1637375"/>
            <a:ext cx="1498333" cy="646331"/>
          </a:xfrm>
          <a:prstGeom prst="rect">
            <a:avLst/>
          </a:prstGeom>
          <a:ln>
            <a:solidFill>
              <a:schemeClr val="accent1"/>
            </a:solidFill>
          </a:ln>
        </p:spPr>
        <p:txBody>
          <a:bodyPr wrap="square" lIns="91440" tIns="45720" rIns="91440" bIns="45720" anchor="t">
            <a:spAutoFit/>
          </a:bodyPr>
          <a:lstStyle/>
          <a:p>
            <a:pPr algn="ctr"/>
            <a:r>
              <a:rPr lang="es-MX" b="1" noProof="0">
                <a:latin typeface="Century Gothic"/>
                <a:cs typeface="Calibri"/>
              </a:rPr>
              <a:t>Solicitudes </a:t>
            </a:r>
            <a:endParaRPr lang="es-MX" noProof="0">
              <a:latin typeface="Century Gothic"/>
              <a:ea typeface="Calibri" panose="020F0502020204030204"/>
              <a:cs typeface="Calibri"/>
            </a:endParaRPr>
          </a:p>
          <a:p>
            <a:pPr algn="ctr"/>
            <a:r>
              <a:rPr lang="es-MX" b="1" noProof="0">
                <a:latin typeface="Century Gothic"/>
                <a:cs typeface="Calibri"/>
              </a:rPr>
              <a:t>recibidas</a:t>
            </a:r>
            <a:endParaRPr lang="es-MX" noProof="0">
              <a:latin typeface="Century Gothic"/>
              <a:ea typeface="Calibri"/>
              <a:cs typeface="Calibri"/>
            </a:endParaRPr>
          </a:p>
        </p:txBody>
      </p:sp>
      <p:sp>
        <p:nvSpPr>
          <p:cNvPr id="6" name="Elipse 5">
            <a:extLst>
              <a:ext uri="{FF2B5EF4-FFF2-40B4-BE49-F238E27FC236}">
                <a16:creationId xmlns:a16="http://schemas.microsoft.com/office/drawing/2014/main" id="{8B228EA3-A548-C899-52E3-24144A50D616}"/>
              </a:ext>
            </a:extLst>
          </p:cNvPr>
          <p:cNvSpPr/>
          <p:nvPr/>
        </p:nvSpPr>
        <p:spPr>
          <a:xfrm>
            <a:off x="2663553" y="2564924"/>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Rectángulo 18">
            <a:extLst>
              <a:ext uri="{FF2B5EF4-FFF2-40B4-BE49-F238E27FC236}">
                <a16:creationId xmlns:a16="http://schemas.microsoft.com/office/drawing/2014/main" id="{063700EF-11FE-111E-3696-E31C54187A74}"/>
              </a:ext>
            </a:extLst>
          </p:cNvPr>
          <p:cNvSpPr/>
          <p:nvPr/>
        </p:nvSpPr>
        <p:spPr>
          <a:xfrm>
            <a:off x="2649013" y="2742498"/>
            <a:ext cx="1098495" cy="830997"/>
          </a:xfrm>
          <a:prstGeom prst="rect">
            <a:avLst/>
          </a:prstGeom>
        </p:spPr>
        <p:txBody>
          <a:bodyPr wrap="square" lIns="91440" tIns="45720" rIns="91440" bIns="45720" anchor="t">
            <a:spAutoFit/>
          </a:bodyPr>
          <a:lstStyle/>
          <a:p>
            <a:pPr algn="ctr"/>
            <a:r>
              <a:rPr lang="es-MX" sz="4800" b="1">
                <a:solidFill>
                  <a:schemeClr val="tx1">
                    <a:lumMod val="95000"/>
                    <a:lumOff val="5000"/>
                  </a:schemeClr>
                </a:solidFill>
                <a:latin typeface="Nordique Inline"/>
                <a:ea typeface="Calibri Light"/>
                <a:cs typeface="Calibri"/>
              </a:rPr>
              <a:t>16</a:t>
            </a:r>
            <a:endParaRPr lang="es-MX" sz="4800" b="1" noProof="0">
              <a:solidFill>
                <a:schemeClr val="tx1">
                  <a:lumMod val="95000"/>
                  <a:lumOff val="5000"/>
                </a:schemeClr>
              </a:solidFill>
              <a:latin typeface="Nordique Inline"/>
              <a:ea typeface="Calibri Light"/>
              <a:cs typeface="Calibri"/>
            </a:endParaRPr>
          </a:p>
        </p:txBody>
      </p:sp>
      <p:sp>
        <p:nvSpPr>
          <p:cNvPr id="7" name="Elipse 6">
            <a:extLst>
              <a:ext uri="{FF2B5EF4-FFF2-40B4-BE49-F238E27FC236}">
                <a16:creationId xmlns:a16="http://schemas.microsoft.com/office/drawing/2014/main" id="{05D3D094-71C0-C29D-0EED-C2785F2C5E0F}"/>
              </a:ext>
            </a:extLst>
          </p:cNvPr>
          <p:cNvSpPr/>
          <p:nvPr/>
        </p:nvSpPr>
        <p:spPr>
          <a:xfrm>
            <a:off x="2663552" y="5037829"/>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ángulo 9">
            <a:extLst>
              <a:ext uri="{FF2B5EF4-FFF2-40B4-BE49-F238E27FC236}">
                <a16:creationId xmlns:a16="http://schemas.microsoft.com/office/drawing/2014/main" id="{7FF06767-4B8C-A873-ABFA-8768E68F7C59}"/>
              </a:ext>
            </a:extLst>
          </p:cNvPr>
          <p:cNvSpPr/>
          <p:nvPr/>
        </p:nvSpPr>
        <p:spPr>
          <a:xfrm>
            <a:off x="2649012" y="5215403"/>
            <a:ext cx="1098495" cy="830997"/>
          </a:xfrm>
          <a:prstGeom prst="rect">
            <a:avLst/>
          </a:prstGeom>
        </p:spPr>
        <p:txBody>
          <a:bodyPr wrap="square" lIns="91440" tIns="45720" rIns="91440" bIns="45720" anchor="t">
            <a:spAutoFit/>
          </a:bodyPr>
          <a:lstStyle/>
          <a:p>
            <a:pPr algn="ctr"/>
            <a:r>
              <a:rPr lang="es-MX" sz="4800" b="1">
                <a:solidFill>
                  <a:schemeClr val="tx1">
                    <a:lumMod val="95000"/>
                    <a:lumOff val="5000"/>
                  </a:schemeClr>
                </a:solidFill>
                <a:latin typeface="Nordique Inline"/>
                <a:ea typeface="Calibri Light"/>
                <a:cs typeface="Calibri"/>
              </a:rPr>
              <a:t>6</a:t>
            </a:r>
          </a:p>
        </p:txBody>
      </p:sp>
      <p:sp>
        <p:nvSpPr>
          <p:cNvPr id="29" name="Elipse 28">
            <a:extLst>
              <a:ext uri="{FF2B5EF4-FFF2-40B4-BE49-F238E27FC236}">
                <a16:creationId xmlns:a16="http://schemas.microsoft.com/office/drawing/2014/main" id="{637E2FDD-AC4B-7D93-8D84-974B3FE79B31}"/>
              </a:ext>
            </a:extLst>
          </p:cNvPr>
          <p:cNvSpPr/>
          <p:nvPr/>
        </p:nvSpPr>
        <p:spPr>
          <a:xfrm>
            <a:off x="9694081" y="2493036"/>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Rectángulo 29">
            <a:extLst>
              <a:ext uri="{FF2B5EF4-FFF2-40B4-BE49-F238E27FC236}">
                <a16:creationId xmlns:a16="http://schemas.microsoft.com/office/drawing/2014/main" id="{DB54A8A0-D0F5-E9D1-FE06-A97C228608FF}"/>
              </a:ext>
            </a:extLst>
          </p:cNvPr>
          <p:cNvSpPr/>
          <p:nvPr/>
        </p:nvSpPr>
        <p:spPr>
          <a:xfrm>
            <a:off x="9679541" y="2670610"/>
            <a:ext cx="1098495" cy="830997"/>
          </a:xfrm>
          <a:prstGeom prst="rect">
            <a:avLst/>
          </a:prstGeom>
        </p:spPr>
        <p:txBody>
          <a:bodyPr wrap="square" lIns="91440" tIns="45720" rIns="91440" bIns="45720" anchor="t">
            <a:spAutoFit/>
          </a:bodyPr>
          <a:lstStyle/>
          <a:p>
            <a:pPr algn="ctr"/>
            <a:r>
              <a:rPr lang="es-MX" sz="4800" b="1">
                <a:solidFill>
                  <a:schemeClr val="tx1">
                    <a:lumMod val="95000"/>
                    <a:lumOff val="5000"/>
                  </a:schemeClr>
                </a:solidFill>
                <a:latin typeface="Nordique Inline"/>
                <a:ea typeface="Calibri Light"/>
                <a:cs typeface="Calibri"/>
              </a:rPr>
              <a:t>0</a:t>
            </a:r>
            <a:endParaRPr lang="es-ES"/>
          </a:p>
        </p:txBody>
      </p:sp>
      <p:sp>
        <p:nvSpPr>
          <p:cNvPr id="31" name="Elipse 30">
            <a:extLst>
              <a:ext uri="{FF2B5EF4-FFF2-40B4-BE49-F238E27FC236}">
                <a16:creationId xmlns:a16="http://schemas.microsoft.com/office/drawing/2014/main" id="{A0B37CAE-00A4-D8A8-9CBC-2BC0145E406B}"/>
              </a:ext>
            </a:extLst>
          </p:cNvPr>
          <p:cNvSpPr/>
          <p:nvPr/>
        </p:nvSpPr>
        <p:spPr>
          <a:xfrm>
            <a:off x="9665325" y="496594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B6CAFD65-9802-D929-CCB3-8ED5E75E5AF8}"/>
              </a:ext>
            </a:extLst>
          </p:cNvPr>
          <p:cNvSpPr/>
          <p:nvPr/>
        </p:nvSpPr>
        <p:spPr>
          <a:xfrm>
            <a:off x="9650785" y="5143515"/>
            <a:ext cx="1098495" cy="830997"/>
          </a:xfrm>
          <a:prstGeom prst="rect">
            <a:avLst/>
          </a:prstGeom>
        </p:spPr>
        <p:txBody>
          <a:bodyPr wrap="square" lIns="91440" tIns="45720" rIns="91440" bIns="45720" anchor="t">
            <a:spAutoFit/>
          </a:bodyPr>
          <a:lstStyle/>
          <a:p>
            <a:pPr algn="ctr"/>
            <a:r>
              <a:rPr lang="es-MX" sz="4800" b="1">
                <a:solidFill>
                  <a:schemeClr val="tx1">
                    <a:lumMod val="95000"/>
                    <a:lumOff val="5000"/>
                  </a:schemeClr>
                </a:solidFill>
                <a:latin typeface="Nordique Inline"/>
                <a:ea typeface="Calibri Light"/>
                <a:cs typeface="Calibri"/>
              </a:rPr>
              <a:t>0</a:t>
            </a:r>
          </a:p>
        </p:txBody>
      </p:sp>
      <p:sp>
        <p:nvSpPr>
          <p:cNvPr id="33" name="Elipse 32">
            <a:extLst>
              <a:ext uri="{FF2B5EF4-FFF2-40B4-BE49-F238E27FC236}">
                <a16:creationId xmlns:a16="http://schemas.microsoft.com/office/drawing/2014/main" id="{451F2D75-BBEB-D65D-53B6-35D501588862}"/>
              </a:ext>
            </a:extLst>
          </p:cNvPr>
          <p:cNvSpPr/>
          <p:nvPr/>
        </p:nvSpPr>
        <p:spPr>
          <a:xfrm>
            <a:off x="6329777" y="4103297"/>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753625F0-CFD1-4DF2-EA11-FA279654E344}"/>
              </a:ext>
            </a:extLst>
          </p:cNvPr>
          <p:cNvSpPr/>
          <p:nvPr/>
        </p:nvSpPr>
        <p:spPr>
          <a:xfrm>
            <a:off x="6315237" y="4280872"/>
            <a:ext cx="1098495" cy="830997"/>
          </a:xfrm>
          <a:prstGeom prst="rect">
            <a:avLst/>
          </a:prstGeom>
        </p:spPr>
        <p:txBody>
          <a:bodyPr wrap="square" lIns="91440" tIns="45720" rIns="91440" bIns="45720" anchor="t">
            <a:spAutoFit/>
          </a:bodyPr>
          <a:lstStyle/>
          <a:p>
            <a:pPr algn="ctr"/>
            <a:r>
              <a:rPr lang="es-MX" sz="4800" b="1">
                <a:solidFill>
                  <a:schemeClr val="tx1">
                    <a:lumMod val="95000"/>
                    <a:lumOff val="5000"/>
                  </a:schemeClr>
                </a:solidFill>
                <a:latin typeface="Nordique Inline"/>
                <a:ea typeface="Calibri Light"/>
                <a:cs typeface="Calibri"/>
              </a:rPr>
              <a:t>10</a:t>
            </a:r>
          </a:p>
        </p:txBody>
      </p:sp>
      <p:sp>
        <p:nvSpPr>
          <p:cNvPr id="35" name="Corchetes 34">
            <a:extLst>
              <a:ext uri="{FF2B5EF4-FFF2-40B4-BE49-F238E27FC236}">
                <a16:creationId xmlns:a16="http://schemas.microsoft.com/office/drawing/2014/main" id="{4C85280C-85B1-F968-B61D-1F071CEEA28C}"/>
              </a:ext>
            </a:extLst>
          </p:cNvPr>
          <p:cNvSpPr/>
          <p:nvPr/>
        </p:nvSpPr>
        <p:spPr>
          <a:xfrm>
            <a:off x="1131034" y="1884129"/>
            <a:ext cx="2816364" cy="2068208"/>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36" name="Corchetes 35">
            <a:extLst>
              <a:ext uri="{FF2B5EF4-FFF2-40B4-BE49-F238E27FC236}">
                <a16:creationId xmlns:a16="http://schemas.microsoft.com/office/drawing/2014/main" id="{41D65710-261F-F297-B197-4F31981CD3D8}"/>
              </a:ext>
            </a:extLst>
          </p:cNvPr>
          <p:cNvSpPr/>
          <p:nvPr/>
        </p:nvSpPr>
        <p:spPr>
          <a:xfrm>
            <a:off x="8132807" y="1884128"/>
            <a:ext cx="2816364" cy="2068208"/>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37" name="Corchetes 36">
            <a:extLst>
              <a:ext uri="{FF2B5EF4-FFF2-40B4-BE49-F238E27FC236}">
                <a16:creationId xmlns:a16="http://schemas.microsoft.com/office/drawing/2014/main" id="{1170D874-AA29-ABC1-94A2-B0C0F4B1CBF6}"/>
              </a:ext>
            </a:extLst>
          </p:cNvPr>
          <p:cNvSpPr/>
          <p:nvPr/>
        </p:nvSpPr>
        <p:spPr>
          <a:xfrm>
            <a:off x="4567222" y="3163712"/>
            <a:ext cx="3161420" cy="2456396"/>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38" name="Corchetes 37">
            <a:extLst>
              <a:ext uri="{FF2B5EF4-FFF2-40B4-BE49-F238E27FC236}">
                <a16:creationId xmlns:a16="http://schemas.microsoft.com/office/drawing/2014/main" id="{9015DB85-EE69-359C-F461-CE81A0B1BEF1}"/>
              </a:ext>
            </a:extLst>
          </p:cNvPr>
          <p:cNvSpPr/>
          <p:nvPr/>
        </p:nvSpPr>
        <p:spPr>
          <a:xfrm>
            <a:off x="8132806" y="4242013"/>
            <a:ext cx="2816364" cy="2068208"/>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39" name="Corchetes 38">
            <a:extLst>
              <a:ext uri="{FF2B5EF4-FFF2-40B4-BE49-F238E27FC236}">
                <a16:creationId xmlns:a16="http://schemas.microsoft.com/office/drawing/2014/main" id="{D61A5226-9494-A130-9E05-76DC937C41D8}"/>
              </a:ext>
            </a:extLst>
          </p:cNvPr>
          <p:cNvSpPr/>
          <p:nvPr/>
        </p:nvSpPr>
        <p:spPr>
          <a:xfrm>
            <a:off x="1131031" y="4285144"/>
            <a:ext cx="2816364" cy="2068208"/>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40" name="Rectángulo 39">
            <a:extLst>
              <a:ext uri="{FF2B5EF4-FFF2-40B4-BE49-F238E27FC236}">
                <a16:creationId xmlns:a16="http://schemas.microsoft.com/office/drawing/2014/main" id="{C61D4981-6EE8-E4B2-6543-5617965B72E3}"/>
              </a:ext>
            </a:extLst>
          </p:cNvPr>
          <p:cNvSpPr/>
          <p:nvPr/>
        </p:nvSpPr>
        <p:spPr>
          <a:xfrm>
            <a:off x="8710247" y="1565487"/>
            <a:ext cx="1728371" cy="646331"/>
          </a:xfrm>
          <a:prstGeom prst="rect">
            <a:avLst/>
          </a:prstGeom>
          <a:ln>
            <a:solidFill>
              <a:schemeClr val="accent1"/>
            </a:solidFill>
          </a:ln>
        </p:spPr>
        <p:txBody>
          <a:bodyPr wrap="square" lIns="91440" tIns="45720" rIns="91440" bIns="45720" anchor="t">
            <a:spAutoFit/>
          </a:bodyPr>
          <a:lstStyle/>
          <a:p>
            <a:pPr algn="ctr"/>
            <a:r>
              <a:rPr lang="es-MX" b="1" noProof="0">
                <a:latin typeface="Century Gothic"/>
                <a:cs typeface="Calibri"/>
              </a:rPr>
              <a:t>Solicitudes </a:t>
            </a:r>
            <a:endParaRPr lang="es-MX" noProof="0">
              <a:latin typeface="Century Gothic"/>
              <a:ea typeface="Calibri" panose="020F0502020204030204"/>
              <a:cs typeface="Calibri"/>
            </a:endParaRPr>
          </a:p>
          <a:p>
            <a:pPr algn="ctr"/>
            <a:r>
              <a:rPr lang="es-MX" b="1">
                <a:latin typeface="Century Gothic"/>
                <a:cs typeface="Calibri"/>
              </a:rPr>
              <a:t>no atendidas</a:t>
            </a:r>
            <a:endParaRPr lang="es-MX" noProof="0">
              <a:latin typeface="Century Gothic"/>
              <a:ea typeface="Calibri" panose="020F0502020204030204"/>
              <a:cs typeface="Calibri"/>
            </a:endParaRPr>
          </a:p>
        </p:txBody>
      </p:sp>
      <p:sp>
        <p:nvSpPr>
          <p:cNvPr id="41" name="Rectángulo 40">
            <a:extLst>
              <a:ext uri="{FF2B5EF4-FFF2-40B4-BE49-F238E27FC236}">
                <a16:creationId xmlns:a16="http://schemas.microsoft.com/office/drawing/2014/main" id="{47675666-2C6A-7C2F-E177-B094816678C8}"/>
              </a:ext>
            </a:extLst>
          </p:cNvPr>
          <p:cNvSpPr/>
          <p:nvPr/>
        </p:nvSpPr>
        <p:spPr>
          <a:xfrm>
            <a:off x="5087153" y="2916959"/>
            <a:ext cx="2188446" cy="646331"/>
          </a:xfrm>
          <a:prstGeom prst="rect">
            <a:avLst/>
          </a:prstGeom>
          <a:ln>
            <a:solidFill>
              <a:schemeClr val="accent1"/>
            </a:solidFill>
          </a:ln>
        </p:spPr>
        <p:txBody>
          <a:bodyPr wrap="square" lIns="91440" tIns="45720" rIns="91440" bIns="45720" anchor="t">
            <a:spAutoFit/>
          </a:bodyPr>
          <a:lstStyle/>
          <a:p>
            <a:pPr algn="ctr"/>
            <a:r>
              <a:rPr lang="es-MX" b="1" noProof="0">
                <a:latin typeface="Century Gothic"/>
                <a:cs typeface="Calibri"/>
              </a:rPr>
              <a:t>Solicitudes </a:t>
            </a:r>
            <a:endParaRPr lang="es-MX" noProof="0">
              <a:latin typeface="Century Gothic"/>
              <a:ea typeface="Calibri" panose="020F0502020204030204"/>
              <a:cs typeface="Calibri"/>
            </a:endParaRPr>
          </a:p>
          <a:p>
            <a:pPr algn="ctr"/>
            <a:r>
              <a:rPr lang="es-MX" b="1">
                <a:latin typeface="Century Gothic"/>
                <a:cs typeface="Calibri"/>
              </a:rPr>
              <a:t>de competencia</a:t>
            </a:r>
            <a:endParaRPr lang="es-MX" noProof="0">
              <a:latin typeface="Century Gothic"/>
              <a:ea typeface="Calibri" panose="020F0502020204030204"/>
              <a:cs typeface="Calibri"/>
            </a:endParaRPr>
          </a:p>
        </p:txBody>
      </p:sp>
      <p:sp>
        <p:nvSpPr>
          <p:cNvPr id="42" name="Rectángulo 41">
            <a:extLst>
              <a:ext uri="{FF2B5EF4-FFF2-40B4-BE49-F238E27FC236}">
                <a16:creationId xmlns:a16="http://schemas.microsoft.com/office/drawing/2014/main" id="{5562FAF2-EA9F-1B25-E5A2-D1172598EB99}"/>
              </a:ext>
            </a:extLst>
          </p:cNvPr>
          <p:cNvSpPr/>
          <p:nvPr/>
        </p:nvSpPr>
        <p:spPr>
          <a:xfrm>
            <a:off x="8710246" y="4067147"/>
            <a:ext cx="1728371" cy="646331"/>
          </a:xfrm>
          <a:prstGeom prst="rect">
            <a:avLst/>
          </a:prstGeom>
          <a:ln>
            <a:solidFill>
              <a:schemeClr val="accent1"/>
            </a:solidFill>
          </a:ln>
        </p:spPr>
        <p:txBody>
          <a:bodyPr wrap="square" lIns="91440" tIns="45720" rIns="91440" bIns="45720" anchor="t">
            <a:spAutoFit/>
          </a:bodyPr>
          <a:lstStyle/>
          <a:p>
            <a:pPr algn="ctr"/>
            <a:r>
              <a:rPr lang="es-MX" b="1">
                <a:latin typeface="Century Gothic"/>
                <a:cs typeface="Calibri"/>
              </a:rPr>
              <a:t>Recursos de revisión</a:t>
            </a:r>
            <a:endParaRPr lang="es-ES"/>
          </a:p>
        </p:txBody>
      </p:sp>
      <p:sp>
        <p:nvSpPr>
          <p:cNvPr id="43" name="Rectángulo 42">
            <a:extLst>
              <a:ext uri="{FF2B5EF4-FFF2-40B4-BE49-F238E27FC236}">
                <a16:creationId xmlns:a16="http://schemas.microsoft.com/office/drawing/2014/main" id="{2DCFB4D6-D06C-D4EC-07AA-018F5117767F}"/>
              </a:ext>
            </a:extLst>
          </p:cNvPr>
          <p:cNvSpPr/>
          <p:nvPr/>
        </p:nvSpPr>
        <p:spPr>
          <a:xfrm>
            <a:off x="1607833" y="4081526"/>
            <a:ext cx="1886521" cy="646331"/>
          </a:xfrm>
          <a:prstGeom prst="rect">
            <a:avLst/>
          </a:prstGeom>
          <a:ln>
            <a:solidFill>
              <a:schemeClr val="accent1"/>
            </a:solidFill>
          </a:ln>
        </p:spPr>
        <p:txBody>
          <a:bodyPr wrap="square" lIns="91440" tIns="45720" rIns="91440" bIns="45720" anchor="t">
            <a:spAutoFit/>
          </a:bodyPr>
          <a:lstStyle/>
          <a:p>
            <a:pPr algn="ctr"/>
            <a:r>
              <a:rPr lang="es-MX" b="1" noProof="0">
                <a:latin typeface="Century Gothic"/>
                <a:cs typeface="Calibri"/>
              </a:rPr>
              <a:t>Solicitudes </a:t>
            </a:r>
            <a:endParaRPr lang="es-MX" noProof="0">
              <a:latin typeface="Century Gothic"/>
              <a:ea typeface="Calibri" panose="020F0502020204030204"/>
              <a:cs typeface="Calibri"/>
            </a:endParaRPr>
          </a:p>
          <a:p>
            <a:pPr algn="ctr"/>
            <a:r>
              <a:rPr lang="es-MX" b="1">
                <a:latin typeface="Century Gothic"/>
                <a:cs typeface="Calibri"/>
              </a:rPr>
              <a:t>declinadas</a:t>
            </a:r>
            <a:endParaRPr lang="es-MX" noProof="0">
              <a:latin typeface="Century Gothic"/>
              <a:ea typeface="Calibri" panose="020F0502020204030204"/>
              <a:cs typeface="Calibri"/>
            </a:endParaRPr>
          </a:p>
        </p:txBody>
      </p:sp>
      <p:sp>
        <p:nvSpPr>
          <p:cNvPr id="5" name="CuadroTexto 4">
            <a:extLst>
              <a:ext uri="{FF2B5EF4-FFF2-40B4-BE49-F238E27FC236}">
                <a16:creationId xmlns:a16="http://schemas.microsoft.com/office/drawing/2014/main" id="{C75D3721-F959-3C90-01F5-D929E7496AEA}"/>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Tree>
    <p:extLst>
      <p:ext uri="{BB962C8B-B14F-4D97-AF65-F5344CB8AC3E}">
        <p14:creationId xmlns:p14="http://schemas.microsoft.com/office/powerpoint/2010/main" val="5388211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A25EF3-40A2-4A72-61D4-859FEE670AC1}"/>
            </a:ext>
          </a:extLst>
        </p:cNvPr>
        <p:cNvGrpSpPr/>
        <p:nvPr/>
      </p:nvGrpSpPr>
      <p:grpSpPr>
        <a:xfrm>
          <a:off x="0" y="0"/>
          <a:ext cx="0" cy="0"/>
          <a:chOff x="0" y="0"/>
          <a:chExt cx="0" cy="0"/>
        </a:xfrm>
      </p:grpSpPr>
      <p:sp>
        <p:nvSpPr>
          <p:cNvPr id="46" name="Rectángulo 45">
            <a:extLst>
              <a:ext uri="{FF2B5EF4-FFF2-40B4-BE49-F238E27FC236}">
                <a16:creationId xmlns:a16="http://schemas.microsoft.com/office/drawing/2014/main" id="{13DC10AC-B7A1-E649-428F-4D270DBFB704}"/>
              </a:ext>
            </a:extLst>
          </p:cNvPr>
          <p:cNvSpPr/>
          <p:nvPr/>
        </p:nvSpPr>
        <p:spPr>
          <a:xfrm>
            <a:off x="1481666" y="4780737"/>
            <a:ext cx="3467604" cy="1058865"/>
          </a:xfrm>
          <a:prstGeom prst="rect">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5" name="Rectángulo 44">
            <a:extLst>
              <a:ext uri="{FF2B5EF4-FFF2-40B4-BE49-F238E27FC236}">
                <a16:creationId xmlns:a16="http://schemas.microsoft.com/office/drawing/2014/main" id="{C10693A7-5E70-FF29-F2AF-684498684497}"/>
              </a:ext>
            </a:extLst>
          </p:cNvPr>
          <p:cNvSpPr/>
          <p:nvPr/>
        </p:nvSpPr>
        <p:spPr>
          <a:xfrm>
            <a:off x="1481667" y="3386134"/>
            <a:ext cx="3467604" cy="1058865"/>
          </a:xfrm>
          <a:prstGeom prst="rect">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2" name="Grupo 1">
            <a:extLst>
              <a:ext uri="{FF2B5EF4-FFF2-40B4-BE49-F238E27FC236}">
                <a16:creationId xmlns:a16="http://schemas.microsoft.com/office/drawing/2014/main" id="{CBE4BC28-BD5C-93F8-3195-249CAAD7DA24}"/>
              </a:ext>
            </a:extLst>
          </p:cNvPr>
          <p:cNvGrpSpPr/>
          <p:nvPr/>
        </p:nvGrpSpPr>
        <p:grpSpPr>
          <a:xfrm>
            <a:off x="346289" y="284341"/>
            <a:ext cx="11565257" cy="813283"/>
            <a:chOff x="346289" y="284341"/>
            <a:chExt cx="11565257" cy="813283"/>
          </a:xfrm>
        </p:grpSpPr>
        <p:sp>
          <p:nvSpPr>
            <p:cNvPr id="12" name="Google Shape;364;p19">
              <a:extLst>
                <a:ext uri="{FF2B5EF4-FFF2-40B4-BE49-F238E27FC236}">
                  <a16:creationId xmlns:a16="http://schemas.microsoft.com/office/drawing/2014/main" id="{6E3E6D40-9427-FC96-EA38-CB1FB59C7824}"/>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Unidad de Transparencia</a:t>
              </a:r>
            </a:p>
          </p:txBody>
        </p:sp>
        <p:grpSp>
          <p:nvGrpSpPr>
            <p:cNvPr id="14" name="Grupo 13">
              <a:extLst>
                <a:ext uri="{FF2B5EF4-FFF2-40B4-BE49-F238E27FC236}">
                  <a16:creationId xmlns:a16="http://schemas.microsoft.com/office/drawing/2014/main" id="{6A7004C2-E2B0-C008-7733-D6F9843E8F6B}"/>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EE65F15C-7C97-477F-7DDC-7CBF38FEF8D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22759D9E-BF48-ABDF-26D4-AE11ACE2724A}"/>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4" name="Imagen 3">
            <a:extLst>
              <a:ext uri="{FF2B5EF4-FFF2-40B4-BE49-F238E27FC236}">
                <a16:creationId xmlns:a16="http://schemas.microsoft.com/office/drawing/2014/main" id="{E1535B89-B67D-87B0-E470-A2CA6F4457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8" name="Rectángulo 7">
            <a:extLst>
              <a:ext uri="{FF2B5EF4-FFF2-40B4-BE49-F238E27FC236}">
                <a16:creationId xmlns:a16="http://schemas.microsoft.com/office/drawing/2014/main" id="{3A97275B-FB43-BD92-D1EB-2D3D4B486844}"/>
              </a:ext>
            </a:extLst>
          </p:cNvPr>
          <p:cNvSpPr/>
          <p:nvPr/>
        </p:nvSpPr>
        <p:spPr>
          <a:xfrm>
            <a:off x="4014365" y="1300436"/>
            <a:ext cx="4219425" cy="523220"/>
          </a:xfrm>
          <a:prstGeom prst="rect">
            <a:avLst/>
          </a:prstGeom>
        </p:spPr>
        <p:txBody>
          <a:bodyPr wrap="none" lIns="91440" tIns="45720" rIns="91440" bIns="45720" anchor="t">
            <a:spAutoFit/>
          </a:bodyPr>
          <a:lstStyle/>
          <a:p>
            <a:pPr algn="ctr"/>
            <a:r>
              <a:rPr lang="es-MX" sz="2800" b="1">
                <a:ln w="0"/>
                <a:effectLst>
                  <a:outerShdw blurRad="38100" dist="19050" dir="2700000" algn="tl" rotWithShape="0">
                    <a:schemeClr val="dk1">
                      <a:alpha val="40000"/>
                    </a:schemeClr>
                  </a:outerShdw>
                </a:effectLst>
                <a:latin typeface="Century Gothic"/>
                <a:ea typeface="Calibri Light"/>
                <a:cs typeface="Calibri"/>
              </a:rPr>
              <a:t>Tabla de cumplimiento</a:t>
            </a:r>
            <a:endParaRPr lang="es-ES" b="1"/>
          </a:p>
        </p:txBody>
      </p:sp>
      <p:grpSp>
        <p:nvGrpSpPr>
          <p:cNvPr id="23" name="Grupo 22">
            <a:extLst>
              <a:ext uri="{FF2B5EF4-FFF2-40B4-BE49-F238E27FC236}">
                <a16:creationId xmlns:a16="http://schemas.microsoft.com/office/drawing/2014/main" id="{E247B7BF-207D-8DF5-9E32-A57539BD9E4A}"/>
              </a:ext>
            </a:extLst>
          </p:cNvPr>
          <p:cNvGrpSpPr/>
          <p:nvPr/>
        </p:nvGrpSpPr>
        <p:grpSpPr>
          <a:xfrm>
            <a:off x="5575485" y="2072470"/>
            <a:ext cx="1058333" cy="1044222"/>
            <a:chOff x="5575485" y="2072470"/>
            <a:chExt cx="1058333" cy="1044222"/>
          </a:xfrm>
        </p:grpSpPr>
        <p:sp>
          <p:nvSpPr>
            <p:cNvPr id="13" name="Elipse 12">
              <a:extLst>
                <a:ext uri="{FF2B5EF4-FFF2-40B4-BE49-F238E27FC236}">
                  <a16:creationId xmlns:a16="http://schemas.microsoft.com/office/drawing/2014/main" id="{2011E795-6922-6008-C54E-A01B285AA094}"/>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Elipse 21">
              <a:extLst>
                <a:ext uri="{FF2B5EF4-FFF2-40B4-BE49-F238E27FC236}">
                  <a16:creationId xmlns:a16="http://schemas.microsoft.com/office/drawing/2014/main" id="{F04B7E41-D19A-3E1E-68BF-34AADBADC623}"/>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7" name="Rectángulo 16">
            <a:extLst>
              <a:ext uri="{FF2B5EF4-FFF2-40B4-BE49-F238E27FC236}">
                <a16:creationId xmlns:a16="http://schemas.microsoft.com/office/drawing/2014/main" id="{B6857B65-E267-D8CF-30B1-13921DD86CAA}"/>
              </a:ext>
            </a:extLst>
          </p:cNvPr>
          <p:cNvSpPr/>
          <p:nvPr/>
        </p:nvSpPr>
        <p:spPr>
          <a:xfrm>
            <a:off x="5560946" y="2235667"/>
            <a:ext cx="1098495"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1</a:t>
            </a:r>
            <a:endParaRPr lang="es-MX" sz="4800" b="1" noProof="0">
              <a:solidFill>
                <a:schemeClr val="bg1"/>
              </a:solidFill>
              <a:latin typeface="Nordique Inline"/>
              <a:ea typeface="Calibri Light"/>
              <a:cs typeface="Calibri"/>
            </a:endParaRPr>
          </a:p>
        </p:txBody>
      </p:sp>
      <p:grpSp>
        <p:nvGrpSpPr>
          <p:cNvPr id="24" name="Grupo 23">
            <a:extLst>
              <a:ext uri="{FF2B5EF4-FFF2-40B4-BE49-F238E27FC236}">
                <a16:creationId xmlns:a16="http://schemas.microsoft.com/office/drawing/2014/main" id="{226C1CDD-BD72-1EE6-9DE5-008CD0C382FC}"/>
              </a:ext>
            </a:extLst>
          </p:cNvPr>
          <p:cNvGrpSpPr/>
          <p:nvPr/>
        </p:nvGrpSpPr>
        <p:grpSpPr>
          <a:xfrm>
            <a:off x="6912579" y="2101224"/>
            <a:ext cx="1058333" cy="1044222"/>
            <a:chOff x="5575485" y="2072470"/>
            <a:chExt cx="1058333" cy="1044222"/>
          </a:xfrm>
        </p:grpSpPr>
        <p:sp>
          <p:nvSpPr>
            <p:cNvPr id="25" name="Elipse 24">
              <a:extLst>
                <a:ext uri="{FF2B5EF4-FFF2-40B4-BE49-F238E27FC236}">
                  <a16:creationId xmlns:a16="http://schemas.microsoft.com/office/drawing/2014/main" id="{BC9255B3-614E-4E7E-169A-DB39A25D7C5F}"/>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Elipse 25">
              <a:extLst>
                <a:ext uri="{FF2B5EF4-FFF2-40B4-BE49-F238E27FC236}">
                  <a16:creationId xmlns:a16="http://schemas.microsoft.com/office/drawing/2014/main" id="{6870CE31-10CF-62DB-D8A9-670D1F1429CF}"/>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27" name="Rectángulo 26">
            <a:extLst>
              <a:ext uri="{FF2B5EF4-FFF2-40B4-BE49-F238E27FC236}">
                <a16:creationId xmlns:a16="http://schemas.microsoft.com/office/drawing/2014/main" id="{33ECCDE0-4786-E206-98E1-D0A382358339}"/>
              </a:ext>
            </a:extLst>
          </p:cNvPr>
          <p:cNvSpPr/>
          <p:nvPr/>
        </p:nvSpPr>
        <p:spPr>
          <a:xfrm>
            <a:off x="6898040" y="2264421"/>
            <a:ext cx="1098495"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2</a:t>
            </a:r>
            <a:endParaRPr lang="es-MX" sz="4800" b="1" noProof="0">
              <a:solidFill>
                <a:schemeClr val="bg1"/>
              </a:solidFill>
              <a:latin typeface="Nordique Inline"/>
              <a:ea typeface="Calibri Light"/>
              <a:cs typeface="Calibri"/>
            </a:endParaRPr>
          </a:p>
        </p:txBody>
      </p:sp>
      <p:grpSp>
        <p:nvGrpSpPr>
          <p:cNvPr id="29" name="Grupo 28">
            <a:extLst>
              <a:ext uri="{FF2B5EF4-FFF2-40B4-BE49-F238E27FC236}">
                <a16:creationId xmlns:a16="http://schemas.microsoft.com/office/drawing/2014/main" id="{FFF5BD03-916E-DF07-EA18-2623D38B0D39}"/>
              </a:ext>
            </a:extLst>
          </p:cNvPr>
          <p:cNvGrpSpPr/>
          <p:nvPr/>
        </p:nvGrpSpPr>
        <p:grpSpPr>
          <a:xfrm>
            <a:off x="8177787" y="2101224"/>
            <a:ext cx="1058333" cy="1044222"/>
            <a:chOff x="5575485" y="2072470"/>
            <a:chExt cx="1058333" cy="1044222"/>
          </a:xfrm>
        </p:grpSpPr>
        <p:sp>
          <p:nvSpPr>
            <p:cNvPr id="30" name="Elipse 29">
              <a:extLst>
                <a:ext uri="{FF2B5EF4-FFF2-40B4-BE49-F238E27FC236}">
                  <a16:creationId xmlns:a16="http://schemas.microsoft.com/office/drawing/2014/main" id="{98050D18-D4B3-5E27-6124-C7BA6B33DBF3}"/>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Elipse 30">
              <a:extLst>
                <a:ext uri="{FF2B5EF4-FFF2-40B4-BE49-F238E27FC236}">
                  <a16:creationId xmlns:a16="http://schemas.microsoft.com/office/drawing/2014/main" id="{9E435902-7B7F-4452-5821-47CCB9CA0B86}"/>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32" name="Rectángulo 31">
            <a:extLst>
              <a:ext uri="{FF2B5EF4-FFF2-40B4-BE49-F238E27FC236}">
                <a16:creationId xmlns:a16="http://schemas.microsoft.com/office/drawing/2014/main" id="{2CCB8C1E-86FF-1429-808F-C7C98FD76B64}"/>
              </a:ext>
            </a:extLst>
          </p:cNvPr>
          <p:cNvSpPr/>
          <p:nvPr/>
        </p:nvSpPr>
        <p:spPr>
          <a:xfrm>
            <a:off x="8163247" y="2264421"/>
            <a:ext cx="1098495"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3</a:t>
            </a:r>
            <a:endParaRPr lang="es-MX" sz="4800" b="1" noProof="0">
              <a:solidFill>
                <a:schemeClr val="bg1"/>
              </a:solidFill>
              <a:latin typeface="Nordique Inline"/>
              <a:ea typeface="Calibri Light"/>
              <a:cs typeface="Calibri"/>
            </a:endParaRPr>
          </a:p>
        </p:txBody>
      </p:sp>
      <p:grpSp>
        <p:nvGrpSpPr>
          <p:cNvPr id="33" name="Grupo 32">
            <a:extLst>
              <a:ext uri="{FF2B5EF4-FFF2-40B4-BE49-F238E27FC236}">
                <a16:creationId xmlns:a16="http://schemas.microsoft.com/office/drawing/2014/main" id="{F88C1432-AD18-3971-4260-7DFE086181D3}"/>
              </a:ext>
            </a:extLst>
          </p:cNvPr>
          <p:cNvGrpSpPr/>
          <p:nvPr/>
        </p:nvGrpSpPr>
        <p:grpSpPr>
          <a:xfrm>
            <a:off x="9486127" y="2115601"/>
            <a:ext cx="1058333" cy="1044222"/>
            <a:chOff x="5575485" y="2072470"/>
            <a:chExt cx="1058333" cy="1044222"/>
          </a:xfrm>
        </p:grpSpPr>
        <p:sp>
          <p:nvSpPr>
            <p:cNvPr id="34" name="Elipse 33">
              <a:extLst>
                <a:ext uri="{FF2B5EF4-FFF2-40B4-BE49-F238E27FC236}">
                  <a16:creationId xmlns:a16="http://schemas.microsoft.com/office/drawing/2014/main" id="{ED2BDDA8-7FDA-8354-5199-1221FCB00361}"/>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Elipse 34">
              <a:extLst>
                <a:ext uri="{FF2B5EF4-FFF2-40B4-BE49-F238E27FC236}">
                  <a16:creationId xmlns:a16="http://schemas.microsoft.com/office/drawing/2014/main" id="{C7CC8527-C8E3-B1A0-B81C-6FE3E6E0FA62}"/>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36" name="Rectángulo 35">
            <a:extLst>
              <a:ext uri="{FF2B5EF4-FFF2-40B4-BE49-F238E27FC236}">
                <a16:creationId xmlns:a16="http://schemas.microsoft.com/office/drawing/2014/main" id="{0C7BC9ED-3CE2-D016-BB6F-3A838AFA6789}"/>
              </a:ext>
            </a:extLst>
          </p:cNvPr>
          <p:cNvSpPr/>
          <p:nvPr/>
        </p:nvSpPr>
        <p:spPr>
          <a:xfrm>
            <a:off x="9471587" y="2278798"/>
            <a:ext cx="1098495"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4</a:t>
            </a:r>
            <a:endParaRPr lang="es-MX" sz="4800" b="1" noProof="0">
              <a:solidFill>
                <a:schemeClr val="bg1"/>
              </a:solidFill>
              <a:latin typeface="Nordique Inline"/>
              <a:ea typeface="Calibri Light"/>
              <a:cs typeface="Calibri"/>
            </a:endParaRPr>
          </a:p>
        </p:txBody>
      </p:sp>
      <p:grpSp>
        <p:nvGrpSpPr>
          <p:cNvPr id="37" name="Grupo 36">
            <a:extLst>
              <a:ext uri="{FF2B5EF4-FFF2-40B4-BE49-F238E27FC236}">
                <a16:creationId xmlns:a16="http://schemas.microsoft.com/office/drawing/2014/main" id="{25E6551D-2041-C1AB-9994-370CF227585E}"/>
              </a:ext>
            </a:extLst>
          </p:cNvPr>
          <p:cNvGrpSpPr/>
          <p:nvPr/>
        </p:nvGrpSpPr>
        <p:grpSpPr>
          <a:xfrm>
            <a:off x="960353" y="3380808"/>
            <a:ext cx="1058333" cy="1044222"/>
            <a:chOff x="5575485" y="2072470"/>
            <a:chExt cx="1058333" cy="1044222"/>
          </a:xfrm>
        </p:grpSpPr>
        <p:sp>
          <p:nvSpPr>
            <p:cNvPr id="38" name="Elipse 37">
              <a:extLst>
                <a:ext uri="{FF2B5EF4-FFF2-40B4-BE49-F238E27FC236}">
                  <a16:creationId xmlns:a16="http://schemas.microsoft.com/office/drawing/2014/main" id="{CE6EF5E6-82C6-CFDB-09FA-732296A8F031}"/>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9" name="Elipse 38">
              <a:extLst>
                <a:ext uri="{FF2B5EF4-FFF2-40B4-BE49-F238E27FC236}">
                  <a16:creationId xmlns:a16="http://schemas.microsoft.com/office/drawing/2014/main" id="{FB5E062E-BCE4-AB07-1982-A0702C617750}"/>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41" name="Grupo 40">
            <a:extLst>
              <a:ext uri="{FF2B5EF4-FFF2-40B4-BE49-F238E27FC236}">
                <a16:creationId xmlns:a16="http://schemas.microsoft.com/office/drawing/2014/main" id="{197255B8-3AA1-71C2-1B98-745F322E7660}"/>
              </a:ext>
            </a:extLst>
          </p:cNvPr>
          <p:cNvGrpSpPr/>
          <p:nvPr/>
        </p:nvGrpSpPr>
        <p:grpSpPr>
          <a:xfrm>
            <a:off x="1003485" y="4761034"/>
            <a:ext cx="1058333" cy="1044222"/>
            <a:chOff x="5575485" y="2072470"/>
            <a:chExt cx="1058333" cy="1044222"/>
          </a:xfrm>
        </p:grpSpPr>
        <p:sp>
          <p:nvSpPr>
            <p:cNvPr id="42" name="Elipse 41">
              <a:extLst>
                <a:ext uri="{FF2B5EF4-FFF2-40B4-BE49-F238E27FC236}">
                  <a16:creationId xmlns:a16="http://schemas.microsoft.com/office/drawing/2014/main" id="{389BF727-1BD3-DFC6-56C1-E1E0574EC17E}"/>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3" name="Elipse 42">
              <a:extLst>
                <a:ext uri="{FF2B5EF4-FFF2-40B4-BE49-F238E27FC236}">
                  <a16:creationId xmlns:a16="http://schemas.microsoft.com/office/drawing/2014/main" id="{3838BDB7-471F-EAEA-4BBE-FE33660E37CC}"/>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48" name="Rectángulo 47">
            <a:extLst>
              <a:ext uri="{FF2B5EF4-FFF2-40B4-BE49-F238E27FC236}">
                <a16:creationId xmlns:a16="http://schemas.microsoft.com/office/drawing/2014/main" id="{1892568C-1EC5-BB31-20C2-46E1D06CA9F8}"/>
              </a:ext>
            </a:extLst>
          </p:cNvPr>
          <p:cNvSpPr/>
          <p:nvPr/>
        </p:nvSpPr>
        <p:spPr>
          <a:xfrm>
            <a:off x="2064925" y="5356181"/>
            <a:ext cx="2882819" cy="400110"/>
          </a:xfrm>
          <a:prstGeom prst="rect">
            <a:avLst/>
          </a:prstGeom>
        </p:spPr>
        <p:txBody>
          <a:bodyPr wrap="square" lIns="91440" tIns="45720" rIns="91440" bIns="45720" anchor="t">
            <a:spAutoFit/>
          </a:bodyPr>
          <a:lstStyle/>
          <a:p>
            <a:pPr algn="ctr"/>
            <a:r>
              <a:rPr lang="es-MX" sz="1000">
                <a:ln w="0"/>
                <a:effectLst>
                  <a:outerShdw blurRad="38100" dist="19050" dir="2700000" algn="tl" rotWithShape="0">
                    <a:schemeClr val="dk1">
                      <a:alpha val="40000"/>
                    </a:schemeClr>
                  </a:outerShdw>
                </a:effectLst>
                <a:latin typeface="Century Gothic"/>
                <a:ea typeface="Calibri Light"/>
                <a:cs typeface="Calibri"/>
              </a:rPr>
              <a:t>Ley de Transparencia y Acceso a la Información Pública del Estado de Sonora</a:t>
            </a:r>
            <a:endParaRPr lang="es-MX" sz="1000">
              <a:ln w="0"/>
              <a:effectLst>
                <a:outerShdw blurRad="38100" dist="19050" dir="2700000" algn="tl" rotWithShape="0">
                  <a:prstClr val="black">
                    <a:alpha val="40000"/>
                  </a:prstClr>
                </a:outerShdw>
              </a:effectLst>
              <a:latin typeface="Century Gothic"/>
              <a:ea typeface="Calibri Light"/>
              <a:cs typeface="Calibri"/>
            </a:endParaRPr>
          </a:p>
        </p:txBody>
      </p:sp>
      <p:sp>
        <p:nvSpPr>
          <p:cNvPr id="49" name="Rectángulo 48">
            <a:extLst>
              <a:ext uri="{FF2B5EF4-FFF2-40B4-BE49-F238E27FC236}">
                <a16:creationId xmlns:a16="http://schemas.microsoft.com/office/drawing/2014/main" id="{0536F919-ECB9-BC95-29DD-E533B45D7C4F}"/>
              </a:ext>
            </a:extLst>
          </p:cNvPr>
          <p:cNvSpPr/>
          <p:nvPr/>
        </p:nvSpPr>
        <p:spPr>
          <a:xfrm>
            <a:off x="2340417" y="4766081"/>
            <a:ext cx="2205551"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LTAIPES</a:t>
            </a:r>
            <a:endParaRPr lang="es-MX" sz="4800" b="1" noProof="0">
              <a:solidFill>
                <a:schemeClr val="bg1"/>
              </a:solidFill>
              <a:latin typeface="Nordique Inline"/>
              <a:ea typeface="Calibri Light"/>
              <a:cs typeface="Calibri"/>
            </a:endParaRPr>
          </a:p>
        </p:txBody>
      </p:sp>
      <p:sp>
        <p:nvSpPr>
          <p:cNvPr id="50" name="Rectángulo 49">
            <a:extLst>
              <a:ext uri="{FF2B5EF4-FFF2-40B4-BE49-F238E27FC236}">
                <a16:creationId xmlns:a16="http://schemas.microsoft.com/office/drawing/2014/main" id="{F500C04E-296D-F3BC-D67C-11953A562B67}"/>
              </a:ext>
            </a:extLst>
          </p:cNvPr>
          <p:cNvSpPr/>
          <p:nvPr/>
        </p:nvSpPr>
        <p:spPr>
          <a:xfrm>
            <a:off x="2050547" y="4075264"/>
            <a:ext cx="2769931" cy="400110"/>
          </a:xfrm>
          <a:prstGeom prst="rect">
            <a:avLst/>
          </a:prstGeom>
        </p:spPr>
        <p:txBody>
          <a:bodyPr wrap="square" lIns="91440" tIns="45720" rIns="91440" bIns="45720" anchor="t">
            <a:spAutoFit/>
          </a:bodyPr>
          <a:lstStyle/>
          <a:p>
            <a:pPr algn="ctr"/>
            <a:r>
              <a:rPr lang="es-MX" sz="1000">
                <a:ln w="0"/>
                <a:effectLst>
                  <a:outerShdw blurRad="38100" dist="19050" dir="2700000" algn="tl" rotWithShape="0">
                    <a:schemeClr val="dk1">
                      <a:alpha val="40000"/>
                    </a:schemeClr>
                  </a:outerShdw>
                </a:effectLst>
                <a:latin typeface="Century Gothic"/>
                <a:ea typeface="Calibri Light"/>
                <a:cs typeface="Calibri"/>
              </a:rPr>
              <a:t>Ley de General de Transparencia y Acceso a la Información Pública</a:t>
            </a:r>
            <a:endParaRPr lang="es-MX" sz="1000">
              <a:ln w="0"/>
              <a:effectLst>
                <a:outerShdw blurRad="38100" dist="19050" dir="2700000" algn="tl" rotWithShape="0">
                  <a:prstClr val="black">
                    <a:alpha val="40000"/>
                  </a:prstClr>
                </a:outerShdw>
              </a:effectLst>
              <a:latin typeface="Century Gothic"/>
              <a:ea typeface="Calibri Light"/>
              <a:cs typeface="Calibri"/>
            </a:endParaRPr>
          </a:p>
        </p:txBody>
      </p:sp>
      <p:sp>
        <p:nvSpPr>
          <p:cNvPr id="51" name="Rectángulo 50">
            <a:extLst>
              <a:ext uri="{FF2B5EF4-FFF2-40B4-BE49-F238E27FC236}">
                <a16:creationId xmlns:a16="http://schemas.microsoft.com/office/drawing/2014/main" id="{202C31EA-D91B-9A01-8928-292D355EB60F}"/>
              </a:ext>
            </a:extLst>
          </p:cNvPr>
          <p:cNvSpPr/>
          <p:nvPr/>
        </p:nvSpPr>
        <p:spPr>
          <a:xfrm>
            <a:off x="2382483" y="3387185"/>
            <a:ext cx="2205551"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LGTAIP</a:t>
            </a:r>
            <a:endParaRPr lang="es-MX" sz="4800" b="1" noProof="0">
              <a:solidFill>
                <a:schemeClr val="bg1"/>
              </a:solidFill>
              <a:latin typeface="Nordique Inline"/>
              <a:ea typeface="Calibri Light"/>
              <a:cs typeface="Calibri"/>
            </a:endParaRPr>
          </a:p>
        </p:txBody>
      </p:sp>
      <p:sp>
        <p:nvSpPr>
          <p:cNvPr id="52" name="Rectángulo 51">
            <a:extLst>
              <a:ext uri="{FF2B5EF4-FFF2-40B4-BE49-F238E27FC236}">
                <a16:creationId xmlns:a16="http://schemas.microsoft.com/office/drawing/2014/main" id="{2C4C5953-645B-FE9C-DCBD-04E84330F78E}"/>
              </a:ext>
            </a:extLst>
          </p:cNvPr>
          <p:cNvSpPr/>
          <p:nvPr/>
        </p:nvSpPr>
        <p:spPr>
          <a:xfrm>
            <a:off x="5262911" y="3386133"/>
            <a:ext cx="5552320" cy="1058865"/>
          </a:xfrm>
          <a:prstGeom prst="rect">
            <a:avLst/>
          </a:prstGeom>
          <a:solidFill>
            <a:schemeClr val="bg2">
              <a:lumMod val="40000"/>
              <a:lumOff val="60000"/>
            </a:schemeClr>
          </a:solidFill>
          <a:ln>
            <a:solidFill>
              <a:schemeClr val="bg2">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3" name="Rectángulo 52">
            <a:extLst>
              <a:ext uri="{FF2B5EF4-FFF2-40B4-BE49-F238E27FC236}">
                <a16:creationId xmlns:a16="http://schemas.microsoft.com/office/drawing/2014/main" id="{A3869C51-D007-9EA5-F555-11298DCE8720}"/>
              </a:ext>
            </a:extLst>
          </p:cNvPr>
          <p:cNvSpPr/>
          <p:nvPr/>
        </p:nvSpPr>
        <p:spPr>
          <a:xfrm>
            <a:off x="5262911" y="4780736"/>
            <a:ext cx="5552320" cy="1058865"/>
          </a:xfrm>
          <a:prstGeom prst="rect">
            <a:avLst/>
          </a:prstGeom>
          <a:solidFill>
            <a:schemeClr val="bg2">
              <a:lumMod val="40000"/>
              <a:lumOff val="60000"/>
            </a:schemeClr>
          </a:solidFill>
          <a:ln>
            <a:solidFill>
              <a:schemeClr val="bg2">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59" name="Imagen 58">
            <a:extLst>
              <a:ext uri="{FF2B5EF4-FFF2-40B4-BE49-F238E27FC236}">
                <a16:creationId xmlns:a16="http://schemas.microsoft.com/office/drawing/2014/main" id="{9A34425A-6BA7-344E-DEF2-E5BE18A9CCBE}"/>
              </a:ext>
            </a:extLst>
          </p:cNvPr>
          <p:cNvPicPr>
            <a:picLocks noChangeAspect="1"/>
          </p:cNvPicPr>
          <p:nvPr/>
        </p:nvPicPr>
        <p:blipFill>
          <a:blip r:embed="rId4"/>
          <a:stretch>
            <a:fillRect/>
          </a:stretch>
        </p:blipFill>
        <p:spPr>
          <a:xfrm>
            <a:off x="1195388" y="5003141"/>
            <a:ext cx="657225" cy="704850"/>
          </a:xfrm>
          <a:prstGeom prst="rect">
            <a:avLst/>
          </a:prstGeom>
        </p:spPr>
      </p:pic>
      <p:pic>
        <p:nvPicPr>
          <p:cNvPr id="5" name="Imagen 4">
            <a:extLst>
              <a:ext uri="{FF2B5EF4-FFF2-40B4-BE49-F238E27FC236}">
                <a16:creationId xmlns:a16="http://schemas.microsoft.com/office/drawing/2014/main" id="{6424BA78-A383-7D1A-2A88-3C40245B0DC3}"/>
              </a:ext>
            </a:extLst>
          </p:cNvPr>
          <p:cNvPicPr>
            <a:picLocks noChangeAspect="1"/>
          </p:cNvPicPr>
          <p:nvPr/>
        </p:nvPicPr>
        <p:blipFill>
          <a:blip r:embed="rId5"/>
          <a:stretch>
            <a:fillRect/>
          </a:stretch>
        </p:blipFill>
        <p:spPr>
          <a:xfrm>
            <a:off x="1144438" y="3628126"/>
            <a:ext cx="773502" cy="636917"/>
          </a:xfrm>
          <a:prstGeom prst="rect">
            <a:avLst/>
          </a:prstGeom>
        </p:spPr>
      </p:pic>
      <p:sp>
        <p:nvSpPr>
          <p:cNvPr id="7" name="Rectángulo 6">
            <a:extLst>
              <a:ext uri="{FF2B5EF4-FFF2-40B4-BE49-F238E27FC236}">
                <a16:creationId xmlns:a16="http://schemas.microsoft.com/office/drawing/2014/main" id="{6323B342-601A-C71F-245A-F15836C7468A}"/>
              </a:ext>
            </a:extLst>
          </p:cNvPr>
          <p:cNvSpPr/>
          <p:nvPr/>
        </p:nvSpPr>
        <p:spPr>
          <a:xfrm>
            <a:off x="5575321" y="3630269"/>
            <a:ext cx="1213514" cy="584775"/>
          </a:xfrm>
          <a:prstGeom prst="rect">
            <a:avLst/>
          </a:prstGeom>
        </p:spPr>
        <p:txBody>
          <a:bodyPr wrap="square" lIns="91440" tIns="45720" rIns="91440" bIns="45720" anchor="t">
            <a:spAutoFit/>
          </a:bodyPr>
          <a:lstStyle/>
          <a:p>
            <a:pPr algn="ctr"/>
            <a:r>
              <a:rPr lang="es-MX" sz="3200" b="1">
                <a:latin typeface="Nordique Inline"/>
                <a:ea typeface="Calibri Light"/>
                <a:cs typeface="Calibri"/>
              </a:rPr>
              <a:t>100%</a:t>
            </a:r>
            <a:endParaRPr lang="es-MX" sz="3200" b="1" noProof="0">
              <a:latin typeface="Nordique Inline"/>
              <a:ea typeface="Calibri Light"/>
              <a:cs typeface="Calibri"/>
            </a:endParaRPr>
          </a:p>
        </p:txBody>
      </p:sp>
      <p:sp>
        <p:nvSpPr>
          <p:cNvPr id="9" name="Rectángulo 8">
            <a:extLst>
              <a:ext uri="{FF2B5EF4-FFF2-40B4-BE49-F238E27FC236}">
                <a16:creationId xmlns:a16="http://schemas.microsoft.com/office/drawing/2014/main" id="{C6513B05-5E8B-8B28-D813-EB98383D5453}"/>
              </a:ext>
            </a:extLst>
          </p:cNvPr>
          <p:cNvSpPr/>
          <p:nvPr/>
        </p:nvSpPr>
        <p:spPr>
          <a:xfrm>
            <a:off x="5575320" y="5053627"/>
            <a:ext cx="1213514" cy="584775"/>
          </a:xfrm>
          <a:prstGeom prst="rect">
            <a:avLst/>
          </a:prstGeom>
        </p:spPr>
        <p:txBody>
          <a:bodyPr wrap="square" lIns="91440" tIns="45720" rIns="91440" bIns="45720" anchor="t">
            <a:spAutoFit/>
          </a:bodyPr>
          <a:lstStyle/>
          <a:p>
            <a:pPr algn="ctr"/>
            <a:r>
              <a:rPr lang="es-MX" sz="3200" b="1">
                <a:latin typeface="Nordique Inline"/>
                <a:ea typeface="Calibri Light"/>
                <a:cs typeface="Calibri"/>
              </a:rPr>
              <a:t>100%</a:t>
            </a:r>
            <a:endParaRPr lang="es-MX" sz="3200" b="1" noProof="0">
              <a:latin typeface="Nordique Inline"/>
              <a:ea typeface="Calibri Light"/>
              <a:cs typeface="Calibri"/>
            </a:endParaRPr>
          </a:p>
        </p:txBody>
      </p:sp>
      <p:sp>
        <p:nvSpPr>
          <p:cNvPr id="3" name="Rectángulo 2">
            <a:extLst>
              <a:ext uri="{FF2B5EF4-FFF2-40B4-BE49-F238E27FC236}">
                <a16:creationId xmlns:a16="http://schemas.microsoft.com/office/drawing/2014/main" id="{5729C2F7-983D-A176-37CF-354D9A4C5E1D}"/>
              </a:ext>
            </a:extLst>
          </p:cNvPr>
          <p:cNvSpPr/>
          <p:nvPr/>
        </p:nvSpPr>
        <p:spPr>
          <a:xfrm>
            <a:off x="6912415" y="3615891"/>
            <a:ext cx="1213514" cy="584775"/>
          </a:xfrm>
          <a:prstGeom prst="rect">
            <a:avLst/>
          </a:prstGeom>
        </p:spPr>
        <p:txBody>
          <a:bodyPr wrap="square" lIns="91440" tIns="45720" rIns="91440" bIns="45720" anchor="t">
            <a:spAutoFit/>
          </a:bodyPr>
          <a:lstStyle/>
          <a:p>
            <a:pPr algn="ctr"/>
            <a:r>
              <a:rPr lang="es-MX" sz="3200" b="1">
                <a:latin typeface="Nordique Inline"/>
                <a:ea typeface="Calibri Light"/>
                <a:cs typeface="Calibri"/>
              </a:rPr>
              <a:t>100%</a:t>
            </a:r>
            <a:endParaRPr lang="es-MX" sz="3200" b="1" noProof="0">
              <a:latin typeface="Nordique Inline"/>
              <a:ea typeface="Calibri Light"/>
              <a:cs typeface="Calibri"/>
            </a:endParaRPr>
          </a:p>
        </p:txBody>
      </p:sp>
      <p:sp>
        <p:nvSpPr>
          <p:cNvPr id="10" name="Rectángulo 9">
            <a:extLst>
              <a:ext uri="{FF2B5EF4-FFF2-40B4-BE49-F238E27FC236}">
                <a16:creationId xmlns:a16="http://schemas.microsoft.com/office/drawing/2014/main" id="{09E9EC87-2970-C519-1240-B0B6563731D5}"/>
              </a:ext>
            </a:extLst>
          </p:cNvPr>
          <p:cNvSpPr/>
          <p:nvPr/>
        </p:nvSpPr>
        <p:spPr>
          <a:xfrm>
            <a:off x="6955546" y="5010494"/>
            <a:ext cx="1213514" cy="584775"/>
          </a:xfrm>
          <a:prstGeom prst="rect">
            <a:avLst/>
          </a:prstGeom>
        </p:spPr>
        <p:txBody>
          <a:bodyPr wrap="square" lIns="91440" tIns="45720" rIns="91440" bIns="45720" anchor="t">
            <a:spAutoFit/>
          </a:bodyPr>
          <a:lstStyle/>
          <a:p>
            <a:pPr algn="ctr"/>
            <a:r>
              <a:rPr lang="es-MX" sz="3200" b="1">
                <a:latin typeface="Nordique Inline"/>
                <a:ea typeface="Calibri Light"/>
                <a:cs typeface="Calibri"/>
              </a:rPr>
              <a:t>100%</a:t>
            </a:r>
            <a:endParaRPr lang="es-MX" sz="3200" b="1" noProof="0">
              <a:latin typeface="Nordique Inline"/>
              <a:ea typeface="Calibri Light"/>
              <a:cs typeface="Calibri"/>
            </a:endParaRPr>
          </a:p>
        </p:txBody>
      </p:sp>
      <p:sp>
        <p:nvSpPr>
          <p:cNvPr id="11" name="CuadroTexto 10">
            <a:extLst>
              <a:ext uri="{FF2B5EF4-FFF2-40B4-BE49-F238E27FC236}">
                <a16:creationId xmlns:a16="http://schemas.microsoft.com/office/drawing/2014/main" id="{5723FD4B-A1EA-C291-D3AB-B029E0E8A2B4}"/>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
        <p:nvSpPr>
          <p:cNvPr id="6" name="Rectángulo 5">
            <a:extLst>
              <a:ext uri="{FF2B5EF4-FFF2-40B4-BE49-F238E27FC236}">
                <a16:creationId xmlns:a16="http://schemas.microsoft.com/office/drawing/2014/main" id="{FEC13109-2358-7CC5-C64F-A79DA569C6E3}"/>
              </a:ext>
            </a:extLst>
          </p:cNvPr>
          <p:cNvSpPr/>
          <p:nvPr/>
        </p:nvSpPr>
        <p:spPr>
          <a:xfrm>
            <a:off x="8163245" y="3615890"/>
            <a:ext cx="1213514" cy="584775"/>
          </a:xfrm>
          <a:prstGeom prst="rect">
            <a:avLst/>
          </a:prstGeom>
        </p:spPr>
        <p:txBody>
          <a:bodyPr wrap="square" lIns="91440" tIns="45720" rIns="91440" bIns="45720" anchor="t">
            <a:spAutoFit/>
          </a:bodyPr>
          <a:lstStyle/>
          <a:p>
            <a:pPr algn="ctr"/>
            <a:r>
              <a:rPr lang="es-MX" sz="3200" b="1">
                <a:latin typeface="Nordique Inline"/>
                <a:ea typeface="Calibri Light"/>
                <a:cs typeface="Calibri"/>
              </a:rPr>
              <a:t>100%</a:t>
            </a:r>
            <a:endParaRPr lang="es-MX" sz="3200" b="1" noProof="0">
              <a:latin typeface="Nordique Inline"/>
              <a:ea typeface="Calibri Light"/>
              <a:cs typeface="Calibri"/>
            </a:endParaRPr>
          </a:p>
        </p:txBody>
      </p:sp>
      <p:sp>
        <p:nvSpPr>
          <p:cNvPr id="15" name="Rectángulo 14">
            <a:extLst>
              <a:ext uri="{FF2B5EF4-FFF2-40B4-BE49-F238E27FC236}">
                <a16:creationId xmlns:a16="http://schemas.microsoft.com/office/drawing/2014/main" id="{D60A6026-171B-F6EF-4672-47B1F0AFAE36}"/>
              </a:ext>
            </a:extLst>
          </p:cNvPr>
          <p:cNvSpPr/>
          <p:nvPr/>
        </p:nvSpPr>
        <p:spPr>
          <a:xfrm>
            <a:off x="8235132" y="5010495"/>
            <a:ext cx="1213514" cy="584775"/>
          </a:xfrm>
          <a:prstGeom prst="rect">
            <a:avLst/>
          </a:prstGeom>
        </p:spPr>
        <p:txBody>
          <a:bodyPr wrap="square" lIns="91440" tIns="45720" rIns="91440" bIns="45720" anchor="t">
            <a:spAutoFit/>
          </a:bodyPr>
          <a:lstStyle/>
          <a:p>
            <a:pPr algn="ctr"/>
            <a:r>
              <a:rPr lang="es-MX" sz="3200" b="1">
                <a:latin typeface="Nordique Inline"/>
                <a:ea typeface="Calibri Light"/>
                <a:cs typeface="Calibri"/>
              </a:rPr>
              <a:t>100%</a:t>
            </a:r>
            <a:endParaRPr lang="es-MX" sz="3200" b="1" noProof="0">
              <a:latin typeface="Nordique Inline"/>
              <a:ea typeface="Calibri Light"/>
              <a:cs typeface="Calibri"/>
            </a:endParaRPr>
          </a:p>
        </p:txBody>
      </p:sp>
    </p:spTree>
    <p:extLst>
      <p:ext uri="{BB962C8B-B14F-4D97-AF65-F5344CB8AC3E}">
        <p14:creationId xmlns:p14="http://schemas.microsoft.com/office/powerpoint/2010/main" val="1082762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6F413D-3A1B-C3C8-DA67-F815975084F5}"/>
            </a:ext>
          </a:extLst>
        </p:cNvPr>
        <p:cNvGrpSpPr/>
        <p:nvPr/>
      </p:nvGrpSpPr>
      <p:grpSpPr>
        <a:xfrm>
          <a:off x="0" y="0"/>
          <a:ext cx="0" cy="0"/>
          <a:chOff x="0" y="0"/>
          <a:chExt cx="0" cy="0"/>
        </a:xfrm>
      </p:grpSpPr>
      <p:sp>
        <p:nvSpPr>
          <p:cNvPr id="4" name="Rectángulo 3">
            <a:extLst>
              <a:ext uri="{FF2B5EF4-FFF2-40B4-BE49-F238E27FC236}">
                <a16:creationId xmlns:a16="http://schemas.microsoft.com/office/drawing/2014/main" id="{D40EE7E9-E399-96C2-7A6F-A51D38144EA8}"/>
              </a:ext>
            </a:extLst>
          </p:cNvPr>
          <p:cNvSpPr/>
          <p:nvPr/>
        </p:nvSpPr>
        <p:spPr>
          <a:xfrm>
            <a:off x="0" y="0"/>
            <a:ext cx="12192000" cy="30834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2" name="Grupo 1">
            <a:extLst>
              <a:ext uri="{FF2B5EF4-FFF2-40B4-BE49-F238E27FC236}">
                <a16:creationId xmlns:a16="http://schemas.microsoft.com/office/drawing/2014/main" id="{30E651A6-28B7-DC1D-C1E7-D0545B86D566}"/>
              </a:ext>
            </a:extLst>
          </p:cNvPr>
          <p:cNvGrpSpPr/>
          <p:nvPr/>
        </p:nvGrpSpPr>
        <p:grpSpPr>
          <a:xfrm>
            <a:off x="584591" y="253833"/>
            <a:ext cx="10919837" cy="843793"/>
            <a:chOff x="584591" y="253833"/>
            <a:chExt cx="10919837" cy="843793"/>
          </a:xfrm>
        </p:grpSpPr>
        <p:sp>
          <p:nvSpPr>
            <p:cNvPr id="10" name="Google Shape;364;p19">
              <a:extLst>
                <a:ext uri="{FF2B5EF4-FFF2-40B4-BE49-F238E27FC236}">
                  <a16:creationId xmlns:a16="http://schemas.microsoft.com/office/drawing/2014/main" id="{4A03B2C3-4E9A-0980-1FEA-BB85BD2FE0BE}"/>
                </a:ext>
              </a:extLst>
            </p:cNvPr>
            <p:cNvSpPr txBox="1"/>
            <p:nvPr/>
          </p:nvSpPr>
          <p:spPr>
            <a:xfrm>
              <a:off x="584591" y="253833"/>
              <a:ext cx="4109085" cy="559227"/>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ES" sz="2400" b="1">
                  <a:solidFill>
                    <a:schemeClr val="tx1">
                      <a:lumMod val="75000"/>
                      <a:lumOff val="25000"/>
                    </a:schemeClr>
                  </a:solidFill>
                  <a:ea typeface="Fira Sans"/>
                  <a:cs typeface="Fira Sans"/>
                  <a:sym typeface="Fira Sans"/>
                </a:rPr>
                <a:t>Desahogo de Temas</a:t>
              </a:r>
            </a:p>
          </p:txBody>
        </p:sp>
        <p:pic>
          <p:nvPicPr>
            <p:cNvPr id="11" name="Google Shape;188;p2" descr="Un conjunto de letras blancas en un fondo blanco&#10;&#10;Descripción generada automáticamente con confianza media">
              <a:extLst>
                <a:ext uri="{FF2B5EF4-FFF2-40B4-BE49-F238E27FC236}">
                  <a16:creationId xmlns:a16="http://schemas.microsoft.com/office/drawing/2014/main" id="{1999222C-D2F3-BC7A-59B8-E55E9F11EF4A}"/>
                </a:ext>
              </a:extLst>
            </p:cNvPr>
            <p:cNvPicPr preferRelativeResize="0"/>
            <p:nvPr/>
          </p:nvPicPr>
          <p:blipFill rotWithShape="1">
            <a:blip r:embed="rId2">
              <a:alphaModFix/>
            </a:blip>
            <a:srcRect b="89169"/>
            <a:stretch/>
          </p:blipFill>
          <p:spPr>
            <a:xfrm flipV="1">
              <a:off x="697422" y="1051907"/>
              <a:ext cx="10807006" cy="45719"/>
            </a:xfrm>
            <a:prstGeom prst="rect">
              <a:avLst/>
            </a:prstGeom>
            <a:noFill/>
            <a:ln>
              <a:noFill/>
            </a:ln>
          </p:spPr>
        </p:pic>
      </p:grpSp>
      <p:grpSp>
        <p:nvGrpSpPr>
          <p:cNvPr id="27" name="Grupo 26">
            <a:extLst>
              <a:ext uri="{FF2B5EF4-FFF2-40B4-BE49-F238E27FC236}">
                <a16:creationId xmlns:a16="http://schemas.microsoft.com/office/drawing/2014/main" id="{78FDD462-E66D-DC5A-B8F0-1F2121E5B7B2}"/>
              </a:ext>
            </a:extLst>
          </p:cNvPr>
          <p:cNvGrpSpPr/>
          <p:nvPr/>
        </p:nvGrpSpPr>
        <p:grpSpPr>
          <a:xfrm>
            <a:off x="1898305" y="1588549"/>
            <a:ext cx="8724817" cy="3772211"/>
            <a:chOff x="1563291" y="2088190"/>
            <a:chExt cx="8724817" cy="3586735"/>
          </a:xfrm>
        </p:grpSpPr>
        <p:sp>
          <p:nvSpPr>
            <p:cNvPr id="28" name="TextBox 18">
              <a:extLst>
                <a:ext uri="{FF2B5EF4-FFF2-40B4-BE49-F238E27FC236}">
                  <a16:creationId xmlns:a16="http://schemas.microsoft.com/office/drawing/2014/main" id="{8EB81E98-C0F9-6DCA-909D-310269FA4531}"/>
                </a:ext>
              </a:extLst>
            </p:cNvPr>
            <p:cNvSpPr txBox="1"/>
            <p:nvPr/>
          </p:nvSpPr>
          <p:spPr>
            <a:xfrm>
              <a:off x="1563291" y="2599099"/>
              <a:ext cx="3034328" cy="656680"/>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a:lnSpc>
                  <a:spcPct val="80000"/>
                </a:lnSpc>
                <a:defRPr/>
              </a:pPr>
              <a:r>
                <a:rPr lang="en-US" sz="2400" b="1" kern="0">
                  <a:solidFill>
                    <a:srgbClr val="D66638"/>
                  </a:solidFill>
                  <a:latin typeface="LuloCleanW01-OneBold"/>
                </a:rPr>
                <a:t>4</a:t>
              </a:r>
              <a:r>
                <a:rPr kumimoji="0" lang="en-US" sz="2400" b="1" i="0" u="none" strike="noStrike" kern="0" cap="none" spc="0" normalizeH="0" baseline="0" noProof="0">
                  <a:ln>
                    <a:noFill/>
                  </a:ln>
                  <a:solidFill>
                    <a:srgbClr val="D66638"/>
                  </a:solidFill>
                  <a:effectLst/>
                  <a:uLnTx/>
                  <a:uFillTx/>
                  <a:latin typeface="LuloCleanW01-OneBold"/>
                </a:rPr>
                <a:t>. FISCALIZACIÓN Y               AUDITORÍA.</a:t>
              </a:r>
            </a:p>
          </p:txBody>
        </p:sp>
        <p:sp>
          <p:nvSpPr>
            <p:cNvPr id="29" name="TextBox 19">
              <a:extLst>
                <a:ext uri="{FF2B5EF4-FFF2-40B4-BE49-F238E27FC236}">
                  <a16:creationId xmlns:a16="http://schemas.microsoft.com/office/drawing/2014/main" id="{0350C633-A602-9383-A067-8DA06D3DCE9D}"/>
                </a:ext>
              </a:extLst>
            </p:cNvPr>
            <p:cNvSpPr txBox="1"/>
            <p:nvPr/>
          </p:nvSpPr>
          <p:spPr>
            <a:xfrm>
              <a:off x="1563291" y="3543482"/>
              <a:ext cx="3521593" cy="721854"/>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ES" b="0" i="0" u="none" strike="noStrike" kern="0" cap="none" spc="0" normalizeH="0" baseline="0" noProof="0">
                  <a:ln>
                    <a:noFill/>
                  </a:ln>
                  <a:solidFill>
                    <a:schemeClr val="tx1">
                      <a:lumMod val="75000"/>
                      <a:lumOff val="25000"/>
                    </a:schemeClr>
                  </a:solidFill>
                  <a:effectLst/>
                  <a:uLnTx/>
                  <a:uFillTx/>
                  <a:latin typeface="LuloCleanW01-OneBold"/>
                  <a:cs typeface="Arial" panose="020B0604020202020204" pitchFamily="34" charset="0"/>
                </a:rPr>
                <a:t>Auditorías</a:t>
              </a: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ES" b="0" i="0" u="none" strike="noStrike" kern="0" cap="none" spc="0" normalizeH="0" baseline="0" noProof="0">
                  <a:ln>
                    <a:noFill/>
                  </a:ln>
                  <a:solidFill>
                    <a:schemeClr val="tx1">
                      <a:lumMod val="75000"/>
                      <a:lumOff val="25000"/>
                    </a:schemeClr>
                  </a:solidFill>
                  <a:effectLst/>
                  <a:uLnTx/>
                  <a:uFillTx/>
                  <a:latin typeface="LuloCleanW01-OneBold"/>
                  <a:cs typeface="Arial" panose="020B0604020202020204" pitchFamily="34" charset="0"/>
                </a:rPr>
                <a:t>Observaciones</a:t>
              </a:r>
            </a:p>
          </p:txBody>
        </p:sp>
        <p:sp>
          <p:nvSpPr>
            <p:cNvPr id="48" name="Cube 11">
              <a:extLst>
                <a:ext uri="{FF2B5EF4-FFF2-40B4-BE49-F238E27FC236}">
                  <a16:creationId xmlns:a16="http://schemas.microsoft.com/office/drawing/2014/main" id="{039022D3-80B9-6AD6-A39A-7309CD8E06CF}"/>
                </a:ext>
              </a:extLst>
            </p:cNvPr>
            <p:cNvSpPr/>
            <p:nvPr/>
          </p:nvSpPr>
          <p:spPr>
            <a:xfrm rot="2700000">
              <a:off x="6697991" y="2084809"/>
              <a:ext cx="3586735" cy="3593498"/>
            </a:xfrm>
            <a:prstGeom prst="cube">
              <a:avLst>
                <a:gd name="adj" fmla="val 14635"/>
              </a:avLst>
            </a:prstGeom>
            <a:solidFill>
              <a:srgbClr val="D66638"/>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31" name="TextBox 12">
              <a:extLst>
                <a:ext uri="{FF2B5EF4-FFF2-40B4-BE49-F238E27FC236}">
                  <a16:creationId xmlns:a16="http://schemas.microsoft.com/office/drawing/2014/main" id="{9BE9EB64-8B37-CBCF-4447-A9B0F2613D00}"/>
                </a:ext>
              </a:extLst>
            </p:cNvPr>
            <p:cNvSpPr txBox="1"/>
            <p:nvPr/>
          </p:nvSpPr>
          <p:spPr>
            <a:xfrm>
              <a:off x="7347398" y="3218322"/>
              <a:ext cx="1612661" cy="123965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9600" b="0" i="0" u="none" strike="noStrike" kern="0" cap="none" spc="0" normalizeH="0" baseline="0" noProof="0">
                  <a:ln>
                    <a:noFill/>
                  </a:ln>
                  <a:solidFill>
                    <a:schemeClr val="bg1"/>
                  </a:solidFill>
                  <a:effectLst/>
                  <a:uLnTx/>
                  <a:uFillTx/>
                </a:rPr>
                <a:t>4</a:t>
              </a:r>
            </a:p>
          </p:txBody>
        </p:sp>
        <p:sp>
          <p:nvSpPr>
            <p:cNvPr id="41" name="Round Same Side Corner Rectangle 26">
              <a:extLst>
                <a:ext uri="{FF2B5EF4-FFF2-40B4-BE49-F238E27FC236}">
                  <a16:creationId xmlns:a16="http://schemas.microsoft.com/office/drawing/2014/main" id="{AB0A58D1-0507-7EE5-4FC2-BD401BE1DBDE}"/>
                </a:ext>
              </a:extLst>
            </p:cNvPr>
            <p:cNvSpPr/>
            <p:nvPr/>
          </p:nvSpPr>
          <p:spPr>
            <a:xfrm rot="5400000">
              <a:off x="1930218" y="2966707"/>
              <a:ext cx="55320" cy="553350"/>
            </a:xfrm>
            <a:prstGeom prst="round2SameRect">
              <a:avLst>
                <a:gd name="adj1" fmla="val 50000"/>
                <a:gd name="adj2" fmla="val 0"/>
              </a:avLst>
            </a:prstGeom>
            <a:solidFill>
              <a:srgbClr val="D6663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sp>
        <p:nvSpPr>
          <p:cNvPr id="3" name="CuadroTexto 2">
            <a:extLst>
              <a:ext uri="{FF2B5EF4-FFF2-40B4-BE49-F238E27FC236}">
                <a16:creationId xmlns:a16="http://schemas.microsoft.com/office/drawing/2014/main" id="{556AA6FE-5FD5-A542-A224-9E6A1C0B01F8}"/>
              </a:ext>
            </a:extLst>
          </p:cNvPr>
          <p:cNvSpPr txBox="1"/>
          <p:nvPr/>
        </p:nvSpPr>
        <p:spPr>
          <a:xfrm>
            <a:off x="7452469" y="291736"/>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a:solidFill>
                  <a:schemeClr val="tx1">
                    <a:lumMod val="75000"/>
                    <a:lumOff val="25000"/>
                  </a:schemeClr>
                </a:solidFill>
                <a:ea typeface="Calibri"/>
                <a:cs typeface="Calibri"/>
              </a:rPr>
              <a:t>Comité de Control y Desempeño Institucional </a:t>
            </a:r>
          </a:p>
          <a:p>
            <a:r>
              <a:rPr lang="es-ES" sz="1600">
                <a:solidFill>
                  <a:schemeClr val="tx1">
                    <a:lumMod val="75000"/>
                    <a:lumOff val="25000"/>
                  </a:schemeClr>
                </a:solidFill>
                <a:ea typeface="Calibri"/>
                <a:cs typeface="Calibri"/>
              </a:rPr>
              <a:t>4ta. Sesión Ordinaria al 3er. Trimestre 2025</a:t>
            </a:r>
          </a:p>
        </p:txBody>
      </p:sp>
      <p:pic>
        <p:nvPicPr>
          <p:cNvPr id="5" name="Imagen 4">
            <a:extLst>
              <a:ext uri="{FF2B5EF4-FFF2-40B4-BE49-F238E27FC236}">
                <a16:creationId xmlns:a16="http://schemas.microsoft.com/office/drawing/2014/main" id="{B3ECBF46-2985-1F33-D794-3F059783E2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4122" y="157994"/>
            <a:ext cx="1803213" cy="821160"/>
          </a:xfrm>
          <a:prstGeom prst="rect">
            <a:avLst/>
          </a:prstGeom>
        </p:spPr>
      </p:pic>
    </p:spTree>
    <p:extLst>
      <p:ext uri="{BB962C8B-B14F-4D97-AF65-F5344CB8AC3E}">
        <p14:creationId xmlns:p14="http://schemas.microsoft.com/office/powerpoint/2010/main" val="16027145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19F359D7-D44E-3FB1-4513-F6926430B4F5}"/>
              </a:ext>
            </a:extLst>
          </p:cNvPr>
          <p:cNvGrpSpPr/>
          <p:nvPr/>
        </p:nvGrpSpPr>
        <p:grpSpPr>
          <a:xfrm>
            <a:off x="346289" y="284341"/>
            <a:ext cx="11565257" cy="813283"/>
            <a:chOff x="346289" y="284341"/>
            <a:chExt cx="11565257" cy="813283"/>
          </a:xfrm>
        </p:grpSpPr>
        <p:sp>
          <p:nvSpPr>
            <p:cNvPr id="8" name="Google Shape;364;p19">
              <a:extLst>
                <a:ext uri="{FF2B5EF4-FFF2-40B4-BE49-F238E27FC236}">
                  <a16:creationId xmlns:a16="http://schemas.microsoft.com/office/drawing/2014/main" id="{2BAF657A-4A5F-DA41-1BBE-02F038F913EE}"/>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Auditorías y Observaciones</a:t>
              </a:r>
            </a:p>
          </p:txBody>
        </p:sp>
        <p:grpSp>
          <p:nvGrpSpPr>
            <p:cNvPr id="10" name="Grupo 9">
              <a:extLst>
                <a:ext uri="{FF2B5EF4-FFF2-40B4-BE49-F238E27FC236}">
                  <a16:creationId xmlns:a16="http://schemas.microsoft.com/office/drawing/2014/main" id="{48530424-923C-1005-C309-B4740E1D642F}"/>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373F4186-F1A9-2E32-842B-D318DBFABA4B}"/>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3583C48F-AD57-A267-49E0-E985492CCBFB}"/>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sp>
        <p:nvSpPr>
          <p:cNvPr id="2" name="Google Shape;364;p19">
            <a:extLst>
              <a:ext uri="{FF2B5EF4-FFF2-40B4-BE49-F238E27FC236}">
                <a16:creationId xmlns:a16="http://schemas.microsoft.com/office/drawing/2014/main" id="{B67FDECB-2F85-781B-9F91-B34A603B5E79}"/>
              </a:ext>
            </a:extLst>
          </p:cNvPr>
          <p:cNvSpPr txBox="1"/>
          <p:nvPr/>
        </p:nvSpPr>
        <p:spPr>
          <a:xfrm>
            <a:off x="4093401" y="1168586"/>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Estatus de Observaciones</a:t>
            </a:r>
          </a:p>
        </p:txBody>
      </p:sp>
      <p:pic>
        <p:nvPicPr>
          <p:cNvPr id="4" name="Imagen 3">
            <a:extLst>
              <a:ext uri="{FF2B5EF4-FFF2-40B4-BE49-F238E27FC236}">
                <a16:creationId xmlns:a16="http://schemas.microsoft.com/office/drawing/2014/main" id="{8A7082BE-7261-31C7-8D9C-3D634A4033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graphicFrame>
        <p:nvGraphicFramePr>
          <p:cNvPr id="3" name="Tabla 2">
            <a:extLst>
              <a:ext uri="{FF2B5EF4-FFF2-40B4-BE49-F238E27FC236}">
                <a16:creationId xmlns:a16="http://schemas.microsoft.com/office/drawing/2014/main" id="{3CF9B2E4-AE87-0FBD-57D1-64540A247CE0}"/>
              </a:ext>
            </a:extLst>
          </p:cNvPr>
          <p:cNvGraphicFramePr>
            <a:graphicFrameLocks noGrp="1"/>
          </p:cNvGraphicFramePr>
          <p:nvPr>
            <p:extLst>
              <p:ext uri="{D42A27DB-BD31-4B8C-83A1-F6EECF244321}">
                <p14:modId xmlns:p14="http://schemas.microsoft.com/office/powerpoint/2010/main" val="3574884043"/>
              </p:ext>
            </p:extLst>
          </p:nvPr>
        </p:nvGraphicFramePr>
        <p:xfrm>
          <a:off x="2037673" y="2515645"/>
          <a:ext cx="8476770" cy="2282305"/>
        </p:xfrm>
        <a:graphic>
          <a:graphicData uri="http://schemas.openxmlformats.org/drawingml/2006/table">
            <a:tbl>
              <a:tblPr bandRow="1">
                <a:tableStyleId>{3B4B98B0-60AC-42C2-AFA5-B58CD77FA1E5}</a:tableStyleId>
              </a:tblPr>
              <a:tblGrid>
                <a:gridCol w="1544633">
                  <a:extLst>
                    <a:ext uri="{9D8B030D-6E8A-4147-A177-3AD203B41FA5}">
                      <a16:colId xmlns:a16="http://schemas.microsoft.com/office/drawing/2014/main" val="3453072677"/>
                    </a:ext>
                  </a:extLst>
                </a:gridCol>
                <a:gridCol w="1890913">
                  <a:extLst>
                    <a:ext uri="{9D8B030D-6E8A-4147-A177-3AD203B41FA5}">
                      <a16:colId xmlns:a16="http://schemas.microsoft.com/office/drawing/2014/main" val="3064937820"/>
                    </a:ext>
                  </a:extLst>
                </a:gridCol>
                <a:gridCol w="1469191">
                  <a:extLst>
                    <a:ext uri="{9D8B030D-6E8A-4147-A177-3AD203B41FA5}">
                      <a16:colId xmlns:a16="http://schemas.microsoft.com/office/drawing/2014/main" val="3968279530"/>
                    </a:ext>
                  </a:extLst>
                </a:gridCol>
                <a:gridCol w="3572033">
                  <a:extLst>
                    <a:ext uri="{9D8B030D-6E8A-4147-A177-3AD203B41FA5}">
                      <a16:colId xmlns:a16="http://schemas.microsoft.com/office/drawing/2014/main" val="3006947712"/>
                    </a:ext>
                  </a:extLst>
                </a:gridCol>
              </a:tblGrid>
              <a:tr h="368944">
                <a:tc>
                  <a:txBody>
                    <a:bodyPr/>
                    <a:lstStyle/>
                    <a:p>
                      <a:pPr algn="ctr" fontAlgn="ctr"/>
                      <a:r>
                        <a:rPr lang="es-MX" sz="1200" b="1" u="none" strike="noStrike" noProof="0">
                          <a:solidFill>
                            <a:schemeClr val="tx2"/>
                          </a:solidFill>
                          <a:effectLst/>
                        </a:rPr>
                        <a:t>Ejercicio fiscal</a:t>
                      </a:r>
                      <a:endParaRPr lang="es-MX" sz="1200" b="1" i="0" u="none" strike="noStrike" noProof="0">
                        <a:solidFill>
                          <a:schemeClr val="tx2"/>
                        </a:solidFill>
                        <a:effectLst/>
                        <a:latin typeface="+mn-lt"/>
                      </a:endParaRPr>
                    </a:p>
                  </a:txBody>
                  <a:tcPr marL="9525" marR="9525" marT="9525" anchor="ctr"/>
                </a:tc>
                <a:tc>
                  <a:txBody>
                    <a:bodyPr/>
                    <a:lstStyle/>
                    <a:p>
                      <a:pPr algn="ctr" fontAlgn="ctr"/>
                      <a:r>
                        <a:rPr lang="es-MX" sz="1200" b="1" u="none" strike="noStrike" noProof="0">
                          <a:solidFill>
                            <a:schemeClr val="tx2"/>
                          </a:solidFill>
                          <a:effectLst/>
                        </a:rPr>
                        <a:t>Ente Fiscalizador</a:t>
                      </a:r>
                      <a:endParaRPr lang="es-MX" sz="1200" b="1" noProof="0">
                        <a:solidFill>
                          <a:schemeClr val="tx2"/>
                        </a:solidFill>
                        <a:latin typeface="+mn-lt"/>
                      </a:endParaRPr>
                    </a:p>
                  </a:txBody>
                  <a:tcPr marL="9525" marR="9525" marT="9525" anchor="ctr"/>
                </a:tc>
                <a:tc>
                  <a:txBody>
                    <a:bodyPr/>
                    <a:lstStyle/>
                    <a:p>
                      <a:pPr algn="ctr" fontAlgn="ctr"/>
                      <a:r>
                        <a:rPr lang="es-MX" sz="1200" b="1" u="none" strike="noStrike" noProof="0">
                          <a:solidFill>
                            <a:schemeClr val="tx2"/>
                          </a:solidFill>
                          <a:effectLst/>
                        </a:rPr>
                        <a:t>Tipo de Auditoría</a:t>
                      </a:r>
                      <a:endParaRPr lang="es-MX" sz="1200" b="1" i="0" u="none" strike="noStrike" noProof="0">
                        <a:solidFill>
                          <a:schemeClr val="tx2"/>
                        </a:solidFill>
                        <a:effectLst/>
                        <a:latin typeface="+mn-lt"/>
                      </a:endParaRPr>
                    </a:p>
                  </a:txBody>
                  <a:tcPr marL="9525" marR="9525" marT="9525"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MX" sz="1200" b="1" u="none" strike="noStrike" noProof="0">
                          <a:solidFill>
                            <a:schemeClr val="tx2"/>
                          </a:solidFill>
                          <a:effectLst/>
                        </a:rPr>
                        <a:t> Estatus</a:t>
                      </a:r>
                      <a:endParaRPr lang="es-MX" sz="1200" b="1" i="0" u="none" strike="noStrike" noProof="0">
                        <a:solidFill>
                          <a:schemeClr val="tx2"/>
                        </a:solidFill>
                        <a:effectLst/>
                        <a:latin typeface="+mn-lt"/>
                      </a:endParaRPr>
                    </a:p>
                  </a:txBody>
                  <a:tcPr marL="9525" marR="9525" marT="9525" anchor="ctr"/>
                </a:tc>
                <a:extLst>
                  <a:ext uri="{0D108BD9-81ED-4DB2-BD59-A6C34878D82A}">
                    <a16:rowId xmlns:a16="http://schemas.microsoft.com/office/drawing/2014/main" val="1601496969"/>
                  </a:ext>
                </a:extLst>
              </a:tr>
              <a:tr h="653339">
                <a:tc>
                  <a:txBody>
                    <a:bodyPr/>
                    <a:lstStyle/>
                    <a:p>
                      <a:pPr marL="0" algn="ctr" defTabSz="914400" rtl="0" eaLnBrk="1" fontAlgn="ctr" latinLnBrk="0" hangingPunct="1"/>
                      <a:r>
                        <a:rPr lang="es-MX" sz="1200" b="0" u="none" strike="noStrike" kern="1200" baseline="0" noProof="0" dirty="0">
                          <a:solidFill>
                            <a:schemeClr val="tx1"/>
                          </a:solidFill>
                          <a:effectLst/>
                        </a:rPr>
                        <a:t>2023</a:t>
                      </a:r>
                      <a:endParaRPr lang="es-MX" sz="1200" b="0" i="0" u="none" strike="noStrike" kern="1200" noProof="0" dirty="0">
                        <a:solidFill>
                          <a:schemeClr val="tx1"/>
                        </a:solidFill>
                        <a:effectLst/>
                        <a:latin typeface="+mn-lt"/>
                        <a:ea typeface="+mn-ea"/>
                        <a:cs typeface="+mn-cs"/>
                      </a:endParaRPr>
                    </a:p>
                  </a:txBody>
                  <a:tcPr marL="9525" marR="9525" marT="952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noProof="0" dirty="0">
                          <a:solidFill>
                            <a:schemeClr val="tx1"/>
                          </a:solidFill>
                          <a:effectLst/>
                        </a:rPr>
                        <a:t>Órgano Interno de Control (OIC)</a:t>
                      </a:r>
                      <a:endParaRPr lang="es-MX" sz="1200" b="0" i="0" u="none" strike="noStrike" kern="1200" noProof="0" dirty="0">
                        <a:solidFill>
                          <a:schemeClr val="tx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s-MX" sz="1200" b="0" u="none" strike="noStrike" kern="1200" noProof="0">
                          <a:solidFill>
                            <a:schemeClr val="tx1"/>
                          </a:solidFill>
                          <a:effectLst/>
                        </a:rPr>
                        <a:t>Auditoría </a:t>
                      </a:r>
                    </a:p>
                    <a:p>
                      <a:pPr marL="0" algn="ctr" defTabSz="914400" rtl="0" eaLnBrk="1" fontAlgn="ctr" latinLnBrk="0" hangingPunct="1"/>
                      <a:r>
                        <a:rPr lang="es-MX" sz="1200" b="0" u="none" strike="noStrike" kern="1200" noProof="0">
                          <a:solidFill>
                            <a:schemeClr val="tx1"/>
                          </a:solidFill>
                          <a:effectLst/>
                        </a:rPr>
                        <a:t>Presupuestal</a:t>
                      </a:r>
                      <a:endParaRPr lang="es-MX" sz="1200" b="0" i="0" u="none" strike="noStrike" kern="1200" noProof="0">
                        <a:solidFill>
                          <a:schemeClr val="tx1"/>
                        </a:solidFill>
                        <a:effectLst/>
                        <a:latin typeface="+mn-lt"/>
                        <a:ea typeface="+mn-ea"/>
                        <a:cs typeface="+mn-cs"/>
                      </a:endParaRPr>
                    </a:p>
                  </a:txBody>
                  <a:tcPr marL="9525" marR="9525" marT="9525" anchor="ctr"/>
                </a:tc>
                <a:tc>
                  <a:txBody>
                    <a:bodyPr/>
                    <a:lstStyle/>
                    <a:p>
                      <a:pPr marL="0" algn="l" defTabSz="914400" rtl="0" eaLnBrk="1" fontAlgn="ctr" latinLnBrk="0" hangingPunct="1"/>
                      <a:r>
                        <a:rPr lang="es-MX" sz="1200" b="0" u="none" strike="noStrike" kern="1200" noProof="0">
                          <a:solidFill>
                            <a:schemeClr val="tx1"/>
                          </a:solidFill>
                          <a:effectLst/>
                        </a:rPr>
                        <a:t>Solventada.</a:t>
                      </a:r>
                      <a:endParaRPr lang="es-MX" sz="1200" b="0" i="0" u="none" strike="noStrike" kern="1200" noProof="0">
                        <a:solidFill>
                          <a:schemeClr val="tx1"/>
                        </a:solidFill>
                        <a:effectLst/>
                        <a:latin typeface="+mn-lt"/>
                        <a:ea typeface="+mn-ea"/>
                        <a:cs typeface="+mn-cs"/>
                      </a:endParaRPr>
                    </a:p>
                  </a:txBody>
                  <a:tcPr marL="9525" marR="9525" marT="9525" anchor="ctr"/>
                </a:tc>
                <a:extLst>
                  <a:ext uri="{0D108BD9-81ED-4DB2-BD59-A6C34878D82A}">
                    <a16:rowId xmlns:a16="http://schemas.microsoft.com/office/drawing/2014/main" val="3573850786"/>
                  </a:ext>
                </a:extLst>
              </a:tr>
              <a:tr h="796515">
                <a:tc>
                  <a:txBody>
                    <a:bodyPr/>
                    <a:lstStyle/>
                    <a:p>
                      <a:pPr marL="0" algn="ctr" defTabSz="914400" rtl="0" eaLnBrk="1" fontAlgn="ctr" latinLnBrk="0" hangingPunct="1"/>
                      <a:r>
                        <a:rPr lang="es-MX" sz="1200" b="0" u="none" strike="noStrike" kern="1200" baseline="0" noProof="0">
                          <a:solidFill>
                            <a:schemeClr val="tx1"/>
                          </a:solidFill>
                          <a:effectLst/>
                        </a:rPr>
                        <a:t>2024</a:t>
                      </a:r>
                      <a:endParaRPr lang="es-MX" sz="1200" b="0" i="0" u="none" strike="noStrike" kern="1200" noProof="0">
                        <a:solidFill>
                          <a:schemeClr val="tx1"/>
                        </a:solidFill>
                        <a:effectLst/>
                        <a:latin typeface="+mn-lt"/>
                        <a:ea typeface="+mn-ea"/>
                        <a:cs typeface="+mn-cs"/>
                      </a:endParaRPr>
                    </a:p>
                  </a:txBody>
                  <a:tcPr marL="9525" marR="9525" marT="952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noProof="0">
                          <a:solidFill>
                            <a:schemeClr val="tx1"/>
                          </a:solidFill>
                          <a:effectLst/>
                        </a:rPr>
                        <a:t>Órgano Interno de Control (OIC)</a:t>
                      </a:r>
                      <a:endParaRPr lang="es-MX" sz="1200" b="0" i="0" u="none" strike="noStrike" kern="1200" noProof="0">
                        <a:solidFill>
                          <a:schemeClr val="tx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s-MX" sz="1200" b="0" u="none" strike="noStrike" kern="1200" noProof="0">
                          <a:solidFill>
                            <a:schemeClr val="tx1"/>
                          </a:solidFill>
                          <a:effectLst/>
                        </a:rPr>
                        <a:t>Auditoría de Desempeño y Presupuestal</a:t>
                      </a:r>
                      <a:endParaRPr lang="es-MX" sz="1200" b="0" i="0" u="none" strike="noStrike" kern="1200" noProof="0">
                        <a:solidFill>
                          <a:schemeClr val="tx1"/>
                        </a:solidFill>
                        <a:effectLst/>
                        <a:latin typeface="+mn-lt"/>
                        <a:ea typeface="+mn-ea"/>
                        <a:cs typeface="+mn-cs"/>
                      </a:endParaRPr>
                    </a:p>
                  </a:txBody>
                  <a:tcPr marL="9525" marR="9525" marT="9525" anchor="ctr"/>
                </a:tc>
                <a:tc>
                  <a:txBody>
                    <a:bodyPr/>
                    <a:lstStyle/>
                    <a:p>
                      <a:pPr marL="0" algn="l" defTabSz="914400" rtl="0" eaLnBrk="1" fontAlgn="ctr" latinLnBrk="0" hangingPunct="1"/>
                      <a:r>
                        <a:rPr lang="es-MX" sz="1200" b="0" u="none" strike="noStrike" kern="1200" noProof="0" dirty="0">
                          <a:solidFill>
                            <a:schemeClr val="tx1"/>
                          </a:solidFill>
                          <a:effectLst/>
                        </a:rPr>
                        <a:t>Solventada.</a:t>
                      </a:r>
                      <a:endParaRPr lang="es-MX" sz="1200" b="0" i="0" u="none" strike="noStrike" kern="1200" noProof="0" dirty="0">
                        <a:solidFill>
                          <a:schemeClr val="tx1"/>
                        </a:solidFill>
                        <a:effectLst/>
                        <a:latin typeface="+mn-lt"/>
                        <a:ea typeface="+mn-ea"/>
                        <a:cs typeface="+mn-cs"/>
                      </a:endParaRPr>
                    </a:p>
                  </a:txBody>
                  <a:tcPr marL="9525" marR="9525" marT="9525" anchor="ctr"/>
                </a:tc>
                <a:extLst>
                  <a:ext uri="{0D108BD9-81ED-4DB2-BD59-A6C34878D82A}">
                    <a16:rowId xmlns:a16="http://schemas.microsoft.com/office/drawing/2014/main" val="10003"/>
                  </a:ext>
                </a:extLst>
              </a:tr>
              <a:tr h="463507">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noProof="0">
                          <a:solidFill>
                            <a:srgbClr val="000000"/>
                          </a:solidFill>
                          <a:effectLst/>
                        </a:rPr>
                        <a:t> </a:t>
                      </a:r>
                      <a:r>
                        <a:rPr lang="es-MX" sz="1200" b="0" u="none" strike="noStrike" kern="1200" noProof="0">
                          <a:solidFill>
                            <a:schemeClr val="tx1"/>
                          </a:solidFill>
                          <a:effectLst/>
                        </a:rPr>
                        <a:t>2023</a:t>
                      </a:r>
                      <a:endParaRPr lang="es-MX" sz="1200" b="0" u="none" strike="noStrike" kern="1200" noProof="0">
                        <a:solidFill>
                          <a:schemeClr val="tx1"/>
                        </a:solidFill>
                        <a:effectLst/>
                        <a:latin typeface="+mn-lt"/>
                      </a:endParaRPr>
                    </a:p>
                  </a:txBody>
                  <a:tcPr marL="9525" marR="9525" marT="952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noProof="0">
                          <a:solidFill>
                            <a:srgbClr val="000000"/>
                          </a:solidFill>
                          <a:effectLst/>
                        </a:rPr>
                        <a:t>Instituto Superior de Auditoría y Fiscalización (ISAF)</a:t>
                      </a:r>
                      <a:endParaRPr lang="es-MX" sz="1200" b="0" u="none" strike="noStrike" kern="1200" noProof="0">
                        <a:solidFill>
                          <a:srgbClr val="000000"/>
                        </a:solidFill>
                        <a:effectLst/>
                        <a:latin typeface="+mn-lt"/>
                      </a:endParaRPr>
                    </a:p>
                  </a:txBody>
                  <a:tcPr marL="9525" marR="9525" marT="9525" marB="0" anchor="ctr"/>
                </a:tc>
                <a:tc>
                  <a:txBody>
                    <a:bodyPr/>
                    <a:lstStyle/>
                    <a:p>
                      <a:pPr marL="0" algn="ctr" defTabSz="914400" rtl="0" eaLnBrk="1" fontAlgn="ctr" latinLnBrk="0" hangingPunct="1"/>
                      <a:r>
                        <a:rPr lang="es-MX" sz="1200" b="0" u="none" strike="noStrike" kern="1200" noProof="0">
                          <a:solidFill>
                            <a:srgbClr val="000000"/>
                          </a:solidFill>
                          <a:effectLst/>
                        </a:rPr>
                        <a:t>Auditoria Integral </a:t>
                      </a:r>
                      <a:endParaRPr lang="es-MX" sz="1200" b="0" u="none" strike="noStrike" kern="1200" noProof="0">
                        <a:solidFill>
                          <a:srgbClr val="000000"/>
                        </a:solidFill>
                        <a:effectLst/>
                        <a:latin typeface="+mn-lt"/>
                      </a:endParaRPr>
                    </a:p>
                  </a:txBody>
                  <a:tcPr marL="9525" marR="9525" marT="9525"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s-MX" sz="1200" b="0" u="none" strike="noStrike" kern="1200" noProof="0" dirty="0">
                          <a:solidFill>
                            <a:srgbClr val="000000"/>
                          </a:solidFill>
                          <a:effectLst/>
                        </a:rPr>
                        <a:t>10</a:t>
                      </a:r>
                      <a:r>
                        <a:rPr lang="es-MX" sz="1200" b="0" u="none" strike="noStrike" kern="1200" baseline="0" noProof="0" dirty="0">
                          <a:solidFill>
                            <a:srgbClr val="000000"/>
                          </a:solidFill>
                          <a:effectLst/>
                        </a:rPr>
                        <a:t> Observaciones en total, 2 se fueron a  </a:t>
                      </a:r>
                      <a:r>
                        <a:rPr lang="es-MX" sz="1200" b="0" u="none" strike="noStrike" noProof="0" dirty="0">
                          <a:solidFill>
                            <a:srgbClr val="000000"/>
                          </a:solidFill>
                          <a:effectLst/>
                        </a:rPr>
                        <a:t>Unidad de Investigación del ISAF</a:t>
                      </a:r>
                      <a:endParaRPr lang="es-MX" sz="1200" b="0" u="none" strike="noStrike" noProof="0" dirty="0">
                        <a:solidFill>
                          <a:srgbClr val="000000"/>
                        </a:solidFill>
                        <a:effectLst/>
                        <a:latin typeface="+mn-lt"/>
                      </a:endParaRPr>
                    </a:p>
                  </a:txBody>
                  <a:tcPr marL="6350" marR="6350" marT="6350" marB="0" anchor="ctr"/>
                </a:tc>
                <a:extLst>
                  <a:ext uri="{0D108BD9-81ED-4DB2-BD59-A6C34878D82A}">
                    <a16:rowId xmlns:a16="http://schemas.microsoft.com/office/drawing/2014/main" val="10007"/>
                  </a:ext>
                </a:extLst>
              </a:tr>
            </a:tbl>
          </a:graphicData>
        </a:graphic>
      </p:graphicFrame>
      <p:sp>
        <p:nvSpPr>
          <p:cNvPr id="5" name="CuadroTexto 4">
            <a:extLst>
              <a:ext uri="{FF2B5EF4-FFF2-40B4-BE49-F238E27FC236}">
                <a16:creationId xmlns:a16="http://schemas.microsoft.com/office/drawing/2014/main" id="{3B384D78-1349-5AD9-64D1-A96FFB78897E}"/>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Tree>
    <p:extLst>
      <p:ext uri="{BB962C8B-B14F-4D97-AF65-F5344CB8AC3E}">
        <p14:creationId xmlns:p14="http://schemas.microsoft.com/office/powerpoint/2010/main" val="1369092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CuadroTexto 45">
            <a:extLst>
              <a:ext uri="{FF2B5EF4-FFF2-40B4-BE49-F238E27FC236}">
                <a16:creationId xmlns:a16="http://schemas.microsoft.com/office/drawing/2014/main" id="{D31C5A5A-EF56-5FE3-3809-DA22965A651F}"/>
              </a:ext>
            </a:extLst>
          </p:cNvPr>
          <p:cNvSpPr txBox="1"/>
          <p:nvPr/>
        </p:nvSpPr>
        <p:spPr>
          <a:xfrm>
            <a:off x="4693676" y="4272302"/>
            <a:ext cx="2418512" cy="369332"/>
          </a:xfrm>
          <a:prstGeom prst="rect">
            <a:avLst/>
          </a:prstGeom>
          <a:solidFill>
            <a:schemeClr val="bg1"/>
          </a:solidFill>
        </p:spPr>
        <p:txBody>
          <a:bodyPr wrap="square" rtlCol="0">
            <a:spAutoFit/>
          </a:bodyPr>
          <a:lstStyle/>
          <a:p>
            <a:endParaRPr lang="es-MX" noProof="0"/>
          </a:p>
        </p:txBody>
      </p:sp>
      <p:sp>
        <p:nvSpPr>
          <p:cNvPr id="48" name="CuadroTexto 47">
            <a:extLst>
              <a:ext uri="{FF2B5EF4-FFF2-40B4-BE49-F238E27FC236}">
                <a16:creationId xmlns:a16="http://schemas.microsoft.com/office/drawing/2014/main" id="{7F94CD8B-1809-1656-5D75-1675395410FB}"/>
              </a:ext>
            </a:extLst>
          </p:cNvPr>
          <p:cNvSpPr txBox="1"/>
          <p:nvPr/>
        </p:nvSpPr>
        <p:spPr>
          <a:xfrm>
            <a:off x="5026830" y="1623717"/>
            <a:ext cx="2418512" cy="646331"/>
          </a:xfrm>
          <a:prstGeom prst="rect">
            <a:avLst/>
          </a:prstGeom>
          <a:solidFill>
            <a:schemeClr val="bg1"/>
          </a:solidFill>
        </p:spPr>
        <p:txBody>
          <a:bodyPr wrap="square" rtlCol="0">
            <a:spAutoFit/>
          </a:bodyPr>
          <a:lstStyle/>
          <a:p>
            <a:r>
              <a:rPr lang="es-MX" noProof="0">
                <a:solidFill>
                  <a:schemeClr val="bg1"/>
                </a:solidFill>
              </a:rPr>
              <a:t>Dg</a:t>
            </a:r>
          </a:p>
          <a:p>
            <a:endParaRPr lang="es-MX" noProof="0"/>
          </a:p>
        </p:txBody>
      </p:sp>
      <p:grpSp>
        <p:nvGrpSpPr>
          <p:cNvPr id="18" name="Grupo 17">
            <a:extLst>
              <a:ext uri="{FF2B5EF4-FFF2-40B4-BE49-F238E27FC236}">
                <a16:creationId xmlns:a16="http://schemas.microsoft.com/office/drawing/2014/main" id="{ECBD5E98-BF76-B20C-860A-E1E7B6A33EA4}"/>
              </a:ext>
            </a:extLst>
          </p:cNvPr>
          <p:cNvGrpSpPr/>
          <p:nvPr/>
        </p:nvGrpSpPr>
        <p:grpSpPr>
          <a:xfrm>
            <a:off x="346289" y="284341"/>
            <a:ext cx="11565257" cy="813283"/>
            <a:chOff x="346289" y="284341"/>
            <a:chExt cx="11565257" cy="813283"/>
          </a:xfrm>
        </p:grpSpPr>
        <p:sp>
          <p:nvSpPr>
            <p:cNvPr id="12" name="Google Shape;364;p19">
              <a:extLst>
                <a:ext uri="{FF2B5EF4-FFF2-40B4-BE49-F238E27FC236}">
                  <a16:creationId xmlns:a16="http://schemas.microsoft.com/office/drawing/2014/main" id="{FC69AA6C-3725-D474-3DB3-0A3BD2000902}"/>
                </a:ext>
              </a:extLst>
            </p:cNvPr>
            <p:cNvSpPr txBox="1"/>
            <p:nvPr/>
          </p:nvSpPr>
          <p:spPr>
            <a:xfrm>
              <a:off x="6095320" y="315700"/>
              <a:ext cx="5548003"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Ratificación del Acta de la Sesión Anterior</a:t>
              </a:r>
            </a:p>
          </p:txBody>
        </p:sp>
        <p:grpSp>
          <p:nvGrpSpPr>
            <p:cNvPr id="4" name="Grupo 3">
              <a:extLst>
                <a:ext uri="{FF2B5EF4-FFF2-40B4-BE49-F238E27FC236}">
                  <a16:creationId xmlns:a16="http://schemas.microsoft.com/office/drawing/2014/main" id="{EED813B4-26DE-D749-CB9C-67C926513F4C}"/>
                </a:ext>
              </a:extLst>
            </p:cNvPr>
            <p:cNvGrpSpPr/>
            <p:nvPr/>
          </p:nvGrpSpPr>
          <p:grpSpPr>
            <a:xfrm>
              <a:off x="346289" y="284341"/>
              <a:ext cx="11565257" cy="813283"/>
              <a:chOff x="346289" y="284341"/>
              <a:chExt cx="11565257" cy="813283"/>
            </a:xfrm>
          </p:grpSpPr>
          <p:cxnSp>
            <p:nvCxnSpPr>
              <p:cNvPr id="6" name="Conector recto 5">
                <a:extLst>
                  <a:ext uri="{FF2B5EF4-FFF2-40B4-BE49-F238E27FC236}">
                    <a16:creationId xmlns:a16="http://schemas.microsoft.com/office/drawing/2014/main" id="{2D3202A6-2AF5-932C-964D-E4341C698935}"/>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1" name="Google Shape;188;p2" descr="Un conjunto de letras blancas en un fondo blanco&#10;&#10;Descripción generada automáticamente con confianza media">
                <a:extLst>
                  <a:ext uri="{FF2B5EF4-FFF2-40B4-BE49-F238E27FC236}">
                    <a16:creationId xmlns:a16="http://schemas.microsoft.com/office/drawing/2014/main" id="{4277D336-278E-EC3B-80E1-49B11F70BEEF}"/>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6C801EB7-661A-01FD-D434-AB387CA54F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748" y="156144"/>
            <a:ext cx="1803213" cy="821160"/>
          </a:xfrm>
          <a:prstGeom prst="rect">
            <a:avLst/>
          </a:prstGeom>
        </p:spPr>
      </p:pic>
      <p:sp>
        <p:nvSpPr>
          <p:cNvPr id="5" name="CuadroTexto 4">
            <a:extLst>
              <a:ext uri="{FF2B5EF4-FFF2-40B4-BE49-F238E27FC236}">
                <a16:creationId xmlns:a16="http://schemas.microsoft.com/office/drawing/2014/main" id="{ABD5BA90-DE05-9955-CD80-14AFCE8B49C8}"/>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pic>
        <p:nvPicPr>
          <p:cNvPr id="8" name="Imagen 7">
            <a:extLst>
              <a:ext uri="{FF2B5EF4-FFF2-40B4-BE49-F238E27FC236}">
                <a16:creationId xmlns:a16="http://schemas.microsoft.com/office/drawing/2014/main" id="{62E83DAF-8EBF-7D66-1AF3-1437B39B6AE4}"/>
              </a:ext>
            </a:extLst>
          </p:cNvPr>
          <p:cNvPicPr>
            <a:picLocks noChangeAspect="1"/>
          </p:cNvPicPr>
          <p:nvPr/>
        </p:nvPicPr>
        <p:blipFill>
          <a:blip r:embed="rId5"/>
          <a:stretch>
            <a:fillRect/>
          </a:stretch>
        </p:blipFill>
        <p:spPr>
          <a:xfrm>
            <a:off x="3543291" y="1262532"/>
            <a:ext cx="4558293" cy="5656992"/>
          </a:xfrm>
          <a:prstGeom prst="rect">
            <a:avLst/>
          </a:prstGeom>
        </p:spPr>
      </p:pic>
    </p:spTree>
    <p:extLst>
      <p:ext uri="{BB962C8B-B14F-4D97-AF65-F5344CB8AC3E}">
        <p14:creationId xmlns:p14="http://schemas.microsoft.com/office/powerpoint/2010/main" val="30009615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7C06C1-47E9-35B1-B081-7005446ECCF7}"/>
            </a:ext>
          </a:extLst>
        </p:cNvPr>
        <p:cNvGrpSpPr/>
        <p:nvPr/>
      </p:nvGrpSpPr>
      <p:grpSpPr>
        <a:xfrm>
          <a:off x="0" y="0"/>
          <a:ext cx="0" cy="0"/>
          <a:chOff x="0" y="0"/>
          <a:chExt cx="0" cy="0"/>
        </a:xfrm>
      </p:grpSpPr>
      <p:grpSp>
        <p:nvGrpSpPr>
          <p:cNvPr id="7" name="Grupo 6">
            <a:extLst>
              <a:ext uri="{FF2B5EF4-FFF2-40B4-BE49-F238E27FC236}">
                <a16:creationId xmlns:a16="http://schemas.microsoft.com/office/drawing/2014/main" id="{FC5DE10C-0854-49F3-D6C3-DC28EF28A970}"/>
              </a:ext>
            </a:extLst>
          </p:cNvPr>
          <p:cNvGrpSpPr/>
          <p:nvPr/>
        </p:nvGrpSpPr>
        <p:grpSpPr>
          <a:xfrm>
            <a:off x="346289" y="284341"/>
            <a:ext cx="11565257" cy="813283"/>
            <a:chOff x="346289" y="284341"/>
            <a:chExt cx="11565257" cy="813283"/>
          </a:xfrm>
        </p:grpSpPr>
        <p:sp>
          <p:nvSpPr>
            <p:cNvPr id="8" name="Google Shape;364;p19">
              <a:extLst>
                <a:ext uri="{FF2B5EF4-FFF2-40B4-BE49-F238E27FC236}">
                  <a16:creationId xmlns:a16="http://schemas.microsoft.com/office/drawing/2014/main" id="{A4E2F7F9-1AE7-0A49-68BE-D732F3BECAA1}"/>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Auditorías y Observaciones</a:t>
              </a:r>
            </a:p>
          </p:txBody>
        </p:sp>
        <p:grpSp>
          <p:nvGrpSpPr>
            <p:cNvPr id="10" name="Grupo 9">
              <a:extLst>
                <a:ext uri="{FF2B5EF4-FFF2-40B4-BE49-F238E27FC236}">
                  <a16:creationId xmlns:a16="http://schemas.microsoft.com/office/drawing/2014/main" id="{FD8AA54E-7EF1-9136-7F13-ABFE66315CC0}"/>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54D708D0-19C9-0616-70DE-B45F48134FAA}"/>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8CE0510E-0367-E649-E608-885627BAFFD0}"/>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sp>
        <p:nvSpPr>
          <p:cNvPr id="2" name="Google Shape;364;p19">
            <a:extLst>
              <a:ext uri="{FF2B5EF4-FFF2-40B4-BE49-F238E27FC236}">
                <a16:creationId xmlns:a16="http://schemas.microsoft.com/office/drawing/2014/main" id="{6562751B-BB82-C025-7855-D1429B89A36F}"/>
              </a:ext>
            </a:extLst>
          </p:cNvPr>
          <p:cNvSpPr txBox="1"/>
          <p:nvPr/>
        </p:nvSpPr>
        <p:spPr>
          <a:xfrm>
            <a:off x="4126318" y="1166152"/>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Estatus de Observaciones</a:t>
            </a:r>
          </a:p>
        </p:txBody>
      </p:sp>
      <p:graphicFrame>
        <p:nvGraphicFramePr>
          <p:cNvPr id="9" name="6 Tabla">
            <a:extLst>
              <a:ext uri="{FF2B5EF4-FFF2-40B4-BE49-F238E27FC236}">
                <a16:creationId xmlns:a16="http://schemas.microsoft.com/office/drawing/2014/main" id="{358E3635-E228-D17C-6DB8-23EA2B12137C}"/>
              </a:ext>
            </a:extLst>
          </p:cNvPr>
          <p:cNvGraphicFramePr>
            <a:graphicFrameLocks noGrp="1"/>
          </p:cNvGraphicFramePr>
          <p:nvPr>
            <p:extLst>
              <p:ext uri="{D42A27DB-BD31-4B8C-83A1-F6EECF244321}">
                <p14:modId xmlns:p14="http://schemas.microsoft.com/office/powerpoint/2010/main" val="2655515196"/>
              </p:ext>
            </p:extLst>
          </p:nvPr>
        </p:nvGraphicFramePr>
        <p:xfrm>
          <a:off x="1066800" y="1790407"/>
          <a:ext cx="10058400" cy="1240155"/>
        </p:xfrm>
        <a:graphic>
          <a:graphicData uri="http://schemas.openxmlformats.org/drawingml/2006/table">
            <a:tbl>
              <a:tblPr>
                <a:tableStyleId>{5C22544A-7EE6-4342-B048-85BDC9FD1C3A}</a:tableStyleId>
              </a:tblPr>
              <a:tblGrid>
                <a:gridCol w="1592359">
                  <a:extLst>
                    <a:ext uri="{9D8B030D-6E8A-4147-A177-3AD203B41FA5}">
                      <a16:colId xmlns:a16="http://schemas.microsoft.com/office/drawing/2014/main" val="20000"/>
                    </a:ext>
                  </a:extLst>
                </a:gridCol>
                <a:gridCol w="3284240">
                  <a:extLst>
                    <a:ext uri="{9D8B030D-6E8A-4147-A177-3AD203B41FA5}">
                      <a16:colId xmlns:a16="http://schemas.microsoft.com/office/drawing/2014/main" val="20001"/>
                    </a:ext>
                  </a:extLst>
                </a:gridCol>
                <a:gridCol w="2016988">
                  <a:extLst>
                    <a:ext uri="{9D8B030D-6E8A-4147-A177-3AD203B41FA5}">
                      <a16:colId xmlns:a16="http://schemas.microsoft.com/office/drawing/2014/main" val="20002"/>
                    </a:ext>
                  </a:extLst>
                </a:gridCol>
                <a:gridCol w="3164813">
                  <a:extLst>
                    <a:ext uri="{9D8B030D-6E8A-4147-A177-3AD203B41FA5}">
                      <a16:colId xmlns:a16="http://schemas.microsoft.com/office/drawing/2014/main" val="20003"/>
                    </a:ext>
                  </a:extLst>
                </a:gridCol>
              </a:tblGrid>
              <a:tr h="190500">
                <a:tc gridSpan="4">
                  <a:txBody>
                    <a:bodyPr/>
                    <a:lstStyle/>
                    <a:p>
                      <a:pPr algn="ctr" fontAlgn="b"/>
                      <a:r>
                        <a:rPr lang="es-MX" sz="1400" b="1" u="none" strike="noStrike" noProof="0">
                          <a:solidFill>
                            <a:srgbClr val="000000"/>
                          </a:solidFill>
                        </a:rPr>
                        <a:t>Observaciones determinadas por el </a:t>
                      </a:r>
                      <a:r>
                        <a:rPr lang="es-MX" sz="1400" b="1" u="none" strike="noStrike" noProof="0">
                          <a:solidFill>
                            <a:schemeClr val="tx1"/>
                          </a:solidFill>
                        </a:rPr>
                        <a:t>Órgano Interno de Control</a:t>
                      </a:r>
                      <a:endParaRPr lang="es-MX" sz="1400" b="1" i="1" u="none" strike="noStrike" noProof="0">
                        <a:solidFill>
                          <a:schemeClr val="tx1"/>
                        </a:solidFill>
                        <a:latin typeface="+mn-lt"/>
                      </a:endParaRPr>
                    </a:p>
                  </a:txBody>
                  <a:tcPr marL="9525" marR="9525" marT="9525" marB="0" anchor="b"/>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0"/>
                  </a:ext>
                </a:extLst>
              </a:tr>
              <a:tr h="581025">
                <a:tc>
                  <a:txBody>
                    <a:bodyPr/>
                    <a:lstStyle/>
                    <a:p>
                      <a:pPr algn="ctr" fontAlgn="ctr"/>
                      <a:r>
                        <a:rPr lang="es-MX" sz="1400" b="1" u="none" strike="noStrike" noProof="0">
                          <a:solidFill>
                            <a:srgbClr val="000000"/>
                          </a:solidFill>
                        </a:rPr>
                        <a:t>Ejercicio Fiscal</a:t>
                      </a:r>
                      <a:endParaRPr lang="es-MX" sz="1400" b="1" i="0" u="none" strike="noStrike" noProof="0">
                        <a:solidFill>
                          <a:srgbClr val="000000"/>
                        </a:solidFill>
                        <a:latin typeface="+mn-lt"/>
                      </a:endParaRPr>
                    </a:p>
                  </a:txBody>
                  <a:tcPr marL="9525" marR="9525" marT="9525" marB="0" anchor="ctr"/>
                </a:tc>
                <a:tc>
                  <a:txBody>
                    <a:bodyPr/>
                    <a:lstStyle/>
                    <a:p>
                      <a:pPr algn="ctr" fontAlgn="ctr"/>
                      <a:r>
                        <a:rPr lang="es-MX" sz="1400" b="1" u="none" strike="noStrike" noProof="0">
                          <a:solidFill>
                            <a:srgbClr val="000000"/>
                          </a:solidFill>
                        </a:rPr>
                        <a:t>Auditoría</a:t>
                      </a:r>
                      <a:endParaRPr lang="es-MX" sz="1400" b="1" i="0" u="none" strike="noStrike" noProof="0">
                        <a:solidFill>
                          <a:srgbClr val="000000"/>
                        </a:solidFill>
                        <a:latin typeface="+mn-lt"/>
                      </a:endParaRPr>
                    </a:p>
                  </a:txBody>
                  <a:tcPr marL="9525" marR="9525" marT="9525" marB="0" anchor="ctr"/>
                </a:tc>
                <a:tc>
                  <a:txBody>
                    <a:bodyPr/>
                    <a:lstStyle/>
                    <a:p>
                      <a:pPr algn="ctr" fontAlgn="ctr"/>
                      <a:r>
                        <a:rPr lang="es-MX" sz="1400" b="1" u="none" strike="noStrike" noProof="0">
                          <a:solidFill>
                            <a:srgbClr val="000000"/>
                          </a:solidFill>
                        </a:rPr>
                        <a:t>Observaciones pendientes de Solventar</a:t>
                      </a:r>
                      <a:endParaRPr lang="es-MX" sz="1400" b="1" i="0" u="none" strike="noStrike" noProof="0">
                        <a:solidFill>
                          <a:srgbClr val="000000"/>
                        </a:solidFill>
                        <a:latin typeface="+mn-lt"/>
                      </a:endParaRPr>
                    </a:p>
                  </a:txBody>
                  <a:tcPr marL="9525" marR="9525" marT="9525" marB="0" anchor="ctr"/>
                </a:tc>
                <a:tc>
                  <a:txBody>
                    <a:bodyPr/>
                    <a:lstStyle/>
                    <a:p>
                      <a:pPr algn="ctr" fontAlgn="ctr"/>
                      <a:r>
                        <a:rPr lang="es-MX" sz="1400" b="1" u="none" strike="noStrike" noProof="0">
                          <a:solidFill>
                            <a:srgbClr val="000000"/>
                          </a:solidFill>
                        </a:rPr>
                        <a:t>Comentarios</a:t>
                      </a:r>
                      <a:endParaRPr lang="es-MX" sz="1400" b="1" i="0" u="none" strike="noStrike" noProof="0">
                        <a:solidFill>
                          <a:srgbClr val="000000"/>
                        </a:solidFill>
                        <a:latin typeface="+mn-lt"/>
                      </a:endParaRPr>
                    </a:p>
                  </a:txBody>
                  <a:tcPr marL="9525" marR="9525" marT="9525" marB="0" anchor="ctr"/>
                </a:tc>
                <a:extLst>
                  <a:ext uri="{0D108BD9-81ED-4DB2-BD59-A6C34878D82A}">
                    <a16:rowId xmlns:a16="http://schemas.microsoft.com/office/drawing/2014/main" val="10002"/>
                  </a:ext>
                </a:extLst>
              </a:tr>
              <a:tr h="200025">
                <a:tc>
                  <a:txBody>
                    <a:bodyPr/>
                    <a:lstStyle/>
                    <a:p>
                      <a:pPr algn="ctr" fontAlgn="ctr"/>
                      <a:r>
                        <a:rPr lang="es-MX" sz="1400" b="0" u="none" strike="noStrike" noProof="0" dirty="0">
                          <a:solidFill>
                            <a:srgbClr val="000000"/>
                          </a:solidFill>
                        </a:rPr>
                        <a:t>2025</a:t>
                      </a:r>
                      <a:endParaRPr lang="es-MX" sz="1400" b="0" i="0" u="none" strike="noStrike" noProof="0" dirty="0">
                        <a:solidFill>
                          <a:srgbClr val="000000"/>
                        </a:solidFill>
                        <a:latin typeface="+mn-lt"/>
                      </a:endParaRPr>
                    </a:p>
                  </a:txBody>
                  <a:tcPr marL="9525" marR="9525" marT="9525" marB="0" anchor="ctr"/>
                </a:tc>
                <a:tc>
                  <a:txBody>
                    <a:bodyPr/>
                    <a:lstStyle/>
                    <a:p>
                      <a:pPr algn="ctr" fontAlgn="ctr"/>
                      <a:r>
                        <a:rPr lang="es-MX" sz="1400" b="0" u="none" strike="noStrike" noProof="0" dirty="0">
                          <a:solidFill>
                            <a:srgbClr val="000000"/>
                          </a:solidFill>
                        </a:rPr>
                        <a:t>Integral</a:t>
                      </a:r>
                      <a:endParaRPr lang="es-MX" sz="1400" b="0" i="0" u="none" strike="noStrike" noProof="0" dirty="0">
                        <a:solidFill>
                          <a:srgbClr val="000000"/>
                        </a:solidFill>
                        <a:latin typeface="+mn-lt"/>
                      </a:endParaRPr>
                    </a:p>
                  </a:txBody>
                  <a:tcPr marL="9525" marR="9525" marT="9525" marB="0" anchor="ctr"/>
                </a:tc>
                <a:tc>
                  <a:txBody>
                    <a:bodyPr/>
                    <a:lstStyle/>
                    <a:p>
                      <a:pPr algn="ctr" fontAlgn="b"/>
                      <a:r>
                        <a:rPr lang="es-MX" sz="1400" b="0" u="none" strike="noStrike" noProof="0" dirty="0">
                          <a:solidFill>
                            <a:srgbClr val="000000"/>
                          </a:solidFill>
                        </a:rPr>
                        <a:t>2</a:t>
                      </a:r>
                      <a:endParaRPr lang="es-MX" sz="1400" b="0" u="none" strike="noStrike" noProof="0" dirty="0">
                        <a:solidFill>
                          <a:srgbClr val="000000"/>
                        </a:solidFill>
                        <a:latin typeface="+mn-lt"/>
                      </a:endParaRPr>
                    </a:p>
                  </a:txBody>
                  <a:tcPr marL="9525" marR="9525" marT="9525" marB="0" anchor="ctr"/>
                </a:tc>
                <a:tc>
                  <a:txBody>
                    <a:bodyPr/>
                    <a:lstStyle/>
                    <a:p>
                      <a:pPr algn="ctr" fontAlgn="b"/>
                      <a:r>
                        <a:rPr lang="es-MX" sz="1400" b="0" u="none" strike="noStrike" noProof="0" dirty="0">
                          <a:solidFill>
                            <a:srgbClr val="000000"/>
                          </a:solidFill>
                        </a:rPr>
                        <a:t>Al 2 trimestre del año hay 2 recomendaciones</a:t>
                      </a:r>
                    </a:p>
                  </a:txBody>
                  <a:tcPr marL="9525" marR="9525" marT="9525" marB="0" anchor="ctr"/>
                </a:tc>
                <a:extLst>
                  <a:ext uri="{0D108BD9-81ED-4DB2-BD59-A6C34878D82A}">
                    <a16:rowId xmlns:a16="http://schemas.microsoft.com/office/drawing/2014/main" val="10003"/>
                  </a:ext>
                </a:extLst>
              </a:tr>
            </a:tbl>
          </a:graphicData>
        </a:graphic>
      </p:graphicFrame>
      <p:graphicFrame>
        <p:nvGraphicFramePr>
          <p:cNvPr id="11" name="5 Tabla">
            <a:extLst>
              <a:ext uri="{FF2B5EF4-FFF2-40B4-BE49-F238E27FC236}">
                <a16:creationId xmlns:a16="http://schemas.microsoft.com/office/drawing/2014/main" id="{3B86ADC5-6F17-069D-972B-5BBB26A40474}"/>
              </a:ext>
            </a:extLst>
          </p:cNvPr>
          <p:cNvGraphicFramePr>
            <a:graphicFrameLocks noGrp="1"/>
          </p:cNvGraphicFramePr>
          <p:nvPr>
            <p:extLst>
              <p:ext uri="{D42A27DB-BD31-4B8C-83A1-F6EECF244321}">
                <p14:modId xmlns:p14="http://schemas.microsoft.com/office/powerpoint/2010/main" val="3793790340"/>
              </p:ext>
            </p:extLst>
          </p:nvPr>
        </p:nvGraphicFramePr>
        <p:xfrm>
          <a:off x="1024128" y="3595029"/>
          <a:ext cx="10101065" cy="2314279"/>
        </p:xfrm>
        <a:graphic>
          <a:graphicData uri="http://schemas.openxmlformats.org/drawingml/2006/table">
            <a:tbl>
              <a:tblPr>
                <a:tableStyleId>{5C22544A-7EE6-4342-B048-85BDC9FD1C3A}</a:tableStyleId>
              </a:tblPr>
              <a:tblGrid>
                <a:gridCol w="645620">
                  <a:extLst>
                    <a:ext uri="{9D8B030D-6E8A-4147-A177-3AD203B41FA5}">
                      <a16:colId xmlns:a16="http://schemas.microsoft.com/office/drawing/2014/main" val="20000"/>
                    </a:ext>
                  </a:extLst>
                </a:gridCol>
                <a:gridCol w="1027766">
                  <a:extLst>
                    <a:ext uri="{9D8B030D-6E8A-4147-A177-3AD203B41FA5}">
                      <a16:colId xmlns:a16="http://schemas.microsoft.com/office/drawing/2014/main" val="20001"/>
                    </a:ext>
                  </a:extLst>
                </a:gridCol>
                <a:gridCol w="1261418">
                  <a:extLst>
                    <a:ext uri="{9D8B030D-6E8A-4147-A177-3AD203B41FA5}">
                      <a16:colId xmlns:a16="http://schemas.microsoft.com/office/drawing/2014/main" val="20002"/>
                    </a:ext>
                  </a:extLst>
                </a:gridCol>
                <a:gridCol w="1821879">
                  <a:extLst>
                    <a:ext uri="{9D8B030D-6E8A-4147-A177-3AD203B41FA5}">
                      <a16:colId xmlns:a16="http://schemas.microsoft.com/office/drawing/2014/main" val="20004"/>
                    </a:ext>
                  </a:extLst>
                </a:gridCol>
                <a:gridCol w="3523160">
                  <a:extLst>
                    <a:ext uri="{9D8B030D-6E8A-4147-A177-3AD203B41FA5}">
                      <a16:colId xmlns:a16="http://schemas.microsoft.com/office/drawing/2014/main" val="20005"/>
                    </a:ext>
                  </a:extLst>
                </a:gridCol>
                <a:gridCol w="1821222">
                  <a:extLst>
                    <a:ext uri="{9D8B030D-6E8A-4147-A177-3AD203B41FA5}">
                      <a16:colId xmlns:a16="http://schemas.microsoft.com/office/drawing/2014/main" val="20006"/>
                    </a:ext>
                  </a:extLst>
                </a:gridCol>
              </a:tblGrid>
              <a:tr h="408922">
                <a:tc gridSpan="6">
                  <a:txBody>
                    <a:bodyPr/>
                    <a:lstStyle/>
                    <a:p>
                      <a:pPr marL="0" algn="ctr" defTabSz="914400" rtl="0" eaLnBrk="1" fontAlgn="b" latinLnBrk="0" hangingPunct="1"/>
                      <a:r>
                        <a:rPr lang="es-MX" sz="1400" b="1" u="none" strike="noStrike" kern="1200" noProof="0">
                          <a:solidFill>
                            <a:srgbClr val="000000"/>
                          </a:solidFill>
                        </a:rPr>
                        <a:t>Observaciones Determinadas por el Instituto Superior de Fiscalización </a:t>
                      </a:r>
                    </a:p>
                    <a:p>
                      <a:pPr marL="0" algn="ctr" defTabSz="914400" rtl="0" eaLnBrk="1" fontAlgn="b" latinLnBrk="0" hangingPunct="1"/>
                      <a:r>
                        <a:rPr lang="es-MX" sz="1400" b="1" u="none" strike="noStrike" kern="1200" noProof="0">
                          <a:solidFill>
                            <a:srgbClr val="000000"/>
                          </a:solidFill>
                        </a:rPr>
                        <a:t>extraído del Portal SIGA de ISAF</a:t>
                      </a:r>
                      <a:endParaRPr lang="es-MX" sz="1400" b="1" u="none" strike="noStrike" kern="1200" noProof="0">
                        <a:solidFill>
                          <a:srgbClr val="000000"/>
                        </a:solidFill>
                        <a:latin typeface="+mn-lt"/>
                        <a:ea typeface="+mn-ea"/>
                        <a:cs typeface="+mn-cs"/>
                      </a:endParaRPr>
                    </a:p>
                  </a:txBody>
                  <a:tcPr marL="7443" marR="7443" marT="7443" marB="0" anchor="ctr"/>
                </a:tc>
                <a:tc hMerge="1">
                  <a:txBody>
                    <a:bodyPr/>
                    <a:lstStyle/>
                    <a:p>
                      <a:endParaRPr lang="es-MX"/>
                    </a:p>
                  </a:txBody>
                  <a:tcPr/>
                </a:tc>
                <a:tc hMerge="1">
                  <a:txBody>
                    <a:bodyPr/>
                    <a:lstStyle/>
                    <a:p>
                      <a:endParaRPr lang="es-MX"/>
                    </a:p>
                  </a:txBody>
                  <a:tcPr/>
                </a:tc>
                <a:tc hMerge="1">
                  <a:txBody>
                    <a:bodyPr/>
                    <a:lstStyle/>
                    <a:p>
                      <a:endParaRPr lang="es-MX"/>
                    </a:p>
                  </a:txBody>
                  <a:tcPr>
                    <a:lnL w="12700" cmpd="sng">
                      <a:noFill/>
                      <a:prstDash val="solid"/>
                    </a:lnL>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0"/>
                  </a:ext>
                </a:extLst>
              </a:tr>
              <a:tr h="408922">
                <a:tc>
                  <a:txBody>
                    <a:bodyPr/>
                    <a:lstStyle/>
                    <a:p>
                      <a:pPr marL="0" algn="ctr" defTabSz="914400" rtl="0" eaLnBrk="1" fontAlgn="b" latinLnBrk="0" hangingPunct="1"/>
                      <a:r>
                        <a:rPr lang="es-MX" sz="1400" b="1" u="none" strike="noStrike" kern="1200" noProof="0">
                          <a:solidFill>
                            <a:srgbClr val="000000"/>
                          </a:solidFill>
                        </a:rPr>
                        <a:t>Ejercicio Fiscal</a:t>
                      </a:r>
                      <a:endParaRPr lang="es-MX" sz="1400" b="1"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1" u="none" strike="noStrike" kern="1200" noProof="0">
                          <a:solidFill>
                            <a:srgbClr val="000000"/>
                          </a:solidFill>
                        </a:rPr>
                        <a:t>Órgano Fiscalizador</a:t>
                      </a:r>
                      <a:endParaRPr lang="es-MX" sz="1400" b="1"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1" u="none" strike="noStrike" kern="1200" noProof="0">
                          <a:solidFill>
                            <a:srgbClr val="000000"/>
                          </a:solidFill>
                        </a:rPr>
                        <a:t>Observaciones</a:t>
                      </a:r>
                      <a:endParaRPr lang="es-MX" sz="1400" b="1"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1" u="none" strike="noStrike" kern="1200" noProof="0">
                          <a:solidFill>
                            <a:srgbClr val="000000"/>
                          </a:solidFill>
                        </a:rPr>
                        <a:t>Auditoría</a:t>
                      </a:r>
                      <a:endParaRPr lang="es-MX" sz="1400" b="1" u="none" strike="noStrike" kern="1200" noProof="0">
                        <a:solidFill>
                          <a:srgbClr val="000000"/>
                        </a:solidFill>
                        <a:latin typeface="+mn-lt"/>
                        <a:ea typeface="+mn-ea"/>
                        <a:cs typeface="+mn-cs"/>
                      </a:endParaRPr>
                    </a:p>
                  </a:txBody>
                  <a:tcPr marL="7443" marR="7443" marT="7443" marB="0" anchor="ctr"/>
                </a:tc>
                <a:tc>
                  <a:txBody>
                    <a:bodyPr/>
                    <a:lstStyle/>
                    <a:p>
                      <a:pPr marL="0" lvl="0" algn="ctr">
                        <a:buNone/>
                      </a:pPr>
                      <a:r>
                        <a:rPr lang="es-MX" sz="1400" b="1" i="0" u="none" strike="noStrike" kern="1200" noProof="0">
                          <a:solidFill>
                            <a:srgbClr val="000000"/>
                          </a:solidFill>
                          <a:latin typeface="Calibri"/>
                        </a:rPr>
                        <a:t>Observaciones pendientes de Solventar</a:t>
                      </a:r>
                      <a:endParaRPr lang="es-ES"/>
                    </a:p>
                  </a:txBody>
                  <a:tcPr marL="7443" marR="7443" marT="7443" marB="0" anchor="ctr"/>
                </a:tc>
                <a:tc>
                  <a:txBody>
                    <a:bodyPr/>
                    <a:lstStyle/>
                    <a:p>
                      <a:pPr marL="0" algn="ctr" defTabSz="914400" rtl="0" eaLnBrk="1" fontAlgn="b" latinLnBrk="0" hangingPunct="1"/>
                      <a:r>
                        <a:rPr lang="es-MX" sz="1400" b="1" u="none" strike="noStrike" kern="1200" noProof="0">
                          <a:solidFill>
                            <a:srgbClr val="000000"/>
                          </a:solidFill>
                        </a:rPr>
                        <a:t>Comentarios</a:t>
                      </a:r>
                      <a:endParaRPr lang="es-MX" sz="1400" b="1" u="none" strike="noStrike" kern="1200" noProof="0">
                        <a:solidFill>
                          <a:srgbClr val="000000"/>
                        </a:solidFill>
                        <a:latin typeface="+mn-lt"/>
                        <a:ea typeface="+mn-ea"/>
                        <a:cs typeface="+mn-cs"/>
                      </a:endParaRPr>
                    </a:p>
                  </a:txBody>
                  <a:tcPr marL="7443" marR="7443" marT="7443" marB="0" anchor="ctr"/>
                </a:tc>
                <a:extLst>
                  <a:ext uri="{0D108BD9-81ED-4DB2-BD59-A6C34878D82A}">
                    <a16:rowId xmlns:a16="http://schemas.microsoft.com/office/drawing/2014/main" val="10003"/>
                  </a:ext>
                </a:extLst>
              </a:tr>
              <a:tr h="1011790">
                <a:tc>
                  <a:txBody>
                    <a:bodyPr/>
                    <a:lstStyle/>
                    <a:p>
                      <a:pPr marL="0" algn="ctr" defTabSz="914400" rtl="0" eaLnBrk="1" fontAlgn="b" latinLnBrk="0" hangingPunct="1"/>
                      <a:r>
                        <a:rPr lang="es-MX" sz="1400" b="0" u="none" strike="noStrike" kern="1200" noProof="0" dirty="0">
                          <a:solidFill>
                            <a:srgbClr val="000000"/>
                          </a:solidFill>
                        </a:rPr>
                        <a:t>2023</a:t>
                      </a:r>
                      <a:endParaRPr lang="es-MX" sz="1400" b="0" u="none" strike="noStrike" kern="1200" noProof="0" dirty="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ISAF</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dirty="0">
                          <a:solidFill>
                            <a:srgbClr val="000000"/>
                          </a:solidFill>
                        </a:rPr>
                        <a:t>10</a:t>
                      </a:r>
                      <a:endParaRPr lang="es-MX" sz="1400" b="0" u="none" strike="noStrike" kern="1200" noProof="0" dirty="0">
                        <a:solidFill>
                          <a:srgbClr val="000000"/>
                        </a:solidFill>
                        <a:latin typeface="+mn-lt"/>
                        <a:ea typeface="+mn-ea"/>
                        <a:cs typeface="+mn-cs"/>
                      </a:endParaRPr>
                    </a:p>
                  </a:txBody>
                  <a:tcPr marL="7443" marR="7443" marT="7443" marB="0" anchor="ctr"/>
                </a:tc>
                <a:tc>
                  <a:txBody>
                    <a:bodyPr/>
                    <a:lstStyle/>
                    <a:p>
                      <a:pPr marL="0" algn="ctr" rtl="0" eaLnBrk="1" fontAlgn="b" latinLnBrk="0" hangingPunct="1"/>
                      <a:r>
                        <a:rPr lang="es-MX" sz="1400" b="0" u="none" strike="noStrike" kern="1200" noProof="0">
                          <a:solidFill>
                            <a:srgbClr val="000000"/>
                          </a:solidFill>
                        </a:rPr>
                        <a:t>Auditoría Integral – Secretaría de Economía</a:t>
                      </a:r>
                    </a:p>
                  </a:txBody>
                  <a:tcPr marL="7443" marR="7443" marT="7443" marB="0" anchor="ctr"/>
                </a:tc>
                <a:tc>
                  <a:txBody>
                    <a:bodyPr/>
                    <a:lstStyle/>
                    <a:p>
                      <a:pPr marL="0" algn="ctr" rtl="0" eaLnBrk="1" fontAlgn="b" latinLnBrk="0" hangingPunct="1"/>
                      <a:r>
                        <a:rPr lang="es-MX" sz="1400" b="0" u="none" strike="noStrike" kern="1200" noProof="0" dirty="0">
                          <a:solidFill>
                            <a:srgbClr val="000000"/>
                          </a:solidFill>
                        </a:rPr>
                        <a:t>2</a:t>
                      </a:r>
                    </a:p>
                  </a:txBody>
                  <a:tcPr marL="7443" marR="7443" marT="7443" marB="0" anchor="ctr"/>
                </a:tc>
                <a:tc>
                  <a:txBody>
                    <a:bodyPr/>
                    <a:lstStyle/>
                    <a:p>
                      <a:pPr marL="0" algn="ctr" rtl="0" eaLnBrk="1" fontAlgn="b" latinLnBrk="0" hangingPunct="1"/>
                      <a:r>
                        <a:rPr lang="es-MX" sz="1400" b="0" u="none" strike="noStrike" kern="1200" noProof="0" dirty="0">
                          <a:solidFill>
                            <a:srgbClr val="000000"/>
                          </a:solidFill>
                        </a:rPr>
                        <a:t>En Investigación por parte de ISAF</a:t>
                      </a:r>
                    </a:p>
                  </a:txBody>
                  <a:tcPr marL="7443" marR="7443" marT="7443" marB="0" anchor="ctr"/>
                </a:tc>
                <a:extLst>
                  <a:ext uri="{0D108BD9-81ED-4DB2-BD59-A6C34878D82A}">
                    <a16:rowId xmlns:a16="http://schemas.microsoft.com/office/drawing/2014/main" val="10004"/>
                  </a:ext>
                </a:extLst>
              </a:tr>
              <a:tr h="219032">
                <a:tc>
                  <a:txBody>
                    <a:bodyPr/>
                    <a:lstStyle/>
                    <a:p>
                      <a:pPr marL="0" algn="ctr" defTabSz="914400" rtl="0" eaLnBrk="1" fontAlgn="b" latinLnBrk="0" hangingPunct="1"/>
                      <a:r>
                        <a:rPr lang="es-MX" sz="1400" b="0" u="none" strike="noStrike" kern="1200" noProof="0">
                          <a:solidFill>
                            <a:srgbClr val="000000"/>
                          </a:solidFill>
                        </a:rPr>
                        <a:t>2024</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ISAF</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1</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rtl="0" eaLnBrk="1" fontAlgn="b" latinLnBrk="0" hangingPunct="1"/>
                      <a:r>
                        <a:rPr lang="es-MX" sz="1400" b="0" u="none" strike="noStrike" kern="1200" noProof="0">
                          <a:solidFill>
                            <a:srgbClr val="000000"/>
                          </a:solidFill>
                        </a:rPr>
                        <a:t>Auditoría Integral Secretaría de Turismo</a:t>
                      </a: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2</a:t>
                      </a:r>
                    </a:p>
                  </a:txBody>
                  <a:tcPr marL="7443" marR="7443" marT="7443" marB="0" anchor="ctr"/>
                </a:tc>
                <a:tc>
                  <a:txBody>
                    <a:bodyPr/>
                    <a:lstStyle/>
                    <a:p>
                      <a:pPr marL="0" algn="ctr" rtl="0" eaLnBrk="1" fontAlgn="b" latinLnBrk="0" hangingPunct="1"/>
                      <a:r>
                        <a:rPr lang="es-MX" sz="1400" b="0" u="none" strike="noStrike" kern="1200" noProof="0" dirty="0">
                          <a:solidFill>
                            <a:srgbClr val="000000"/>
                          </a:solidFill>
                          <a:latin typeface="+mn-lt"/>
                          <a:ea typeface="+mn-ea"/>
                          <a:cs typeface="+mn-cs"/>
                        </a:rPr>
                        <a:t>En proceso de </a:t>
                      </a:r>
                      <a:r>
                        <a:rPr lang="es-MX" sz="1400" b="0" u="none" strike="noStrike" kern="1200" noProof="0" dirty="0" err="1">
                          <a:solidFill>
                            <a:srgbClr val="000000"/>
                          </a:solidFill>
                          <a:latin typeface="+mn-lt"/>
                          <a:ea typeface="+mn-ea"/>
                          <a:cs typeface="+mn-cs"/>
                        </a:rPr>
                        <a:t>solventación</a:t>
                      </a:r>
                      <a:endParaRPr lang="es-MX" sz="1400" b="0" u="none" strike="noStrike" kern="1200" noProof="0" dirty="0">
                        <a:solidFill>
                          <a:srgbClr val="000000"/>
                        </a:solidFill>
                        <a:latin typeface="+mn-lt"/>
                        <a:ea typeface="+mn-ea"/>
                        <a:cs typeface="+mn-cs"/>
                      </a:endParaRPr>
                    </a:p>
                  </a:txBody>
                  <a:tcPr marL="7443" marR="7443" marT="7443" marB="0" anchor="ctr"/>
                </a:tc>
                <a:extLst>
                  <a:ext uri="{0D108BD9-81ED-4DB2-BD59-A6C34878D82A}">
                    <a16:rowId xmlns:a16="http://schemas.microsoft.com/office/drawing/2014/main" val="10006"/>
                  </a:ext>
                </a:extLst>
              </a:tr>
            </a:tbl>
          </a:graphicData>
        </a:graphic>
      </p:graphicFrame>
      <p:pic>
        <p:nvPicPr>
          <p:cNvPr id="4" name="Imagen 3">
            <a:extLst>
              <a:ext uri="{FF2B5EF4-FFF2-40B4-BE49-F238E27FC236}">
                <a16:creationId xmlns:a16="http://schemas.microsoft.com/office/drawing/2014/main" id="{512E46F3-2D2E-EF46-27D5-F9076EC485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3" name="CuadroTexto 2">
            <a:extLst>
              <a:ext uri="{FF2B5EF4-FFF2-40B4-BE49-F238E27FC236}">
                <a16:creationId xmlns:a16="http://schemas.microsoft.com/office/drawing/2014/main" id="{9CE4E837-F86E-8F9D-415A-FCBD43CE0BFC}"/>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Tree>
    <p:extLst>
      <p:ext uri="{BB962C8B-B14F-4D97-AF65-F5344CB8AC3E}">
        <p14:creationId xmlns:p14="http://schemas.microsoft.com/office/powerpoint/2010/main" val="25831074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lecha: a la derecha 1">
            <a:extLst>
              <a:ext uri="{FF2B5EF4-FFF2-40B4-BE49-F238E27FC236}">
                <a16:creationId xmlns:a16="http://schemas.microsoft.com/office/drawing/2014/main" id="{6AF0F427-85C2-9B5F-F9C2-D60938051457}"/>
              </a:ext>
            </a:extLst>
          </p:cNvPr>
          <p:cNvSpPr/>
          <p:nvPr/>
        </p:nvSpPr>
        <p:spPr>
          <a:xfrm>
            <a:off x="1201479" y="2902687"/>
            <a:ext cx="9739423" cy="1414131"/>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MX"/>
          </a:p>
        </p:txBody>
      </p:sp>
      <p:sp>
        <p:nvSpPr>
          <p:cNvPr id="3" name="Paralelogramo 2">
            <a:extLst>
              <a:ext uri="{FF2B5EF4-FFF2-40B4-BE49-F238E27FC236}">
                <a16:creationId xmlns:a16="http://schemas.microsoft.com/office/drawing/2014/main" id="{7E1CD9DE-1B2C-3343-26B1-23FAAF619D73}"/>
              </a:ext>
            </a:extLst>
          </p:cNvPr>
          <p:cNvSpPr/>
          <p:nvPr/>
        </p:nvSpPr>
        <p:spPr>
          <a:xfrm>
            <a:off x="1741900" y="2451442"/>
            <a:ext cx="2027271" cy="2254102"/>
          </a:xfrm>
          <a:prstGeom prst="parallelogram">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MX"/>
              <a:t>14 de mayo 2025 </a:t>
            </a:r>
          </a:p>
        </p:txBody>
      </p:sp>
      <p:sp>
        <p:nvSpPr>
          <p:cNvPr id="6" name="Paralelogramo 5">
            <a:extLst>
              <a:ext uri="{FF2B5EF4-FFF2-40B4-BE49-F238E27FC236}">
                <a16:creationId xmlns:a16="http://schemas.microsoft.com/office/drawing/2014/main" id="{83F41EC1-B99A-04D9-4B06-9D566224A170}"/>
              </a:ext>
            </a:extLst>
          </p:cNvPr>
          <p:cNvSpPr/>
          <p:nvPr/>
        </p:nvSpPr>
        <p:spPr>
          <a:xfrm>
            <a:off x="3769171" y="2451442"/>
            <a:ext cx="2027271" cy="2254102"/>
          </a:xfrm>
          <a:prstGeom prst="parallelogram">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s-MX"/>
              <a:t>08 de julio 2025</a:t>
            </a:r>
          </a:p>
        </p:txBody>
      </p:sp>
      <p:sp>
        <p:nvSpPr>
          <p:cNvPr id="7" name="Paralelogramo 6">
            <a:extLst>
              <a:ext uri="{FF2B5EF4-FFF2-40B4-BE49-F238E27FC236}">
                <a16:creationId xmlns:a16="http://schemas.microsoft.com/office/drawing/2014/main" id="{58EBC759-E09C-3711-5727-31714821FBDF}"/>
              </a:ext>
            </a:extLst>
          </p:cNvPr>
          <p:cNvSpPr/>
          <p:nvPr/>
        </p:nvSpPr>
        <p:spPr>
          <a:xfrm>
            <a:off x="5776953" y="2451442"/>
            <a:ext cx="2027271" cy="2254102"/>
          </a:xfrm>
          <a:prstGeom prst="parallelogram">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MX"/>
              <a:t>21 de octubre 2025</a:t>
            </a:r>
          </a:p>
        </p:txBody>
      </p:sp>
      <p:sp>
        <p:nvSpPr>
          <p:cNvPr id="8" name="Paralelogramo 7">
            <a:extLst>
              <a:ext uri="{FF2B5EF4-FFF2-40B4-BE49-F238E27FC236}">
                <a16:creationId xmlns:a16="http://schemas.microsoft.com/office/drawing/2014/main" id="{3C6BB06A-0A9E-BB25-60A8-E20771834429}"/>
              </a:ext>
            </a:extLst>
          </p:cNvPr>
          <p:cNvSpPr/>
          <p:nvPr/>
        </p:nvSpPr>
        <p:spPr>
          <a:xfrm>
            <a:off x="7883973" y="2451442"/>
            <a:ext cx="2027272" cy="2254102"/>
          </a:xfrm>
          <a:prstGeom prst="parallelogram">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a:t>27 de enero 2026</a:t>
            </a:r>
          </a:p>
        </p:txBody>
      </p:sp>
      <p:sp>
        <p:nvSpPr>
          <p:cNvPr id="9" name="Rectángulo 8">
            <a:extLst>
              <a:ext uri="{FF2B5EF4-FFF2-40B4-BE49-F238E27FC236}">
                <a16:creationId xmlns:a16="http://schemas.microsoft.com/office/drawing/2014/main" id="{11B15AC3-A5BD-470D-6AC8-051BAA8C675F}"/>
              </a:ext>
            </a:extLst>
          </p:cNvPr>
          <p:cNvSpPr/>
          <p:nvPr/>
        </p:nvSpPr>
        <p:spPr>
          <a:xfrm>
            <a:off x="0" y="0"/>
            <a:ext cx="12192000" cy="23391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23" name="Grupo 22">
            <a:extLst>
              <a:ext uri="{FF2B5EF4-FFF2-40B4-BE49-F238E27FC236}">
                <a16:creationId xmlns:a16="http://schemas.microsoft.com/office/drawing/2014/main" id="{27A6F1E5-4027-ADC3-F2DD-4DAA4455BC63}"/>
              </a:ext>
            </a:extLst>
          </p:cNvPr>
          <p:cNvGrpSpPr/>
          <p:nvPr/>
        </p:nvGrpSpPr>
        <p:grpSpPr>
          <a:xfrm>
            <a:off x="346289" y="284341"/>
            <a:ext cx="11565257" cy="813283"/>
            <a:chOff x="346289" y="284341"/>
            <a:chExt cx="11565257" cy="813283"/>
          </a:xfrm>
        </p:grpSpPr>
        <p:sp>
          <p:nvSpPr>
            <p:cNvPr id="24" name="Google Shape;364;p19">
              <a:extLst>
                <a:ext uri="{FF2B5EF4-FFF2-40B4-BE49-F238E27FC236}">
                  <a16:creationId xmlns:a16="http://schemas.microsoft.com/office/drawing/2014/main" id="{97B09CAC-30B6-F97F-0387-CDD51A0CB2B4}"/>
                </a:ext>
              </a:extLst>
            </p:cNvPr>
            <p:cNvSpPr txBox="1"/>
            <p:nvPr/>
          </p:nvSpPr>
          <p:spPr>
            <a:xfrm>
              <a:off x="6848832" y="314997"/>
              <a:ext cx="481891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Calendario de Sesiones Trimestrales</a:t>
              </a:r>
            </a:p>
          </p:txBody>
        </p:sp>
        <p:grpSp>
          <p:nvGrpSpPr>
            <p:cNvPr id="26" name="Grupo 25">
              <a:extLst>
                <a:ext uri="{FF2B5EF4-FFF2-40B4-BE49-F238E27FC236}">
                  <a16:creationId xmlns:a16="http://schemas.microsoft.com/office/drawing/2014/main" id="{2B77DE81-1667-2003-E615-516514E7090A}"/>
                </a:ext>
              </a:extLst>
            </p:cNvPr>
            <p:cNvGrpSpPr/>
            <p:nvPr/>
          </p:nvGrpSpPr>
          <p:grpSpPr>
            <a:xfrm>
              <a:off x="346289" y="284341"/>
              <a:ext cx="11565257" cy="813283"/>
              <a:chOff x="346289" y="284341"/>
              <a:chExt cx="11565257" cy="813283"/>
            </a:xfrm>
          </p:grpSpPr>
          <p:cxnSp>
            <p:nvCxnSpPr>
              <p:cNvPr id="28" name="Conector recto 27">
                <a:extLst>
                  <a:ext uri="{FF2B5EF4-FFF2-40B4-BE49-F238E27FC236}">
                    <a16:creationId xmlns:a16="http://schemas.microsoft.com/office/drawing/2014/main" id="{D44B17EF-A54D-621C-165B-907B00D71C3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31" name="Google Shape;188;p2" descr="Un conjunto de letras blancas en un fondo blanco&#10;&#10;Descripción generada automáticamente con confianza media">
                <a:extLst>
                  <a:ext uri="{FF2B5EF4-FFF2-40B4-BE49-F238E27FC236}">
                    <a16:creationId xmlns:a16="http://schemas.microsoft.com/office/drawing/2014/main" id="{98BFBD91-58CB-425D-4F8C-57BEC5E40A33}"/>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5" name="Imagen 4">
            <a:extLst>
              <a:ext uri="{FF2B5EF4-FFF2-40B4-BE49-F238E27FC236}">
                <a16:creationId xmlns:a16="http://schemas.microsoft.com/office/drawing/2014/main" id="{254EBDB9-1539-DBAE-28E0-688E8B7571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4" name="CuadroTexto 3">
            <a:extLst>
              <a:ext uri="{FF2B5EF4-FFF2-40B4-BE49-F238E27FC236}">
                <a16:creationId xmlns:a16="http://schemas.microsoft.com/office/drawing/2014/main" id="{00F89BB5-1193-7D90-2E73-18EBCCBDB4BA}"/>
              </a:ext>
            </a:extLst>
          </p:cNvPr>
          <p:cNvSpPr txBox="1"/>
          <p:nvPr/>
        </p:nvSpPr>
        <p:spPr>
          <a:xfrm>
            <a:off x="1744319" y="5652206"/>
            <a:ext cx="8769195" cy="307777"/>
          </a:xfrm>
          <a:prstGeom prst="rect">
            <a:avLst/>
          </a:prstGeom>
        </p:spPr>
        <p:style>
          <a:lnRef idx="3">
            <a:schemeClr val="lt1"/>
          </a:lnRef>
          <a:fillRef idx="1">
            <a:schemeClr val="accent1"/>
          </a:fillRef>
          <a:effectRef idx="1">
            <a:schemeClr val="accent1"/>
          </a:effectRef>
          <a:fontRef idx="minor">
            <a:schemeClr val="lt1"/>
          </a:fontRef>
        </p:style>
        <p:txBody>
          <a:bodyPr wrap="none" rtlCol="0">
            <a:spAutoFit/>
          </a:bodyPr>
          <a:lstStyle/>
          <a:p>
            <a:r>
              <a:rPr lang="es-MX" sz="1400"/>
              <a:t>SUJETO A CAMBIOS POR AGENDA DE LA DIRECTOR GENERAL DE DESARROLLO ADMINISTRATIVO Y MEJORA CONTINUA</a:t>
            </a:r>
          </a:p>
        </p:txBody>
      </p:sp>
      <p:sp>
        <p:nvSpPr>
          <p:cNvPr id="10" name="CuadroTexto 9">
            <a:extLst>
              <a:ext uri="{FF2B5EF4-FFF2-40B4-BE49-F238E27FC236}">
                <a16:creationId xmlns:a16="http://schemas.microsoft.com/office/drawing/2014/main" id="{E76F8EA8-50D4-87D9-2E57-A7F4EE64C4C7}"/>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Tree>
    <p:extLst>
      <p:ext uri="{BB962C8B-B14F-4D97-AF65-F5344CB8AC3E}">
        <p14:creationId xmlns:p14="http://schemas.microsoft.com/office/powerpoint/2010/main" val="21220776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o 8">
            <a:extLst>
              <a:ext uri="{FF2B5EF4-FFF2-40B4-BE49-F238E27FC236}">
                <a16:creationId xmlns:a16="http://schemas.microsoft.com/office/drawing/2014/main" id="{927F6BBB-F55C-C4D8-DF62-E83D48A02EBB}"/>
              </a:ext>
            </a:extLst>
          </p:cNvPr>
          <p:cNvGrpSpPr/>
          <p:nvPr/>
        </p:nvGrpSpPr>
        <p:grpSpPr>
          <a:xfrm>
            <a:off x="9135079" y="2127180"/>
            <a:ext cx="2231859" cy="2397523"/>
            <a:chOff x="7332920" y="2008202"/>
            <a:chExt cx="4161658" cy="4190580"/>
          </a:xfrm>
        </p:grpSpPr>
        <p:sp>
          <p:nvSpPr>
            <p:cNvPr id="28" name="Google Shape;2065;p35">
              <a:extLst>
                <a:ext uri="{FF2B5EF4-FFF2-40B4-BE49-F238E27FC236}">
                  <a16:creationId xmlns:a16="http://schemas.microsoft.com/office/drawing/2014/main" id="{35D9DCFA-953A-98B0-C0B0-9047CB7D4410}"/>
                </a:ext>
              </a:extLst>
            </p:cNvPr>
            <p:cNvSpPr/>
            <p:nvPr/>
          </p:nvSpPr>
          <p:spPr>
            <a:xfrm>
              <a:off x="7332920" y="2008202"/>
              <a:ext cx="4161658" cy="4190580"/>
            </a:xfrm>
            <a:prstGeom prst="ellipse">
              <a:avLst/>
            </a:prstGeom>
            <a:solidFill>
              <a:schemeClr val="lt1"/>
            </a:solidFill>
            <a:ln>
              <a:solidFill>
                <a:srgbClr val="990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nvGrpSpPr>
            <p:cNvPr id="20" name="Google Shape;2080;p35">
              <a:extLst>
                <a:ext uri="{FF2B5EF4-FFF2-40B4-BE49-F238E27FC236}">
                  <a16:creationId xmlns:a16="http://schemas.microsoft.com/office/drawing/2014/main" id="{9B633B4E-9F5D-84CE-2F84-B13A8080B13D}"/>
                </a:ext>
              </a:extLst>
            </p:cNvPr>
            <p:cNvGrpSpPr/>
            <p:nvPr/>
          </p:nvGrpSpPr>
          <p:grpSpPr>
            <a:xfrm>
              <a:off x="7980192" y="2331568"/>
              <a:ext cx="3062181" cy="2939221"/>
              <a:chOff x="6543825" y="3202075"/>
              <a:chExt cx="296975" cy="275350"/>
            </a:xfrm>
            <a:solidFill>
              <a:srgbClr val="9D2E3B"/>
            </a:solidFill>
          </p:grpSpPr>
          <p:sp>
            <p:nvSpPr>
              <p:cNvPr id="21" name="Google Shape;2081;p35">
                <a:extLst>
                  <a:ext uri="{FF2B5EF4-FFF2-40B4-BE49-F238E27FC236}">
                    <a16:creationId xmlns:a16="http://schemas.microsoft.com/office/drawing/2014/main" id="{E79919D8-AA6D-7910-BE78-7C629D10BF0B}"/>
                  </a:ext>
                </a:extLst>
              </p:cNvPr>
              <p:cNvSpPr/>
              <p:nvPr/>
            </p:nvSpPr>
            <p:spPr>
              <a:xfrm>
                <a:off x="6683250" y="3202075"/>
                <a:ext cx="17350" cy="43350"/>
              </a:xfrm>
              <a:custGeom>
                <a:avLst/>
                <a:gdLst/>
                <a:ahLst/>
                <a:cxnLst/>
                <a:rect l="l" t="t" r="r" b="b"/>
                <a:pathLst>
                  <a:path w="694" h="1734" extrusionOk="0">
                    <a:moveTo>
                      <a:pt x="347" y="0"/>
                    </a:moveTo>
                    <a:cubicBezTo>
                      <a:pt x="158" y="0"/>
                      <a:pt x="0" y="158"/>
                      <a:pt x="0" y="347"/>
                    </a:cubicBezTo>
                    <a:lnTo>
                      <a:pt x="0" y="1355"/>
                    </a:lnTo>
                    <a:cubicBezTo>
                      <a:pt x="0" y="1576"/>
                      <a:pt x="158" y="1733"/>
                      <a:pt x="347" y="1733"/>
                    </a:cubicBezTo>
                    <a:cubicBezTo>
                      <a:pt x="536" y="1733"/>
                      <a:pt x="693" y="1576"/>
                      <a:pt x="693" y="1355"/>
                    </a:cubicBezTo>
                    <a:lnTo>
                      <a:pt x="693" y="347"/>
                    </a:lnTo>
                    <a:cubicBezTo>
                      <a:pt x="693" y="158"/>
                      <a:pt x="536" y="0"/>
                      <a:pt x="34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2" name="Google Shape;2082;p35">
                <a:extLst>
                  <a:ext uri="{FF2B5EF4-FFF2-40B4-BE49-F238E27FC236}">
                    <a16:creationId xmlns:a16="http://schemas.microsoft.com/office/drawing/2014/main" id="{EAC76465-D460-7F68-E179-089DE3E32BAE}"/>
                  </a:ext>
                </a:extLst>
              </p:cNvPr>
              <p:cNvSpPr/>
              <p:nvPr/>
            </p:nvSpPr>
            <p:spPr>
              <a:xfrm>
                <a:off x="6613925" y="3236125"/>
                <a:ext cx="35475" cy="34700"/>
              </a:xfrm>
              <a:custGeom>
                <a:avLst/>
                <a:gdLst/>
                <a:ahLst/>
                <a:cxnLst/>
                <a:rect l="l" t="t" r="r" b="b"/>
                <a:pathLst>
                  <a:path w="1419" h="1388" extrusionOk="0">
                    <a:moveTo>
                      <a:pt x="363" y="1"/>
                    </a:moveTo>
                    <a:cubicBezTo>
                      <a:pt x="276" y="1"/>
                      <a:pt x="190" y="40"/>
                      <a:pt x="127" y="119"/>
                    </a:cubicBezTo>
                    <a:cubicBezTo>
                      <a:pt x="1" y="245"/>
                      <a:pt x="1" y="466"/>
                      <a:pt x="127" y="592"/>
                    </a:cubicBezTo>
                    <a:lnTo>
                      <a:pt x="820" y="1316"/>
                    </a:lnTo>
                    <a:cubicBezTo>
                      <a:pt x="883" y="1364"/>
                      <a:pt x="969" y="1387"/>
                      <a:pt x="1056" y="1387"/>
                    </a:cubicBezTo>
                    <a:cubicBezTo>
                      <a:pt x="1143" y="1387"/>
                      <a:pt x="1229" y="1364"/>
                      <a:pt x="1292" y="1316"/>
                    </a:cubicBezTo>
                    <a:cubicBezTo>
                      <a:pt x="1418" y="1190"/>
                      <a:pt x="1418" y="938"/>
                      <a:pt x="1292" y="844"/>
                    </a:cubicBezTo>
                    <a:lnTo>
                      <a:pt x="599" y="119"/>
                    </a:lnTo>
                    <a:cubicBezTo>
                      <a:pt x="536" y="40"/>
                      <a:pt x="450" y="1"/>
                      <a:pt x="363"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3" name="Google Shape;2083;p35">
                <a:extLst>
                  <a:ext uri="{FF2B5EF4-FFF2-40B4-BE49-F238E27FC236}">
                    <a16:creationId xmlns:a16="http://schemas.microsoft.com/office/drawing/2014/main" id="{65E4D26B-AAF9-2990-C549-4E6E9595E104}"/>
                  </a:ext>
                </a:extLst>
              </p:cNvPr>
              <p:cNvSpPr/>
              <p:nvPr/>
            </p:nvSpPr>
            <p:spPr>
              <a:xfrm>
                <a:off x="6734425" y="3236425"/>
                <a:ext cx="35475" cy="34400"/>
              </a:xfrm>
              <a:custGeom>
                <a:avLst/>
                <a:gdLst/>
                <a:ahLst/>
                <a:cxnLst/>
                <a:rect l="l" t="t" r="r" b="b"/>
                <a:pathLst>
                  <a:path w="1419" h="1376" extrusionOk="0">
                    <a:moveTo>
                      <a:pt x="1054" y="0"/>
                    </a:moveTo>
                    <a:cubicBezTo>
                      <a:pt x="976" y="0"/>
                      <a:pt x="894" y="33"/>
                      <a:pt x="820" y="107"/>
                    </a:cubicBezTo>
                    <a:lnTo>
                      <a:pt x="95" y="832"/>
                    </a:lnTo>
                    <a:cubicBezTo>
                      <a:pt x="1" y="926"/>
                      <a:pt x="1" y="1178"/>
                      <a:pt x="95" y="1304"/>
                    </a:cubicBezTo>
                    <a:cubicBezTo>
                      <a:pt x="158" y="1352"/>
                      <a:pt x="253" y="1375"/>
                      <a:pt x="344" y="1375"/>
                    </a:cubicBezTo>
                    <a:cubicBezTo>
                      <a:pt x="434" y="1375"/>
                      <a:pt x="521" y="1352"/>
                      <a:pt x="568" y="1304"/>
                    </a:cubicBezTo>
                    <a:lnTo>
                      <a:pt x="1293" y="580"/>
                    </a:lnTo>
                    <a:cubicBezTo>
                      <a:pt x="1419" y="454"/>
                      <a:pt x="1419" y="233"/>
                      <a:pt x="1293" y="107"/>
                    </a:cubicBezTo>
                    <a:cubicBezTo>
                      <a:pt x="1226" y="41"/>
                      <a:pt x="1142" y="0"/>
                      <a:pt x="1054"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4" name="Google Shape;2084;p35">
                <a:extLst>
                  <a:ext uri="{FF2B5EF4-FFF2-40B4-BE49-F238E27FC236}">
                    <a16:creationId xmlns:a16="http://schemas.microsoft.com/office/drawing/2014/main" id="{26D74CC0-5A05-FF55-E8B1-29A5FC7AF609}"/>
                  </a:ext>
                </a:extLst>
              </p:cNvPr>
              <p:cNvSpPr/>
              <p:nvPr/>
            </p:nvSpPr>
            <p:spPr>
              <a:xfrm>
                <a:off x="6805325" y="3322575"/>
                <a:ext cx="35475" cy="121325"/>
              </a:xfrm>
              <a:custGeom>
                <a:avLst/>
                <a:gdLst/>
                <a:ahLst/>
                <a:cxnLst/>
                <a:rect l="l" t="t" r="r" b="b"/>
                <a:pathLst>
                  <a:path w="1419" h="4853" extrusionOk="0">
                    <a:moveTo>
                      <a:pt x="0" y="1"/>
                    </a:moveTo>
                    <a:lnTo>
                      <a:pt x="0" y="4852"/>
                    </a:lnTo>
                    <a:lnTo>
                      <a:pt x="1040" y="4852"/>
                    </a:lnTo>
                    <a:cubicBezTo>
                      <a:pt x="1261" y="4852"/>
                      <a:pt x="1418" y="4695"/>
                      <a:pt x="1418" y="4506"/>
                    </a:cubicBezTo>
                    <a:lnTo>
                      <a:pt x="1418" y="316"/>
                    </a:lnTo>
                    <a:cubicBezTo>
                      <a:pt x="1355" y="158"/>
                      <a:pt x="1198" y="1"/>
                      <a:pt x="1040"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5" name="Google Shape;2085;p35">
                <a:extLst>
                  <a:ext uri="{FF2B5EF4-FFF2-40B4-BE49-F238E27FC236}">
                    <a16:creationId xmlns:a16="http://schemas.microsoft.com/office/drawing/2014/main" id="{7E920004-C968-3EEC-DD15-2E110EFDB753}"/>
                  </a:ext>
                </a:extLst>
              </p:cNvPr>
              <p:cNvSpPr/>
              <p:nvPr/>
            </p:nvSpPr>
            <p:spPr>
              <a:xfrm>
                <a:off x="6543825" y="3323275"/>
                <a:ext cx="35475" cy="121400"/>
              </a:xfrm>
              <a:custGeom>
                <a:avLst/>
                <a:gdLst/>
                <a:ahLst/>
                <a:cxnLst/>
                <a:rect l="l" t="t" r="r" b="b"/>
                <a:pathLst>
                  <a:path w="1419" h="4856" extrusionOk="0">
                    <a:moveTo>
                      <a:pt x="323" y="0"/>
                    </a:moveTo>
                    <a:cubicBezTo>
                      <a:pt x="132" y="0"/>
                      <a:pt x="1" y="149"/>
                      <a:pt x="1" y="351"/>
                    </a:cubicBezTo>
                    <a:lnTo>
                      <a:pt x="1" y="4509"/>
                    </a:lnTo>
                    <a:cubicBezTo>
                      <a:pt x="1" y="4698"/>
                      <a:pt x="158" y="4856"/>
                      <a:pt x="379" y="4856"/>
                    </a:cubicBezTo>
                    <a:lnTo>
                      <a:pt x="1418" y="4856"/>
                    </a:lnTo>
                    <a:lnTo>
                      <a:pt x="1418" y="4"/>
                    </a:lnTo>
                    <a:lnTo>
                      <a:pt x="379" y="4"/>
                    </a:lnTo>
                    <a:cubicBezTo>
                      <a:pt x="360" y="1"/>
                      <a:pt x="341" y="0"/>
                      <a:pt x="323"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6" name="Google Shape;2086;p35">
                <a:extLst>
                  <a:ext uri="{FF2B5EF4-FFF2-40B4-BE49-F238E27FC236}">
                    <a16:creationId xmlns:a16="http://schemas.microsoft.com/office/drawing/2014/main" id="{E2DACD04-CE98-DF5D-B880-94AC4589248E}"/>
                  </a:ext>
                </a:extLst>
              </p:cNvPr>
              <p:cNvSpPr/>
              <p:nvPr/>
            </p:nvSpPr>
            <p:spPr>
              <a:xfrm>
                <a:off x="6643075" y="3332025"/>
                <a:ext cx="143375" cy="104000"/>
              </a:xfrm>
              <a:custGeom>
                <a:avLst/>
                <a:gdLst/>
                <a:ahLst/>
                <a:cxnLst/>
                <a:rect l="l" t="t" r="r" b="b"/>
                <a:pathLst>
                  <a:path w="5735" h="4160" extrusionOk="0">
                    <a:moveTo>
                      <a:pt x="1639" y="1"/>
                    </a:moveTo>
                    <a:cubicBezTo>
                      <a:pt x="1450" y="1"/>
                      <a:pt x="1198" y="158"/>
                      <a:pt x="1072" y="379"/>
                    </a:cubicBezTo>
                    <a:lnTo>
                      <a:pt x="0" y="2490"/>
                    </a:lnTo>
                    <a:cubicBezTo>
                      <a:pt x="158" y="2584"/>
                      <a:pt x="378" y="2616"/>
                      <a:pt x="567" y="2616"/>
                    </a:cubicBezTo>
                    <a:cubicBezTo>
                      <a:pt x="1072" y="2616"/>
                      <a:pt x="1544" y="2364"/>
                      <a:pt x="1796" y="1891"/>
                    </a:cubicBezTo>
                    <a:lnTo>
                      <a:pt x="2017" y="1418"/>
                    </a:lnTo>
                    <a:lnTo>
                      <a:pt x="2710" y="1418"/>
                    </a:lnTo>
                    <a:cubicBezTo>
                      <a:pt x="2899" y="1418"/>
                      <a:pt x="3056" y="1481"/>
                      <a:pt x="3182" y="1607"/>
                    </a:cubicBezTo>
                    <a:lnTo>
                      <a:pt x="5734" y="4159"/>
                    </a:lnTo>
                    <a:lnTo>
                      <a:pt x="5734" y="1"/>
                    </a:ln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7" name="Google Shape;2087;p35">
                <a:extLst>
                  <a:ext uri="{FF2B5EF4-FFF2-40B4-BE49-F238E27FC236}">
                    <a16:creationId xmlns:a16="http://schemas.microsoft.com/office/drawing/2014/main" id="{9C9D6FB0-BE4B-F5FD-565E-64C8A3033634}"/>
                  </a:ext>
                </a:extLst>
              </p:cNvPr>
              <p:cNvSpPr/>
              <p:nvPr/>
            </p:nvSpPr>
            <p:spPr>
              <a:xfrm>
                <a:off x="6595025" y="3288700"/>
                <a:ext cx="175675" cy="188725"/>
              </a:xfrm>
              <a:custGeom>
                <a:avLst/>
                <a:gdLst/>
                <a:ahLst/>
                <a:cxnLst/>
                <a:rect l="l" t="t" r="r" b="b"/>
                <a:pathLst>
                  <a:path w="7027" h="7549" extrusionOk="0">
                    <a:moveTo>
                      <a:pt x="2206" y="1"/>
                    </a:moveTo>
                    <a:cubicBezTo>
                      <a:pt x="1828" y="1"/>
                      <a:pt x="1481" y="221"/>
                      <a:pt x="1261" y="568"/>
                    </a:cubicBezTo>
                    <a:lnTo>
                      <a:pt x="946" y="1198"/>
                    </a:lnTo>
                    <a:cubicBezTo>
                      <a:pt x="914" y="1324"/>
                      <a:pt x="757" y="1419"/>
                      <a:pt x="631" y="1419"/>
                    </a:cubicBezTo>
                    <a:lnTo>
                      <a:pt x="1" y="1419"/>
                    </a:lnTo>
                    <a:lnTo>
                      <a:pt x="1" y="6239"/>
                    </a:lnTo>
                    <a:lnTo>
                      <a:pt x="1576" y="6239"/>
                    </a:lnTo>
                    <a:lnTo>
                      <a:pt x="2584" y="7247"/>
                    </a:lnTo>
                    <a:cubicBezTo>
                      <a:pt x="2768" y="7431"/>
                      <a:pt x="3054" y="7548"/>
                      <a:pt x="3330" y="7548"/>
                    </a:cubicBezTo>
                    <a:cubicBezTo>
                      <a:pt x="3431" y="7548"/>
                      <a:pt x="3531" y="7533"/>
                      <a:pt x="3624" y="7499"/>
                    </a:cubicBezTo>
                    <a:lnTo>
                      <a:pt x="6585" y="6554"/>
                    </a:lnTo>
                    <a:cubicBezTo>
                      <a:pt x="6743" y="6522"/>
                      <a:pt x="6900" y="6396"/>
                      <a:pt x="7026" y="6302"/>
                    </a:cubicBezTo>
                    <a:lnTo>
                      <a:pt x="4537" y="3813"/>
                    </a:lnTo>
                    <a:lnTo>
                      <a:pt x="4380" y="3813"/>
                    </a:lnTo>
                    <a:lnTo>
                      <a:pt x="4348" y="3844"/>
                    </a:lnTo>
                    <a:cubicBezTo>
                      <a:pt x="4033" y="4506"/>
                      <a:pt x="3340" y="4947"/>
                      <a:pt x="2647" y="5042"/>
                    </a:cubicBezTo>
                    <a:cubicBezTo>
                      <a:pt x="2601" y="5044"/>
                      <a:pt x="2556" y="5046"/>
                      <a:pt x="2511" y="5046"/>
                    </a:cubicBezTo>
                    <a:cubicBezTo>
                      <a:pt x="2046" y="5046"/>
                      <a:pt x="1698" y="4899"/>
                      <a:pt x="1324" y="4727"/>
                    </a:cubicBezTo>
                    <a:cubicBezTo>
                      <a:pt x="1103" y="4632"/>
                      <a:pt x="1040" y="4412"/>
                      <a:pt x="1166" y="4254"/>
                    </a:cubicBezTo>
                    <a:lnTo>
                      <a:pt x="2363" y="1797"/>
                    </a:lnTo>
                    <a:cubicBezTo>
                      <a:pt x="2615" y="1324"/>
                      <a:pt x="3088" y="1041"/>
                      <a:pt x="3592" y="1041"/>
                    </a:cubicBezTo>
                    <a:lnTo>
                      <a:pt x="5104" y="1041"/>
                    </a:lnTo>
                    <a:cubicBezTo>
                      <a:pt x="5167" y="852"/>
                      <a:pt x="5262" y="631"/>
                      <a:pt x="5262" y="347"/>
                    </a:cubicBezTo>
                    <a:cubicBezTo>
                      <a:pt x="5262" y="158"/>
                      <a:pt x="5104" y="1"/>
                      <a:pt x="4884"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grpSp>
      </p:grpSp>
      <p:graphicFrame>
        <p:nvGraphicFramePr>
          <p:cNvPr id="3" name="Tabla 2">
            <a:extLst>
              <a:ext uri="{FF2B5EF4-FFF2-40B4-BE49-F238E27FC236}">
                <a16:creationId xmlns:a16="http://schemas.microsoft.com/office/drawing/2014/main" id="{E5A3D06F-0A51-9D1D-B5C7-4D1043A71AFC}"/>
              </a:ext>
            </a:extLst>
          </p:cNvPr>
          <p:cNvGraphicFramePr>
            <a:graphicFrameLocks noGrp="1"/>
          </p:cNvGraphicFramePr>
          <p:nvPr>
            <p:extLst>
              <p:ext uri="{D42A27DB-BD31-4B8C-83A1-F6EECF244321}">
                <p14:modId xmlns:p14="http://schemas.microsoft.com/office/powerpoint/2010/main" val="2598315025"/>
              </p:ext>
            </p:extLst>
          </p:nvPr>
        </p:nvGraphicFramePr>
        <p:xfrm>
          <a:off x="468649" y="2327479"/>
          <a:ext cx="7729978" cy="1672731"/>
        </p:xfrm>
        <a:graphic>
          <a:graphicData uri="http://schemas.openxmlformats.org/drawingml/2006/table">
            <a:tbl>
              <a:tblPr firstRow="1" bandRow="1">
                <a:tableStyleId>{5C22544A-7EE6-4342-B048-85BDC9FD1C3A}</a:tableStyleId>
              </a:tblPr>
              <a:tblGrid>
                <a:gridCol w="1407531">
                  <a:extLst>
                    <a:ext uri="{9D8B030D-6E8A-4147-A177-3AD203B41FA5}">
                      <a16:colId xmlns:a16="http://schemas.microsoft.com/office/drawing/2014/main" val="3952619112"/>
                    </a:ext>
                  </a:extLst>
                </a:gridCol>
                <a:gridCol w="1038470">
                  <a:extLst>
                    <a:ext uri="{9D8B030D-6E8A-4147-A177-3AD203B41FA5}">
                      <a16:colId xmlns:a16="http://schemas.microsoft.com/office/drawing/2014/main" val="1358587085"/>
                    </a:ext>
                  </a:extLst>
                </a:gridCol>
                <a:gridCol w="2939170">
                  <a:extLst>
                    <a:ext uri="{9D8B030D-6E8A-4147-A177-3AD203B41FA5}">
                      <a16:colId xmlns:a16="http://schemas.microsoft.com/office/drawing/2014/main" val="2019114851"/>
                    </a:ext>
                  </a:extLst>
                </a:gridCol>
                <a:gridCol w="1152144">
                  <a:extLst>
                    <a:ext uri="{9D8B030D-6E8A-4147-A177-3AD203B41FA5}">
                      <a16:colId xmlns:a16="http://schemas.microsoft.com/office/drawing/2014/main" val="1399010"/>
                    </a:ext>
                  </a:extLst>
                </a:gridCol>
                <a:gridCol w="1192663">
                  <a:extLst>
                    <a:ext uri="{9D8B030D-6E8A-4147-A177-3AD203B41FA5}">
                      <a16:colId xmlns:a16="http://schemas.microsoft.com/office/drawing/2014/main" val="1832999976"/>
                    </a:ext>
                  </a:extLst>
                </a:gridCol>
              </a:tblGrid>
              <a:tr h="630891">
                <a:tc>
                  <a:txBody>
                    <a:bodyPr/>
                    <a:lstStyle/>
                    <a:p>
                      <a:pPr algn="ctr"/>
                      <a:r>
                        <a:rPr lang="es-MX" sz="1400" b="1" noProof="0"/>
                        <a:t>Rubro</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1400" b="1" noProof="0"/>
                        <a:t>Número de Acuerdo</a:t>
                      </a:r>
                    </a:p>
                  </a:txBody>
                  <a:tcPr anchor="ctr"/>
                </a:tc>
                <a:tc>
                  <a:txBody>
                    <a:bodyPr/>
                    <a:lstStyle/>
                    <a:p>
                      <a:pPr algn="ctr"/>
                      <a:r>
                        <a:rPr lang="es-MX" sz="1400" b="1" noProof="0"/>
                        <a:t>Descripción</a:t>
                      </a:r>
                    </a:p>
                  </a:txBody>
                  <a:tcPr anchor="ctr"/>
                </a:tc>
                <a:tc>
                  <a:txBody>
                    <a:bodyPr/>
                    <a:lstStyle/>
                    <a:p>
                      <a:pPr algn="ctr"/>
                      <a:r>
                        <a:rPr lang="es-MX" sz="1400" b="1" noProof="0"/>
                        <a:t>Responsable</a:t>
                      </a:r>
                    </a:p>
                  </a:txBody>
                  <a:tcPr anchor="ctr"/>
                </a:tc>
                <a:tc>
                  <a:txBody>
                    <a:bodyPr/>
                    <a:lstStyle/>
                    <a:p>
                      <a:pPr algn="ctr"/>
                      <a:r>
                        <a:rPr lang="es-MX" sz="1400" b="1" noProof="0"/>
                        <a:t>Fecha de Compromiso</a:t>
                      </a:r>
                    </a:p>
                  </a:txBody>
                  <a:tcPr anchor="ctr"/>
                </a:tc>
                <a:extLst>
                  <a:ext uri="{0D108BD9-81ED-4DB2-BD59-A6C34878D82A}">
                    <a16:rowId xmlns:a16="http://schemas.microsoft.com/office/drawing/2014/main" val="3263838585"/>
                  </a:ext>
                </a:extLst>
              </a:tr>
              <a:tr h="520920">
                <a:tc>
                  <a:txBody>
                    <a:bodyPr/>
                    <a:lstStyle/>
                    <a:p>
                      <a:pPr algn="ctr"/>
                      <a:endParaRPr lang="es-MX" sz="1200" kern="1200" noProof="0">
                        <a:solidFill>
                          <a:schemeClr val="dk1"/>
                        </a:solidFill>
                        <a:effectLst/>
                        <a:latin typeface="+mn-lt"/>
                        <a:ea typeface="+mn-ea"/>
                        <a:cs typeface="+mn-cs"/>
                      </a:endParaRPr>
                    </a:p>
                  </a:txBody>
                  <a:tcPr anchor="ctr"/>
                </a:tc>
                <a:tc>
                  <a:txBody>
                    <a:bodyPr/>
                    <a:lstStyle/>
                    <a:p>
                      <a:pPr algn="ctr"/>
                      <a:endParaRPr lang="es-MX" sz="1200" kern="1200" noProof="0">
                        <a:solidFill>
                          <a:schemeClr val="dk1"/>
                        </a:solidFill>
                        <a:effectLst/>
                        <a:latin typeface="+mn-lt"/>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MX" sz="1200" kern="1200" noProof="0">
                        <a:solidFill>
                          <a:schemeClr val="dk1"/>
                        </a:solidFill>
                        <a:effectLst/>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MX" sz="1200" kern="1200" noProof="0">
                        <a:solidFill>
                          <a:schemeClr val="dk1"/>
                        </a:solidFill>
                        <a:effectLst/>
                        <a:latin typeface="+mn-lt"/>
                        <a:ea typeface="+mn-ea"/>
                        <a:cs typeface="+mn-cs"/>
                      </a:endParaRPr>
                    </a:p>
                  </a:txBody>
                  <a:tcPr anchor="ctr"/>
                </a:tc>
                <a:tc>
                  <a:txBody>
                    <a:bodyPr/>
                    <a:lstStyle/>
                    <a:p>
                      <a:pPr algn="ctr"/>
                      <a:endParaRPr lang="es-MX" sz="1200" kern="1200" noProof="0">
                        <a:solidFill>
                          <a:schemeClr val="dk1"/>
                        </a:solidFill>
                        <a:effectLst/>
                        <a:latin typeface="+mn-lt"/>
                        <a:ea typeface="+mn-ea"/>
                        <a:cs typeface="+mn-cs"/>
                      </a:endParaRPr>
                    </a:p>
                  </a:txBody>
                  <a:tcPr anchor="ctr"/>
                </a:tc>
                <a:extLst>
                  <a:ext uri="{0D108BD9-81ED-4DB2-BD59-A6C34878D82A}">
                    <a16:rowId xmlns:a16="http://schemas.microsoft.com/office/drawing/2014/main" val="590479150"/>
                  </a:ext>
                </a:extLst>
              </a:tr>
              <a:tr h="520920">
                <a:tc>
                  <a:txBody>
                    <a:bodyPr/>
                    <a:lstStyle/>
                    <a:p>
                      <a:pPr algn="ctr"/>
                      <a:endParaRPr lang="es-MX" sz="1200" kern="1200" noProof="0">
                        <a:solidFill>
                          <a:schemeClr val="dk1"/>
                        </a:solidFill>
                        <a:effectLst/>
                        <a:latin typeface="+mn-lt"/>
                        <a:ea typeface="+mn-ea"/>
                        <a:cs typeface="+mn-cs"/>
                      </a:endParaRPr>
                    </a:p>
                  </a:txBody>
                  <a:tcPr anchor="ctr"/>
                </a:tc>
                <a:tc>
                  <a:txBody>
                    <a:bodyPr/>
                    <a:lstStyle/>
                    <a:p>
                      <a:pPr algn="ctr"/>
                      <a:endParaRPr lang="es-MX" sz="1200" kern="1200" noProof="0">
                        <a:solidFill>
                          <a:schemeClr val="dk1"/>
                        </a:solidFill>
                        <a:effectLst/>
                      </a:endParaRPr>
                    </a:p>
                    <a:p>
                      <a:pPr algn="ctr"/>
                      <a:endParaRPr lang="es-MX" sz="1200" kern="1200" noProof="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MX" sz="1200" kern="1200" noProof="0">
                        <a:solidFill>
                          <a:schemeClr val="dk1"/>
                        </a:solidFill>
                        <a:effectLst/>
                        <a:latin typeface="+mn-lt"/>
                        <a:ea typeface="+mn-ea"/>
                        <a:cs typeface="+mn-cs"/>
                      </a:endParaRPr>
                    </a:p>
                  </a:txBody>
                  <a:tcPr/>
                </a:tc>
                <a:tc>
                  <a:txBody>
                    <a:bodyPr/>
                    <a:lstStyle/>
                    <a:p>
                      <a:pPr algn="ctr"/>
                      <a:endParaRPr lang="es-MX" sz="1200" kern="1200" noProof="0">
                        <a:solidFill>
                          <a:schemeClr val="dk1"/>
                        </a:solidFill>
                        <a:effectLst/>
                        <a:latin typeface="+mn-lt"/>
                        <a:ea typeface="+mn-ea"/>
                        <a:cs typeface="+mn-cs"/>
                      </a:endParaRPr>
                    </a:p>
                  </a:txBody>
                  <a:tcPr anchor="ctr"/>
                </a:tc>
                <a:tc>
                  <a:txBody>
                    <a:bodyPr/>
                    <a:lstStyle/>
                    <a:p>
                      <a:pPr algn="ctr"/>
                      <a:endParaRPr lang="es-MX" sz="1200" kern="1200" noProof="0">
                        <a:solidFill>
                          <a:schemeClr val="dk1"/>
                        </a:solidFill>
                        <a:effectLst/>
                        <a:latin typeface="+mn-lt"/>
                        <a:ea typeface="+mn-ea"/>
                        <a:cs typeface="+mn-cs"/>
                      </a:endParaRPr>
                    </a:p>
                  </a:txBody>
                  <a:tcPr anchor="ctr"/>
                </a:tc>
                <a:extLst>
                  <a:ext uri="{0D108BD9-81ED-4DB2-BD59-A6C34878D82A}">
                    <a16:rowId xmlns:a16="http://schemas.microsoft.com/office/drawing/2014/main" val="2939512927"/>
                  </a:ext>
                </a:extLst>
              </a:tr>
            </a:tbl>
          </a:graphicData>
        </a:graphic>
      </p:graphicFrame>
      <p:grpSp>
        <p:nvGrpSpPr>
          <p:cNvPr id="4" name="Grupo 3">
            <a:extLst>
              <a:ext uri="{FF2B5EF4-FFF2-40B4-BE49-F238E27FC236}">
                <a16:creationId xmlns:a16="http://schemas.microsoft.com/office/drawing/2014/main" id="{8CCF8817-CEB0-9804-1055-34F783996B61}"/>
              </a:ext>
            </a:extLst>
          </p:cNvPr>
          <p:cNvGrpSpPr/>
          <p:nvPr/>
        </p:nvGrpSpPr>
        <p:grpSpPr>
          <a:xfrm>
            <a:off x="346289" y="284341"/>
            <a:ext cx="11565257" cy="813283"/>
            <a:chOff x="346289" y="284341"/>
            <a:chExt cx="11565257" cy="813283"/>
          </a:xfrm>
        </p:grpSpPr>
        <p:sp>
          <p:nvSpPr>
            <p:cNvPr id="6" name="Google Shape;364;p19">
              <a:extLst>
                <a:ext uri="{FF2B5EF4-FFF2-40B4-BE49-F238E27FC236}">
                  <a16:creationId xmlns:a16="http://schemas.microsoft.com/office/drawing/2014/main" id="{AB071173-AC70-E3C6-2EAE-EFEE39A8F42D}"/>
                </a:ext>
              </a:extLst>
            </p:cNvPr>
            <p:cNvSpPr txBox="1"/>
            <p:nvPr/>
          </p:nvSpPr>
          <p:spPr>
            <a:xfrm>
              <a:off x="6848832" y="314997"/>
              <a:ext cx="464574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Revisión y Ratificación de Acuerdos </a:t>
              </a:r>
            </a:p>
          </p:txBody>
        </p:sp>
        <p:grpSp>
          <p:nvGrpSpPr>
            <p:cNvPr id="8" name="Grupo 7">
              <a:extLst>
                <a:ext uri="{FF2B5EF4-FFF2-40B4-BE49-F238E27FC236}">
                  <a16:creationId xmlns:a16="http://schemas.microsoft.com/office/drawing/2014/main" id="{46B212DC-3195-9F0C-64AE-49FEEC1DB7A3}"/>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6227A63F-51BC-87B3-A127-D6AD410AD02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2B5E2265-7563-5695-0A5F-B854FFD84258}"/>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7" name="Imagen 6">
            <a:extLst>
              <a:ext uri="{FF2B5EF4-FFF2-40B4-BE49-F238E27FC236}">
                <a16:creationId xmlns:a16="http://schemas.microsoft.com/office/drawing/2014/main" id="{A1B4BF7F-4571-76BB-C0A9-CFF3288E4B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5" name="CuadroTexto 4">
            <a:extLst>
              <a:ext uri="{FF2B5EF4-FFF2-40B4-BE49-F238E27FC236}">
                <a16:creationId xmlns:a16="http://schemas.microsoft.com/office/drawing/2014/main" id="{638F67A9-65FA-B414-0A65-8C978C6FA5A5}"/>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Tree>
    <p:extLst>
      <p:ext uri="{BB962C8B-B14F-4D97-AF65-F5344CB8AC3E}">
        <p14:creationId xmlns:p14="http://schemas.microsoft.com/office/powerpoint/2010/main" val="26812640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5365BF64-4B30-4125-9A30-A1B08C80ED7D}"/>
              </a:ext>
            </a:extLst>
          </p:cNvPr>
          <p:cNvSpPr>
            <a:spLocks noGrp="1"/>
          </p:cNvSpPr>
          <p:nvPr>
            <p:ph type="ctrTitle"/>
          </p:nvPr>
        </p:nvSpPr>
        <p:spPr>
          <a:xfrm>
            <a:off x="1523999" y="1940146"/>
            <a:ext cx="9144000" cy="1909763"/>
          </a:xfrm>
        </p:spPr>
        <p:txBody>
          <a:bodyPr vert="horz" lIns="91440" tIns="45720" rIns="91440" bIns="45720" rtlCol="0" anchor="b">
            <a:normAutofit/>
          </a:bodyPr>
          <a:lstStyle/>
          <a:p>
            <a:pPr rtl="0"/>
            <a:r>
              <a:rPr lang="es-MX" sz="9600" noProof="0">
                <a:latin typeface="+mj-lt"/>
              </a:rPr>
              <a:t>Clausura</a:t>
            </a:r>
          </a:p>
        </p:txBody>
      </p:sp>
      <p:sp>
        <p:nvSpPr>
          <p:cNvPr id="8" name="Marcador de contenido 7">
            <a:extLst>
              <a:ext uri="{FF2B5EF4-FFF2-40B4-BE49-F238E27FC236}">
                <a16:creationId xmlns:a16="http://schemas.microsoft.com/office/drawing/2014/main" id="{D4305886-8ACA-4ED6-AA5B-215F6D741CF0}"/>
              </a:ext>
            </a:extLst>
          </p:cNvPr>
          <p:cNvSpPr>
            <a:spLocks noGrp="1"/>
          </p:cNvSpPr>
          <p:nvPr>
            <p:ph type="subTitle" idx="1"/>
          </p:nvPr>
        </p:nvSpPr>
        <p:spPr>
          <a:xfrm>
            <a:off x="1523999" y="3962972"/>
            <a:ext cx="9144000" cy="1220333"/>
          </a:xfrm>
        </p:spPr>
        <p:txBody>
          <a:bodyPr vert="horz" lIns="91440" tIns="45720" rIns="91440" bIns="45720" rtlCol="0">
            <a:normAutofit/>
          </a:bodyPr>
          <a:lstStyle/>
          <a:p>
            <a:pPr marL="0" indent="0" rtl="0">
              <a:buNone/>
            </a:pPr>
            <a:r>
              <a:rPr lang="es-MX" sz="2400" cap="all" spc="200" noProof="0">
                <a:solidFill>
                  <a:srgbClr val="FFFFFF"/>
                </a:solidFill>
              </a:rPr>
              <a:t>¡Gracias!</a:t>
            </a:r>
          </a:p>
        </p:txBody>
      </p:sp>
      <p:pic>
        <p:nvPicPr>
          <p:cNvPr id="2" name="Imagen 1" descr="Imagen que contiene Código QR">
            <a:extLst>
              <a:ext uri="{FF2B5EF4-FFF2-40B4-BE49-F238E27FC236}">
                <a16:creationId xmlns:a16="http://schemas.microsoft.com/office/drawing/2014/main" id="{84878265-2ED7-AAC5-505A-F7FF01C97FAF}"/>
              </a:ext>
            </a:extLst>
          </p:cNvPr>
          <p:cNvPicPr>
            <a:picLocks noChangeAspect="1"/>
          </p:cNvPicPr>
          <p:nvPr/>
        </p:nvPicPr>
        <p:blipFill>
          <a:blip r:embed="rId3">
            <a:extLst>
              <a:ext uri="{28A0092B-C50C-407E-A947-70E740481C1C}">
                <a14:useLocalDpi xmlns:a14="http://schemas.microsoft.com/office/drawing/2010/main" val="0"/>
              </a:ext>
            </a:extLst>
          </a:blip>
          <a:srcRect l="48732"/>
          <a:stretch/>
        </p:blipFill>
        <p:spPr>
          <a:xfrm>
            <a:off x="4696474" y="-68440"/>
            <a:ext cx="2799051" cy="1678163"/>
          </a:xfrm>
          <a:prstGeom prst="rect">
            <a:avLst/>
          </a:prstGeom>
        </p:spPr>
      </p:pic>
      <p:pic>
        <p:nvPicPr>
          <p:cNvPr id="4" name="Imagen 3">
            <a:extLst>
              <a:ext uri="{FF2B5EF4-FFF2-40B4-BE49-F238E27FC236}">
                <a16:creationId xmlns:a16="http://schemas.microsoft.com/office/drawing/2014/main" id="{C331F740-2ABA-A4F6-8F4A-9D4FAD7BE1A2}"/>
              </a:ext>
            </a:extLst>
          </p:cNvPr>
          <p:cNvPicPr>
            <a:picLocks noChangeAspect="1"/>
          </p:cNvPicPr>
          <p:nvPr/>
        </p:nvPicPr>
        <p:blipFill>
          <a:blip r:embed="rId4"/>
          <a:stretch>
            <a:fillRect/>
          </a:stretch>
        </p:blipFill>
        <p:spPr>
          <a:xfrm>
            <a:off x="0" y="16164"/>
            <a:ext cx="12192000" cy="6825672"/>
          </a:xfrm>
          <a:prstGeom prst="rect">
            <a:avLst/>
          </a:prstGeom>
        </p:spPr>
      </p:pic>
      <p:pic>
        <p:nvPicPr>
          <p:cNvPr id="6" name="Imagen 5" descr="Imagen que contiene Código QR">
            <a:extLst>
              <a:ext uri="{FF2B5EF4-FFF2-40B4-BE49-F238E27FC236}">
                <a16:creationId xmlns:a16="http://schemas.microsoft.com/office/drawing/2014/main" id="{53C706E1-5984-1ED2-6AF3-F0FE2D0284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6474" y="152400"/>
            <a:ext cx="2956560" cy="908768"/>
          </a:xfrm>
          <a:prstGeom prst="rect">
            <a:avLst/>
          </a:prstGeom>
        </p:spPr>
      </p:pic>
    </p:spTree>
    <p:extLst>
      <p:ext uri="{BB962C8B-B14F-4D97-AF65-F5344CB8AC3E}">
        <p14:creationId xmlns:p14="http://schemas.microsoft.com/office/powerpoint/2010/main" val="41279713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CA3492-6DA1-DB59-B9B0-63E1E8088D89}"/>
            </a:ext>
          </a:extLst>
        </p:cNvPr>
        <p:cNvGrpSpPr/>
        <p:nvPr/>
      </p:nvGrpSpPr>
      <p:grpSpPr>
        <a:xfrm>
          <a:off x="0" y="0"/>
          <a:ext cx="0" cy="0"/>
          <a:chOff x="0" y="0"/>
          <a:chExt cx="0" cy="0"/>
        </a:xfrm>
      </p:grpSpPr>
      <p:sp>
        <p:nvSpPr>
          <p:cNvPr id="46" name="CuadroTexto 45">
            <a:extLst>
              <a:ext uri="{FF2B5EF4-FFF2-40B4-BE49-F238E27FC236}">
                <a16:creationId xmlns:a16="http://schemas.microsoft.com/office/drawing/2014/main" id="{696C6452-6CE1-937D-8E0A-D6C09D30CF9C}"/>
              </a:ext>
            </a:extLst>
          </p:cNvPr>
          <p:cNvSpPr txBox="1"/>
          <p:nvPr/>
        </p:nvSpPr>
        <p:spPr>
          <a:xfrm>
            <a:off x="4693676" y="4272302"/>
            <a:ext cx="2418512" cy="369332"/>
          </a:xfrm>
          <a:prstGeom prst="rect">
            <a:avLst/>
          </a:prstGeom>
          <a:solidFill>
            <a:schemeClr val="bg1"/>
          </a:solidFill>
        </p:spPr>
        <p:txBody>
          <a:bodyPr wrap="square" rtlCol="0">
            <a:spAutoFit/>
          </a:bodyPr>
          <a:lstStyle/>
          <a:p>
            <a:endParaRPr lang="es-MX" noProof="0"/>
          </a:p>
        </p:txBody>
      </p:sp>
      <p:sp>
        <p:nvSpPr>
          <p:cNvPr id="48" name="CuadroTexto 47">
            <a:extLst>
              <a:ext uri="{FF2B5EF4-FFF2-40B4-BE49-F238E27FC236}">
                <a16:creationId xmlns:a16="http://schemas.microsoft.com/office/drawing/2014/main" id="{DB0FB36D-60EE-60E1-5EED-22BB0F6F82C8}"/>
              </a:ext>
            </a:extLst>
          </p:cNvPr>
          <p:cNvSpPr txBox="1"/>
          <p:nvPr/>
        </p:nvSpPr>
        <p:spPr>
          <a:xfrm>
            <a:off x="5026830" y="1623717"/>
            <a:ext cx="2418512" cy="646331"/>
          </a:xfrm>
          <a:prstGeom prst="rect">
            <a:avLst/>
          </a:prstGeom>
          <a:solidFill>
            <a:schemeClr val="bg1"/>
          </a:solidFill>
        </p:spPr>
        <p:txBody>
          <a:bodyPr wrap="square" rtlCol="0">
            <a:spAutoFit/>
          </a:bodyPr>
          <a:lstStyle/>
          <a:p>
            <a:r>
              <a:rPr lang="es-MX" noProof="0">
                <a:solidFill>
                  <a:schemeClr val="bg1"/>
                </a:solidFill>
              </a:rPr>
              <a:t>Dg</a:t>
            </a:r>
          </a:p>
          <a:p>
            <a:endParaRPr lang="es-MX" noProof="0"/>
          </a:p>
        </p:txBody>
      </p:sp>
      <p:grpSp>
        <p:nvGrpSpPr>
          <p:cNvPr id="18" name="Grupo 17">
            <a:extLst>
              <a:ext uri="{FF2B5EF4-FFF2-40B4-BE49-F238E27FC236}">
                <a16:creationId xmlns:a16="http://schemas.microsoft.com/office/drawing/2014/main" id="{57084F4C-E9C9-79CC-BDE6-18096158FEC6}"/>
              </a:ext>
            </a:extLst>
          </p:cNvPr>
          <p:cNvGrpSpPr/>
          <p:nvPr/>
        </p:nvGrpSpPr>
        <p:grpSpPr>
          <a:xfrm>
            <a:off x="346289" y="284341"/>
            <a:ext cx="11565257" cy="813283"/>
            <a:chOff x="346289" y="284341"/>
            <a:chExt cx="11565257" cy="813283"/>
          </a:xfrm>
        </p:grpSpPr>
        <p:sp>
          <p:nvSpPr>
            <p:cNvPr id="12" name="Google Shape;364;p19">
              <a:extLst>
                <a:ext uri="{FF2B5EF4-FFF2-40B4-BE49-F238E27FC236}">
                  <a16:creationId xmlns:a16="http://schemas.microsoft.com/office/drawing/2014/main" id="{C15B8C67-35C3-9997-89F7-F59E949F1B37}"/>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Seguimiento de Acuerdos</a:t>
              </a:r>
            </a:p>
          </p:txBody>
        </p:sp>
        <p:grpSp>
          <p:nvGrpSpPr>
            <p:cNvPr id="4" name="Grupo 3">
              <a:extLst>
                <a:ext uri="{FF2B5EF4-FFF2-40B4-BE49-F238E27FC236}">
                  <a16:creationId xmlns:a16="http://schemas.microsoft.com/office/drawing/2014/main" id="{9337589A-B2FC-CAAE-05D7-91D4421438DD}"/>
                </a:ext>
              </a:extLst>
            </p:cNvPr>
            <p:cNvGrpSpPr/>
            <p:nvPr/>
          </p:nvGrpSpPr>
          <p:grpSpPr>
            <a:xfrm>
              <a:off x="346289" y="284341"/>
              <a:ext cx="11565257" cy="813283"/>
              <a:chOff x="346289" y="284341"/>
              <a:chExt cx="11565257" cy="813283"/>
            </a:xfrm>
          </p:grpSpPr>
          <p:cxnSp>
            <p:nvCxnSpPr>
              <p:cNvPr id="6" name="Conector recto 5">
                <a:extLst>
                  <a:ext uri="{FF2B5EF4-FFF2-40B4-BE49-F238E27FC236}">
                    <a16:creationId xmlns:a16="http://schemas.microsoft.com/office/drawing/2014/main" id="{07EF92BE-077D-9C38-2FF6-2532EAA5746C}"/>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1" name="Google Shape;188;p2" descr="Un conjunto de letras blancas en un fondo blanco&#10;&#10;Descripción generada automáticamente con confianza media">
                <a:extLst>
                  <a:ext uri="{FF2B5EF4-FFF2-40B4-BE49-F238E27FC236}">
                    <a16:creationId xmlns:a16="http://schemas.microsoft.com/office/drawing/2014/main" id="{448B046E-4714-3A91-81CF-7E58B45ABCC1}"/>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0AE47F73-4517-451C-4257-9874E817B6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748" y="156144"/>
            <a:ext cx="1803213" cy="821160"/>
          </a:xfrm>
          <a:prstGeom prst="rect">
            <a:avLst/>
          </a:prstGeom>
        </p:spPr>
      </p:pic>
      <p:graphicFrame>
        <p:nvGraphicFramePr>
          <p:cNvPr id="8" name="Google Shape;282;p6">
            <a:extLst>
              <a:ext uri="{FF2B5EF4-FFF2-40B4-BE49-F238E27FC236}">
                <a16:creationId xmlns:a16="http://schemas.microsoft.com/office/drawing/2014/main" id="{3CFE7B87-DC99-0EE2-91D8-197FC7497078}"/>
              </a:ext>
            </a:extLst>
          </p:cNvPr>
          <p:cNvGraphicFramePr/>
          <p:nvPr>
            <p:extLst>
              <p:ext uri="{D42A27DB-BD31-4B8C-83A1-F6EECF244321}">
                <p14:modId xmlns:p14="http://schemas.microsoft.com/office/powerpoint/2010/main" val="3600789311"/>
              </p:ext>
            </p:extLst>
          </p:nvPr>
        </p:nvGraphicFramePr>
        <p:xfrm>
          <a:off x="1525079" y="2070559"/>
          <a:ext cx="8731729" cy="805919"/>
        </p:xfrm>
        <a:graphic>
          <a:graphicData uri="http://schemas.openxmlformats.org/drawingml/2006/table">
            <a:tbl>
              <a:tblPr>
                <a:noFill/>
              </a:tblPr>
              <a:tblGrid>
                <a:gridCol w="1559538">
                  <a:extLst>
                    <a:ext uri="{9D8B030D-6E8A-4147-A177-3AD203B41FA5}">
                      <a16:colId xmlns:a16="http://schemas.microsoft.com/office/drawing/2014/main" val="20000"/>
                    </a:ext>
                  </a:extLst>
                </a:gridCol>
                <a:gridCol w="3565559">
                  <a:extLst>
                    <a:ext uri="{9D8B030D-6E8A-4147-A177-3AD203B41FA5}">
                      <a16:colId xmlns:a16="http://schemas.microsoft.com/office/drawing/2014/main" val="20001"/>
                    </a:ext>
                  </a:extLst>
                </a:gridCol>
                <a:gridCol w="2455526">
                  <a:extLst>
                    <a:ext uri="{9D8B030D-6E8A-4147-A177-3AD203B41FA5}">
                      <a16:colId xmlns:a16="http://schemas.microsoft.com/office/drawing/2014/main" val="20002"/>
                    </a:ext>
                  </a:extLst>
                </a:gridCol>
                <a:gridCol w="1151106">
                  <a:extLst>
                    <a:ext uri="{9D8B030D-6E8A-4147-A177-3AD203B41FA5}">
                      <a16:colId xmlns:a16="http://schemas.microsoft.com/office/drawing/2014/main" val="20003"/>
                    </a:ext>
                  </a:extLst>
                </a:gridCol>
              </a:tblGrid>
              <a:tr h="2801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lnSpc>
                          <a:spcPct val="110000"/>
                        </a:lnSpc>
                        <a:spcBef>
                          <a:spcPts val="0"/>
                        </a:spcBef>
                        <a:spcAft>
                          <a:spcPts val="0"/>
                        </a:spcAft>
                        <a:buClr>
                          <a:schemeClr val="dk1"/>
                        </a:buClr>
                        <a:buSzPts val="1400"/>
                        <a:buFont typeface="Calibri"/>
                        <a:buNone/>
                      </a:pPr>
                      <a:r>
                        <a:rPr lang="es-MX" sz="1400" b="1" u="none" strike="noStrike" cap="none" noProof="0">
                          <a:solidFill>
                            <a:schemeClr val="bg1"/>
                          </a:solidFill>
                          <a:latin typeface="+mn-lt"/>
                          <a:ea typeface="Calibri"/>
                          <a:cs typeface="Calibri"/>
                          <a:sym typeface="Calibri"/>
                        </a:rPr>
                        <a:t>Clave</a:t>
                      </a:r>
                    </a:p>
                  </a:txBody>
                  <a:tcPr marL="46300" marR="46300" marT="0" marB="0" anchor="ctr">
                    <a:lnL w="12700" cmpd="sng">
                      <a:solidFill>
                        <a:prstClr val="black"/>
                      </a:solidFill>
                      <a:prstDash val="solid"/>
                    </a:lnL>
                    <a:lnR w="12700" cmpd="sng">
                      <a:solidFill>
                        <a:prstClr val="black"/>
                      </a:solidFill>
                      <a:prstDash val="soli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rgbClr val="A50021"/>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lnSpc>
                          <a:spcPct val="110000"/>
                        </a:lnSpc>
                        <a:spcBef>
                          <a:spcPts val="0"/>
                        </a:spcBef>
                        <a:spcAft>
                          <a:spcPts val="0"/>
                        </a:spcAft>
                        <a:buClr>
                          <a:schemeClr val="dk1"/>
                        </a:buClr>
                        <a:buSzPts val="1400"/>
                        <a:buFont typeface="Calibri"/>
                        <a:buNone/>
                      </a:pPr>
                      <a:r>
                        <a:rPr lang="es-MX" sz="1400" b="1" u="none" strike="noStrike" cap="none" noProof="0">
                          <a:solidFill>
                            <a:schemeClr val="bg1"/>
                          </a:solidFill>
                          <a:latin typeface="+mn-lt"/>
                          <a:ea typeface="Calibri"/>
                          <a:cs typeface="Calibri"/>
                          <a:sym typeface="Calibri"/>
                        </a:rPr>
                        <a:t>Descripción</a:t>
                      </a:r>
                    </a:p>
                  </a:txBody>
                  <a:tcPr marL="46300" marR="46300" marT="0" marB="0" anchor="ctr">
                    <a:lnL w="12700" cmpd="sng">
                      <a:solidFill>
                        <a:prstClr val="black"/>
                      </a:solidFill>
                      <a:prstDash val="solid"/>
                    </a:lnL>
                    <a:lnR w="12700" cmpd="sng">
                      <a:solidFill>
                        <a:prstClr val="black"/>
                      </a:solidFill>
                      <a:prstDash val="soli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rgbClr val="A50021"/>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lnSpc>
                          <a:spcPct val="110000"/>
                        </a:lnSpc>
                        <a:spcBef>
                          <a:spcPts val="0"/>
                        </a:spcBef>
                        <a:spcAft>
                          <a:spcPts val="0"/>
                        </a:spcAft>
                        <a:buClr>
                          <a:schemeClr val="dk1"/>
                        </a:buClr>
                        <a:buSzPts val="1400"/>
                        <a:buFont typeface="Calibri"/>
                        <a:buNone/>
                      </a:pPr>
                      <a:r>
                        <a:rPr lang="es-MX" sz="1400" b="1" u="none" strike="noStrike" cap="none" noProof="0">
                          <a:solidFill>
                            <a:schemeClr val="bg1"/>
                          </a:solidFill>
                          <a:latin typeface="+mn-lt"/>
                          <a:ea typeface="Calibri"/>
                          <a:cs typeface="Calibri"/>
                          <a:sym typeface="Calibri"/>
                        </a:rPr>
                        <a:t>Responsable</a:t>
                      </a:r>
                    </a:p>
                  </a:txBody>
                  <a:tcPr marL="46300" marR="46300" marT="0" marB="0" anchor="ctr">
                    <a:lnL w="12700" cmpd="sng">
                      <a:solidFill>
                        <a:prstClr val="black"/>
                      </a:solidFill>
                      <a:prstDash val="solid"/>
                    </a:lnL>
                    <a:lnR w="12700" cmpd="sng">
                      <a:solidFill>
                        <a:prstClr val="black"/>
                      </a:solidFill>
                      <a:prstDash val="soli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rgbClr val="A50021"/>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lnSpc>
                          <a:spcPct val="110000"/>
                        </a:lnSpc>
                        <a:spcBef>
                          <a:spcPts val="0"/>
                        </a:spcBef>
                        <a:spcAft>
                          <a:spcPts val="0"/>
                        </a:spcAft>
                        <a:buClr>
                          <a:schemeClr val="dk1"/>
                        </a:buClr>
                        <a:buSzPts val="1400"/>
                        <a:buFont typeface="Calibri"/>
                        <a:buNone/>
                      </a:pPr>
                      <a:r>
                        <a:rPr lang="es-MX" sz="1400" b="1" u="none" strike="noStrike" cap="none" noProof="0">
                          <a:solidFill>
                            <a:schemeClr val="bg1"/>
                          </a:solidFill>
                          <a:latin typeface="+mn-lt"/>
                          <a:ea typeface="Calibri"/>
                          <a:cs typeface="Calibri"/>
                          <a:sym typeface="Calibri"/>
                        </a:rPr>
                        <a:t>Estatus</a:t>
                      </a:r>
                    </a:p>
                  </a:txBody>
                  <a:tcPr marL="46300" marR="46300" marT="0" marB="0" anchor="ctr">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rgbClr val="A50021"/>
                    </a:solidFill>
                  </a:tcPr>
                </a:tc>
                <a:extLst>
                  <a:ext uri="{0D108BD9-81ED-4DB2-BD59-A6C34878D82A}">
                    <a16:rowId xmlns:a16="http://schemas.microsoft.com/office/drawing/2014/main" val="10000"/>
                  </a:ext>
                </a:extLst>
              </a:tr>
              <a:tr h="52577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a:lnSpc>
                          <a:spcPct val="110000"/>
                        </a:lnSpc>
                        <a:spcBef>
                          <a:spcPts val="0"/>
                        </a:spcBef>
                        <a:spcAft>
                          <a:spcPts val="0"/>
                        </a:spcAft>
                        <a:buNone/>
                      </a:pPr>
                      <a:endParaRPr lang="es-MX" sz="1400" b="1" noProof="0">
                        <a:solidFill>
                          <a:schemeClr val="tx1"/>
                        </a:solidFill>
                        <a:latin typeface="+mn-lt"/>
                      </a:endParaRPr>
                    </a:p>
                  </a:txBody>
                  <a:tcPr marL="68575" marR="68575" marT="0" marB="0" anchor="ctr">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00" b="1" kern="1200">
                          <a:solidFill>
                            <a:schemeClr val="tx1"/>
                          </a:solidFill>
                          <a:effectLst/>
                          <a:latin typeface="+mn-lt"/>
                          <a:ea typeface="+mn-ea"/>
                          <a:cs typeface="+mn-cs"/>
                        </a:rPr>
                        <a:t>SIN ACUERDOS EN EL TRIMESTRE ANTERIOR.</a:t>
                      </a:r>
                    </a:p>
                  </a:txBody>
                  <a:tcPr marL="68575" marR="68575" marT="0" marB="0" anchor="ctr">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a:lnSpc>
                          <a:spcPct val="100000"/>
                        </a:lnSpc>
                        <a:spcBef>
                          <a:spcPts val="0"/>
                        </a:spcBef>
                        <a:spcAft>
                          <a:spcPts val="0"/>
                        </a:spcAft>
                        <a:buNone/>
                      </a:pPr>
                      <a:endParaRPr lang="es-MX" sz="1400" b="1" noProof="0">
                        <a:solidFill>
                          <a:schemeClr val="tx1"/>
                        </a:solidFill>
                        <a:latin typeface="+mn-lt"/>
                      </a:endParaRPr>
                    </a:p>
                  </a:txBody>
                  <a:tcPr marL="28575" marR="28575" marT="19050" marB="19050" anchor="ctr">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a:lnSpc>
                          <a:spcPct val="110000"/>
                        </a:lnSpc>
                        <a:spcBef>
                          <a:spcPts val="0"/>
                        </a:spcBef>
                        <a:spcAft>
                          <a:spcPts val="0"/>
                        </a:spcAft>
                        <a:buNone/>
                      </a:pPr>
                      <a:endParaRPr lang="es-MX" sz="1400" b="1" i="0" u="none" strike="noStrike" cap="none" baseline="0" noProof="0">
                        <a:solidFill>
                          <a:schemeClr val="tx1"/>
                        </a:solidFill>
                        <a:latin typeface="+mn-lt"/>
                      </a:endParaRPr>
                    </a:p>
                  </a:txBody>
                  <a:tcPr marL="68575" marR="68575" marT="0" marB="0" anchor="ctr">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5" name="CuadroTexto 4">
            <a:extLst>
              <a:ext uri="{FF2B5EF4-FFF2-40B4-BE49-F238E27FC236}">
                <a16:creationId xmlns:a16="http://schemas.microsoft.com/office/drawing/2014/main" id="{37694E3F-2E75-5050-AD9D-47536D3715CA}"/>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Tree>
    <p:extLst>
      <p:ext uri="{BB962C8B-B14F-4D97-AF65-F5344CB8AC3E}">
        <p14:creationId xmlns:p14="http://schemas.microsoft.com/office/powerpoint/2010/main" val="4101651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AE077D4A-7C7F-1722-D22E-5894FDF74B03}"/>
              </a:ext>
            </a:extLst>
          </p:cNvPr>
          <p:cNvSpPr txBox="1"/>
          <p:nvPr/>
        </p:nvSpPr>
        <p:spPr>
          <a:xfrm>
            <a:off x="7452469" y="291736"/>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a:solidFill>
                  <a:schemeClr val="tx1">
                    <a:lumMod val="75000"/>
                    <a:lumOff val="25000"/>
                  </a:schemeClr>
                </a:solidFill>
                <a:ea typeface="Calibri"/>
                <a:cs typeface="Calibri"/>
              </a:rPr>
              <a:t>Comité de Control y Desempeño Institucional </a:t>
            </a:r>
          </a:p>
          <a:p>
            <a:r>
              <a:rPr lang="es-ES" sz="1600">
                <a:solidFill>
                  <a:schemeClr val="tx1">
                    <a:lumMod val="75000"/>
                    <a:lumOff val="25000"/>
                  </a:schemeClr>
                </a:solidFill>
                <a:ea typeface="Calibri"/>
                <a:cs typeface="Calibri"/>
              </a:rPr>
              <a:t>4ta. Sesión Ordinaria al 3er. Trimestre 2025</a:t>
            </a:r>
          </a:p>
        </p:txBody>
      </p:sp>
      <p:sp>
        <p:nvSpPr>
          <p:cNvPr id="21" name="Rectángulo 20">
            <a:extLst>
              <a:ext uri="{FF2B5EF4-FFF2-40B4-BE49-F238E27FC236}">
                <a16:creationId xmlns:a16="http://schemas.microsoft.com/office/drawing/2014/main" id="{372EC7B9-5557-9650-031D-25677B7CABD3}"/>
              </a:ext>
            </a:extLst>
          </p:cNvPr>
          <p:cNvSpPr/>
          <p:nvPr/>
        </p:nvSpPr>
        <p:spPr>
          <a:xfrm>
            <a:off x="992352" y="1809839"/>
            <a:ext cx="5451551" cy="4554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AD2A39"/>
              </a:buClr>
              <a:buSzPct val="154000"/>
            </a:pPr>
            <a:endParaRPr lang="es-MX" sz="1600">
              <a:solidFill>
                <a:schemeClr val="tx1">
                  <a:lumMod val="65000"/>
                  <a:lumOff val="35000"/>
                </a:schemeClr>
              </a:solidFill>
            </a:endParaRPr>
          </a:p>
        </p:txBody>
      </p:sp>
      <p:grpSp>
        <p:nvGrpSpPr>
          <p:cNvPr id="3" name="Grupo 2">
            <a:extLst>
              <a:ext uri="{FF2B5EF4-FFF2-40B4-BE49-F238E27FC236}">
                <a16:creationId xmlns:a16="http://schemas.microsoft.com/office/drawing/2014/main" id="{0AAE9790-0FDC-475B-7C6E-2BA7B420C9E1}"/>
              </a:ext>
            </a:extLst>
          </p:cNvPr>
          <p:cNvGrpSpPr/>
          <p:nvPr/>
        </p:nvGrpSpPr>
        <p:grpSpPr>
          <a:xfrm>
            <a:off x="770999" y="1660217"/>
            <a:ext cx="10650001" cy="4360432"/>
            <a:chOff x="852555" y="1755680"/>
            <a:chExt cx="10650001" cy="4253445"/>
          </a:xfrm>
        </p:grpSpPr>
        <p:sp>
          <p:nvSpPr>
            <p:cNvPr id="9" name="TextBox 18">
              <a:extLst>
                <a:ext uri="{FF2B5EF4-FFF2-40B4-BE49-F238E27FC236}">
                  <a16:creationId xmlns:a16="http://schemas.microsoft.com/office/drawing/2014/main" id="{E5D5A240-4C9F-F098-1ED0-A70ACEBBC942}"/>
                </a:ext>
              </a:extLst>
            </p:cNvPr>
            <p:cNvSpPr txBox="1"/>
            <p:nvPr/>
          </p:nvSpPr>
          <p:spPr>
            <a:xfrm>
              <a:off x="852555" y="2320271"/>
              <a:ext cx="2743752" cy="319446"/>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1800" b="1" i="0" u="none" strike="noStrike" kern="0" cap="none" spc="0" normalizeH="0" baseline="0" noProof="0">
                  <a:ln>
                    <a:noFill/>
                  </a:ln>
                  <a:solidFill>
                    <a:srgbClr val="5A0230"/>
                  </a:solidFill>
                  <a:effectLst/>
                  <a:uLnTx/>
                  <a:uFillTx/>
                </a:rPr>
                <a:t>1. CONTROL INTERNO</a:t>
              </a:r>
            </a:p>
          </p:txBody>
        </p:sp>
        <p:sp>
          <p:nvSpPr>
            <p:cNvPr id="10" name="TextBox 19">
              <a:extLst>
                <a:ext uri="{FF2B5EF4-FFF2-40B4-BE49-F238E27FC236}">
                  <a16:creationId xmlns:a16="http://schemas.microsoft.com/office/drawing/2014/main" id="{3A5CCF58-ACE4-C901-B05A-C21B55294B16}"/>
                </a:ext>
              </a:extLst>
            </p:cNvPr>
            <p:cNvSpPr txBox="1"/>
            <p:nvPr/>
          </p:nvSpPr>
          <p:spPr>
            <a:xfrm>
              <a:off x="852555" y="2770316"/>
              <a:ext cx="2743752" cy="748936"/>
            </a:xfrm>
            <a:prstGeom prst="rect">
              <a:avLst/>
            </a:prstGeom>
            <a:noFill/>
          </p:spPr>
          <p:txBody>
            <a:bodyPr wrap="square" rtlCol="0">
              <a:spAutoFit/>
            </a:bodyPr>
            <a:lstStyle/>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200" b="0" i="0" u="none" strike="noStrike" kern="0" cap="none" spc="0" normalizeH="0" baseline="0" noProof="0">
                  <a:ln>
                    <a:noFill/>
                  </a:ln>
                  <a:solidFill>
                    <a:schemeClr val="tx1">
                      <a:lumMod val="75000"/>
                      <a:lumOff val="25000"/>
                    </a:schemeClr>
                  </a:solidFill>
                  <a:effectLst/>
                  <a:uLnTx/>
                  <a:uFillTx/>
                  <a:cs typeface="Arial" panose="020B0604020202020204" pitchFamily="34" charset="0"/>
                </a:rPr>
                <a:t>Evaluación del CI</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200" b="0" i="0" u="none" strike="noStrike" kern="0" cap="none" spc="0" normalizeH="0" baseline="0" noProof="0">
                  <a:ln>
                    <a:noFill/>
                  </a:ln>
                  <a:solidFill>
                    <a:schemeClr val="tx1">
                      <a:lumMod val="75000"/>
                      <a:lumOff val="25000"/>
                    </a:schemeClr>
                  </a:solidFill>
                  <a:effectLst/>
                  <a:uLnTx/>
                  <a:uFillTx/>
                  <a:cs typeface="Arial" panose="020B0604020202020204" pitchFamily="34" charset="0"/>
                </a:rPr>
                <a:t>Administración de Riesgos</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200" b="0" i="0" u="none" strike="noStrike" kern="0" cap="none" spc="0" normalizeH="0" baseline="0" noProof="0">
                  <a:ln>
                    <a:noFill/>
                  </a:ln>
                  <a:solidFill>
                    <a:schemeClr val="tx1">
                      <a:lumMod val="75000"/>
                      <a:lumOff val="25000"/>
                    </a:schemeClr>
                  </a:solidFill>
                  <a:effectLst/>
                  <a:uLnTx/>
                  <a:uFillTx/>
                  <a:cs typeface="Arial" panose="020B0604020202020204" pitchFamily="34" charset="0"/>
                </a:rPr>
                <a:t>Tecnologías de la Información </a:t>
              </a:r>
            </a:p>
          </p:txBody>
        </p:sp>
        <p:grpSp>
          <p:nvGrpSpPr>
            <p:cNvPr id="11" name="Group 14">
              <a:extLst>
                <a:ext uri="{FF2B5EF4-FFF2-40B4-BE49-F238E27FC236}">
                  <a16:creationId xmlns:a16="http://schemas.microsoft.com/office/drawing/2014/main" id="{3E3E2BC0-E421-BD5F-774A-71FBA5E973B7}"/>
                </a:ext>
              </a:extLst>
            </p:cNvPr>
            <p:cNvGrpSpPr/>
            <p:nvPr/>
          </p:nvGrpSpPr>
          <p:grpSpPr>
            <a:xfrm>
              <a:off x="3911627" y="1755680"/>
              <a:ext cx="4005080" cy="4010916"/>
              <a:chOff x="3298888" y="1756512"/>
              <a:chExt cx="3917814" cy="3923524"/>
            </a:xfrm>
          </p:grpSpPr>
          <p:sp>
            <p:nvSpPr>
              <p:cNvPr id="27" name="Cube 6">
                <a:extLst>
                  <a:ext uri="{FF2B5EF4-FFF2-40B4-BE49-F238E27FC236}">
                    <a16:creationId xmlns:a16="http://schemas.microsoft.com/office/drawing/2014/main" id="{72A04214-31E7-E874-50DB-6B17514AA19F}"/>
                  </a:ext>
                </a:extLst>
              </p:cNvPr>
              <p:cNvSpPr/>
              <p:nvPr/>
            </p:nvSpPr>
            <p:spPr>
              <a:xfrm rot="8100000">
                <a:off x="4490627" y="1756512"/>
                <a:ext cx="1534340" cy="1534340"/>
              </a:xfrm>
              <a:prstGeom prst="cube">
                <a:avLst>
                  <a:gd name="adj" fmla="val 14635"/>
                </a:avLst>
              </a:prstGeom>
              <a:solidFill>
                <a:srgbClr val="93034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28" name="Cube 9">
                <a:extLst>
                  <a:ext uri="{FF2B5EF4-FFF2-40B4-BE49-F238E27FC236}">
                    <a16:creationId xmlns:a16="http://schemas.microsoft.com/office/drawing/2014/main" id="{0A2C7805-C14C-48C7-79DD-D4DB3E61EEA3}"/>
                  </a:ext>
                </a:extLst>
              </p:cNvPr>
              <p:cNvSpPr/>
              <p:nvPr/>
            </p:nvSpPr>
            <p:spPr>
              <a:xfrm rot="13500000">
                <a:off x="5682362" y="2951104"/>
                <a:ext cx="1534340" cy="1534340"/>
              </a:xfrm>
              <a:prstGeom prst="cube">
                <a:avLst>
                  <a:gd name="adj" fmla="val 14635"/>
                </a:avLst>
              </a:prstGeom>
              <a:solidFill>
                <a:srgbClr val="9F3D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29" name="Cube 10">
                <a:extLst>
                  <a:ext uri="{FF2B5EF4-FFF2-40B4-BE49-F238E27FC236}">
                    <a16:creationId xmlns:a16="http://schemas.microsoft.com/office/drawing/2014/main" id="{A6DEBFF5-C90F-4EB5-7004-57C67FA18D18}"/>
                  </a:ext>
                </a:extLst>
              </p:cNvPr>
              <p:cNvSpPr/>
              <p:nvPr/>
            </p:nvSpPr>
            <p:spPr>
              <a:xfrm rot="18900000">
                <a:off x="4490629" y="4145696"/>
                <a:ext cx="1534340" cy="1534340"/>
              </a:xfrm>
              <a:prstGeom prst="cube">
                <a:avLst>
                  <a:gd name="adj" fmla="val 14635"/>
                </a:avLst>
              </a:prstGeom>
              <a:solidFill>
                <a:srgbClr val="D6663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30" name="Cube 11">
                <a:extLst>
                  <a:ext uri="{FF2B5EF4-FFF2-40B4-BE49-F238E27FC236}">
                    <a16:creationId xmlns:a16="http://schemas.microsoft.com/office/drawing/2014/main" id="{1B44812A-A80A-09BB-5C2D-E89461F3EE22}"/>
                  </a:ext>
                </a:extLst>
              </p:cNvPr>
              <p:cNvSpPr/>
              <p:nvPr/>
            </p:nvSpPr>
            <p:spPr>
              <a:xfrm rot="2700000">
                <a:off x="3298888" y="2951104"/>
                <a:ext cx="1534340" cy="1534340"/>
              </a:xfrm>
              <a:prstGeom prst="cube">
                <a:avLst>
                  <a:gd name="adj" fmla="val 14635"/>
                </a:avLst>
              </a:prstGeom>
              <a:solidFill>
                <a:srgbClr val="5A023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sp>
          <p:nvSpPr>
            <p:cNvPr id="12" name="TextBox 12">
              <a:extLst>
                <a:ext uri="{FF2B5EF4-FFF2-40B4-BE49-F238E27FC236}">
                  <a16:creationId xmlns:a16="http://schemas.microsoft.com/office/drawing/2014/main" id="{0DF84BA2-C4D4-2B12-374F-DD969432AC58}"/>
                </a:ext>
              </a:extLst>
            </p:cNvPr>
            <p:cNvSpPr txBox="1"/>
            <p:nvPr/>
          </p:nvSpPr>
          <p:spPr>
            <a:xfrm>
              <a:off x="3880631" y="3393733"/>
              <a:ext cx="1284876" cy="927680"/>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7000" b="0" i="0" u="none" strike="noStrike" kern="0" cap="none" spc="0" normalizeH="0" baseline="0" noProof="0">
                  <a:ln>
                    <a:noFill/>
                  </a:ln>
                  <a:solidFill>
                    <a:schemeClr val="bg1"/>
                  </a:solidFill>
                  <a:effectLst/>
                  <a:uLnTx/>
                  <a:uFillTx/>
                </a:rPr>
                <a:t>1</a:t>
              </a:r>
            </a:p>
          </p:txBody>
        </p:sp>
        <p:sp>
          <p:nvSpPr>
            <p:cNvPr id="13" name="TextBox 15">
              <a:extLst>
                <a:ext uri="{FF2B5EF4-FFF2-40B4-BE49-F238E27FC236}">
                  <a16:creationId xmlns:a16="http://schemas.microsoft.com/office/drawing/2014/main" id="{645ADD89-9E21-C98C-A966-F4A1B8C628D3}"/>
                </a:ext>
              </a:extLst>
            </p:cNvPr>
            <p:cNvSpPr txBox="1"/>
            <p:nvPr/>
          </p:nvSpPr>
          <p:spPr>
            <a:xfrm>
              <a:off x="5262584" y="1969653"/>
              <a:ext cx="1284876" cy="927680"/>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lang="en-US" sz="7000" kern="0">
                  <a:solidFill>
                    <a:schemeClr val="bg1"/>
                  </a:solidFill>
                </a:rPr>
                <a:t>2</a:t>
              </a:r>
              <a:endParaRPr kumimoji="0" lang="en-US" sz="7000" b="0" i="0" u="none" strike="noStrike" kern="0" cap="none" spc="0" normalizeH="0" baseline="0" noProof="0">
                <a:ln>
                  <a:noFill/>
                </a:ln>
                <a:solidFill>
                  <a:schemeClr val="bg1"/>
                </a:solidFill>
                <a:effectLst/>
                <a:uLnTx/>
                <a:uFillTx/>
              </a:endParaRPr>
            </a:p>
          </p:txBody>
        </p:sp>
        <p:sp>
          <p:nvSpPr>
            <p:cNvPr id="14" name="TextBox 16">
              <a:extLst>
                <a:ext uri="{FF2B5EF4-FFF2-40B4-BE49-F238E27FC236}">
                  <a16:creationId xmlns:a16="http://schemas.microsoft.com/office/drawing/2014/main" id="{C78C10F5-4E9D-C77F-1AC3-29BB6CF7AE39}"/>
                </a:ext>
              </a:extLst>
            </p:cNvPr>
            <p:cNvSpPr txBox="1"/>
            <p:nvPr/>
          </p:nvSpPr>
          <p:spPr>
            <a:xfrm>
              <a:off x="6603380" y="3393733"/>
              <a:ext cx="1284876" cy="927680"/>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7000" b="0" i="0" u="none" strike="noStrike" kern="0" cap="none" spc="0" normalizeH="0" baseline="0" noProof="0">
                  <a:ln>
                    <a:noFill/>
                  </a:ln>
                  <a:solidFill>
                    <a:schemeClr val="bg1"/>
                  </a:solidFill>
                  <a:effectLst/>
                  <a:uLnTx/>
                  <a:uFillTx/>
                </a:rPr>
                <a:t>3</a:t>
              </a:r>
            </a:p>
          </p:txBody>
        </p:sp>
        <p:sp>
          <p:nvSpPr>
            <p:cNvPr id="15" name="TextBox 17">
              <a:extLst>
                <a:ext uri="{FF2B5EF4-FFF2-40B4-BE49-F238E27FC236}">
                  <a16:creationId xmlns:a16="http://schemas.microsoft.com/office/drawing/2014/main" id="{45C5A67F-E1EC-08F1-5F14-7F803BADD818}"/>
                </a:ext>
              </a:extLst>
            </p:cNvPr>
            <p:cNvSpPr txBox="1"/>
            <p:nvPr/>
          </p:nvSpPr>
          <p:spPr>
            <a:xfrm>
              <a:off x="5262584" y="4796349"/>
              <a:ext cx="1284876" cy="927680"/>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7000" b="0" i="0" u="none" strike="noStrike" kern="0" cap="none" spc="0" normalizeH="0" baseline="0" noProof="0">
                  <a:ln>
                    <a:noFill/>
                  </a:ln>
                  <a:solidFill>
                    <a:schemeClr val="bg1"/>
                  </a:solidFill>
                  <a:effectLst/>
                  <a:uLnTx/>
                  <a:uFillTx/>
                </a:rPr>
                <a:t>4</a:t>
              </a:r>
            </a:p>
          </p:txBody>
        </p:sp>
        <p:sp>
          <p:nvSpPr>
            <p:cNvPr id="16" name="TextBox 20">
              <a:extLst>
                <a:ext uri="{FF2B5EF4-FFF2-40B4-BE49-F238E27FC236}">
                  <a16:creationId xmlns:a16="http://schemas.microsoft.com/office/drawing/2014/main" id="{6D2E36FB-5F5F-BD96-4536-E485B8CE513A}"/>
                </a:ext>
              </a:extLst>
            </p:cNvPr>
            <p:cNvSpPr txBox="1"/>
            <p:nvPr/>
          </p:nvSpPr>
          <p:spPr>
            <a:xfrm>
              <a:off x="8758804" y="4796349"/>
              <a:ext cx="2743752" cy="311608"/>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lang="en-US" b="1" kern="0">
                  <a:solidFill>
                    <a:srgbClr val="9F3D24"/>
                  </a:solidFill>
                </a:rPr>
                <a:t>3</a:t>
              </a:r>
              <a:r>
                <a:rPr kumimoji="0" lang="en-US" sz="1800" b="1" i="0" u="none" strike="noStrike" kern="0" cap="none" spc="0" normalizeH="0" baseline="0" noProof="0">
                  <a:ln>
                    <a:noFill/>
                  </a:ln>
                  <a:solidFill>
                    <a:srgbClr val="9F3D24"/>
                  </a:solidFill>
                  <a:effectLst/>
                  <a:uLnTx/>
                  <a:uFillTx/>
                </a:rPr>
                <a:t>. INTEGRIDAD</a:t>
              </a:r>
            </a:p>
          </p:txBody>
        </p:sp>
        <p:sp>
          <p:nvSpPr>
            <p:cNvPr id="17" name="TextBox 21">
              <a:extLst>
                <a:ext uri="{FF2B5EF4-FFF2-40B4-BE49-F238E27FC236}">
                  <a16:creationId xmlns:a16="http://schemas.microsoft.com/office/drawing/2014/main" id="{ECA3D51F-3B34-5324-0BC1-998D4F4F1C43}"/>
                </a:ext>
              </a:extLst>
            </p:cNvPr>
            <p:cNvSpPr txBox="1"/>
            <p:nvPr/>
          </p:nvSpPr>
          <p:spPr>
            <a:xfrm>
              <a:off x="8758804" y="5260189"/>
              <a:ext cx="2743752" cy="748936"/>
            </a:xfrm>
            <a:prstGeom prst="rect">
              <a:avLst/>
            </a:prstGeom>
            <a:noFill/>
          </p:spPr>
          <p:txBody>
            <a:bodyPr wrap="square" rtlCol="0">
              <a:spAutoFit/>
            </a:bodyPr>
            <a:lstStyle/>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MX" sz="1200" b="0" i="0" u="none" strike="noStrike" kern="0" cap="none" spc="0" normalizeH="0" baseline="0" noProof="0">
                  <a:ln>
                    <a:noFill/>
                  </a:ln>
                  <a:solidFill>
                    <a:schemeClr val="tx1">
                      <a:lumMod val="75000"/>
                      <a:lumOff val="25000"/>
                    </a:schemeClr>
                  </a:solidFill>
                  <a:effectLst/>
                  <a:uLnTx/>
                  <a:uFillTx/>
                  <a:cs typeface="Arial" panose="020B0604020202020204" pitchFamily="34" charset="0"/>
                </a:rPr>
                <a:t>Integridad</a:t>
              </a:r>
              <a:r>
                <a:rPr lang="es-MX" sz="1200" kern="0">
                  <a:solidFill>
                    <a:schemeClr val="tx1">
                      <a:lumMod val="75000"/>
                      <a:lumOff val="25000"/>
                    </a:schemeClr>
                  </a:solidFill>
                  <a:cs typeface="Arial" panose="020B0604020202020204" pitchFamily="34" charset="0"/>
                </a:rPr>
                <a:t> Institucional</a:t>
              </a:r>
              <a:endParaRPr kumimoji="0" lang="es-MX" sz="1200" b="0" i="0" u="none" strike="noStrike" kern="0" cap="none" spc="0" normalizeH="0" baseline="0" noProof="0">
                <a:ln>
                  <a:noFill/>
                </a:ln>
                <a:solidFill>
                  <a:schemeClr val="tx1">
                    <a:lumMod val="75000"/>
                    <a:lumOff val="25000"/>
                  </a:schemeClr>
                </a:solidFill>
                <a:effectLst/>
                <a:uLnTx/>
                <a:uFillTx/>
                <a:cs typeface="Arial" panose="020B0604020202020204" pitchFamily="34" charset="0"/>
              </a:endParaRP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MX" sz="1200" b="0" i="0" u="none" strike="noStrike" kern="0" cap="none" spc="0" normalizeH="0" baseline="0" noProof="0">
                  <a:ln>
                    <a:noFill/>
                  </a:ln>
                  <a:solidFill>
                    <a:schemeClr val="tx1">
                      <a:lumMod val="75000"/>
                      <a:lumOff val="25000"/>
                    </a:schemeClr>
                  </a:solidFill>
                  <a:effectLst/>
                  <a:uLnTx/>
                  <a:uFillTx/>
                  <a:cs typeface="Arial" panose="020B0604020202020204" pitchFamily="34" charset="0"/>
                </a:rPr>
                <a:t>Unidad de Transparencia</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MX" sz="1200" b="0" i="0" u="none" strike="noStrike" kern="0" cap="none" spc="0" normalizeH="0" baseline="0" noProof="0">
                  <a:ln>
                    <a:noFill/>
                  </a:ln>
                  <a:solidFill>
                    <a:schemeClr val="tx1">
                      <a:lumMod val="75000"/>
                      <a:lumOff val="25000"/>
                    </a:schemeClr>
                  </a:solidFill>
                  <a:effectLst/>
                  <a:uLnTx/>
                  <a:uFillTx/>
                  <a:cs typeface="Arial" panose="020B0604020202020204" pitchFamily="34" charset="0"/>
                </a:rPr>
                <a:t>Declaración </a:t>
              </a:r>
            </a:p>
          </p:txBody>
        </p:sp>
        <p:sp>
          <p:nvSpPr>
            <p:cNvPr id="18" name="TextBox 22">
              <a:extLst>
                <a:ext uri="{FF2B5EF4-FFF2-40B4-BE49-F238E27FC236}">
                  <a16:creationId xmlns:a16="http://schemas.microsoft.com/office/drawing/2014/main" id="{2B97286A-435B-3B97-B280-6A99D3FF34FF}"/>
                </a:ext>
              </a:extLst>
            </p:cNvPr>
            <p:cNvSpPr txBox="1"/>
            <p:nvPr/>
          </p:nvSpPr>
          <p:spPr>
            <a:xfrm>
              <a:off x="8758804" y="2244639"/>
              <a:ext cx="2743752" cy="527771"/>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1800" b="1" i="0" u="none" strike="noStrike" kern="0" cap="none" spc="0" normalizeH="0" baseline="0" noProof="0">
                  <a:ln>
                    <a:noFill/>
                  </a:ln>
                  <a:solidFill>
                    <a:srgbClr val="93034E"/>
                  </a:solidFill>
                  <a:effectLst/>
                  <a:uLnTx/>
                  <a:uFillTx/>
                </a:rPr>
                <a:t>2. DESEMPEÑO INSTITUCIONAL</a:t>
              </a:r>
            </a:p>
          </p:txBody>
        </p:sp>
        <p:sp>
          <p:nvSpPr>
            <p:cNvPr id="19" name="TextBox 23">
              <a:extLst>
                <a:ext uri="{FF2B5EF4-FFF2-40B4-BE49-F238E27FC236}">
                  <a16:creationId xmlns:a16="http://schemas.microsoft.com/office/drawing/2014/main" id="{9ED53260-372E-7DAC-EBCC-37CDFE503E34}"/>
                </a:ext>
              </a:extLst>
            </p:cNvPr>
            <p:cNvSpPr txBox="1"/>
            <p:nvPr/>
          </p:nvSpPr>
          <p:spPr>
            <a:xfrm>
              <a:off x="8758804" y="2770316"/>
              <a:ext cx="2743752" cy="974105"/>
            </a:xfrm>
            <a:prstGeom prst="rect">
              <a:avLst/>
            </a:prstGeom>
            <a:noFill/>
          </p:spPr>
          <p:txBody>
            <a:bodyPr wrap="square" rtlCol="0">
              <a:spAutoFit/>
            </a:bodyPr>
            <a:lstStyle/>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200" b="0" i="0" u="none" strike="noStrike" kern="0" cap="none" spc="0" normalizeH="0" baseline="0" noProof="0">
                  <a:ln>
                    <a:noFill/>
                  </a:ln>
                  <a:solidFill>
                    <a:schemeClr val="tx1">
                      <a:lumMod val="75000"/>
                      <a:lumOff val="25000"/>
                    </a:schemeClr>
                  </a:solidFill>
                  <a:effectLst/>
                  <a:uLnTx/>
                  <a:uFillTx/>
                  <a:cs typeface="Arial" panose="020B0604020202020204" pitchFamily="34" charset="0"/>
                </a:rPr>
                <a:t>Seguimiento de Indicadores</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200" b="0" i="0" u="none" strike="noStrike" kern="0" cap="none" spc="0" normalizeH="0" baseline="0" noProof="0">
                  <a:ln>
                    <a:noFill/>
                  </a:ln>
                  <a:solidFill>
                    <a:schemeClr val="tx1">
                      <a:lumMod val="75000"/>
                      <a:lumOff val="25000"/>
                    </a:schemeClr>
                  </a:solidFill>
                  <a:effectLst/>
                  <a:uLnTx/>
                  <a:uFillTx/>
                  <a:cs typeface="Arial" panose="020B0604020202020204" pitchFamily="34" charset="0"/>
                </a:rPr>
                <a:t>Presupuesto</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200" b="0" i="0" u="none" strike="noStrike" kern="0" cap="none" spc="0" normalizeH="0" baseline="0" noProof="0">
                  <a:ln>
                    <a:noFill/>
                  </a:ln>
                  <a:solidFill>
                    <a:schemeClr val="tx1">
                      <a:lumMod val="75000"/>
                      <a:lumOff val="25000"/>
                    </a:schemeClr>
                  </a:solidFill>
                  <a:effectLst/>
                  <a:uLnTx/>
                  <a:uFillTx/>
                  <a:cs typeface="Arial" panose="020B0604020202020204" pitchFamily="34" charset="0"/>
                </a:rPr>
                <a:t>Amortización Contable y Presupuestaria</a:t>
              </a:r>
            </a:p>
          </p:txBody>
        </p:sp>
        <p:sp>
          <p:nvSpPr>
            <p:cNvPr id="20" name="TextBox 24">
              <a:extLst>
                <a:ext uri="{FF2B5EF4-FFF2-40B4-BE49-F238E27FC236}">
                  <a16:creationId xmlns:a16="http://schemas.microsoft.com/office/drawing/2014/main" id="{468C5538-94DE-6FA1-A3D3-F987B90D24BE}"/>
                </a:ext>
              </a:extLst>
            </p:cNvPr>
            <p:cNvSpPr txBox="1"/>
            <p:nvPr/>
          </p:nvSpPr>
          <p:spPr>
            <a:xfrm>
              <a:off x="877713" y="4659108"/>
              <a:ext cx="2743752" cy="527771"/>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lang="en-US" b="1" kern="0">
                  <a:solidFill>
                    <a:srgbClr val="D66638"/>
                  </a:solidFill>
                </a:rPr>
                <a:t>4</a:t>
              </a:r>
              <a:r>
                <a:rPr kumimoji="0" lang="en-US" sz="1800" b="1" i="0" u="none" strike="noStrike" kern="0" cap="none" spc="0" normalizeH="0" baseline="0" noProof="0">
                  <a:ln>
                    <a:noFill/>
                  </a:ln>
                  <a:solidFill>
                    <a:srgbClr val="D66638"/>
                  </a:solidFill>
                  <a:effectLst/>
                  <a:uLnTx/>
                  <a:uFillTx/>
                </a:rPr>
                <a:t>. FISCALIZACIÓN Y AUDITORÍA</a:t>
              </a:r>
            </a:p>
          </p:txBody>
        </p:sp>
        <p:sp>
          <p:nvSpPr>
            <p:cNvPr id="22" name="TextBox 25">
              <a:extLst>
                <a:ext uri="{FF2B5EF4-FFF2-40B4-BE49-F238E27FC236}">
                  <a16:creationId xmlns:a16="http://schemas.microsoft.com/office/drawing/2014/main" id="{1CCD62E3-DA95-3980-7D7D-1EC4B0F92F64}"/>
                </a:ext>
              </a:extLst>
            </p:cNvPr>
            <p:cNvSpPr txBox="1"/>
            <p:nvPr/>
          </p:nvSpPr>
          <p:spPr>
            <a:xfrm>
              <a:off x="932662" y="5210087"/>
              <a:ext cx="2743752" cy="523768"/>
            </a:xfrm>
            <a:prstGeom prst="rect">
              <a:avLst/>
            </a:prstGeom>
            <a:noFill/>
          </p:spPr>
          <p:txBody>
            <a:bodyPr wrap="square" rtlCol="0">
              <a:spAutoFit/>
            </a:bodyPr>
            <a:lstStyle/>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MX" sz="1200" b="0" i="0" u="none" strike="noStrike" kern="0" cap="none" spc="0" normalizeH="0" baseline="0">
                  <a:ln>
                    <a:noFill/>
                  </a:ln>
                  <a:solidFill>
                    <a:schemeClr val="tx1">
                      <a:lumMod val="75000"/>
                      <a:lumOff val="25000"/>
                    </a:schemeClr>
                  </a:solidFill>
                  <a:effectLst/>
                  <a:uLnTx/>
                  <a:uFillTx/>
                  <a:cs typeface="Arial" panose="020B0604020202020204" pitchFamily="34" charset="0"/>
                </a:rPr>
                <a:t>Auditorías</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MX" sz="1200" b="0" i="0" u="none" strike="noStrike" kern="0" cap="none" spc="0" normalizeH="0" baseline="0">
                  <a:ln>
                    <a:noFill/>
                  </a:ln>
                  <a:solidFill>
                    <a:schemeClr val="tx1">
                      <a:lumMod val="75000"/>
                      <a:lumOff val="25000"/>
                    </a:schemeClr>
                  </a:solidFill>
                  <a:effectLst/>
                  <a:uLnTx/>
                  <a:uFillTx/>
                  <a:cs typeface="Arial" panose="020B0604020202020204" pitchFamily="34" charset="0"/>
                </a:rPr>
                <a:t>Observaciones</a:t>
              </a:r>
            </a:p>
          </p:txBody>
        </p:sp>
        <p:sp>
          <p:nvSpPr>
            <p:cNvPr id="23" name="Round Same Side Corner Rectangle 26">
              <a:extLst>
                <a:ext uri="{FF2B5EF4-FFF2-40B4-BE49-F238E27FC236}">
                  <a16:creationId xmlns:a16="http://schemas.microsoft.com/office/drawing/2014/main" id="{E563E2A4-D412-EA72-1CE4-14647A553D3D}"/>
                </a:ext>
              </a:extLst>
            </p:cNvPr>
            <p:cNvSpPr/>
            <p:nvPr/>
          </p:nvSpPr>
          <p:spPr>
            <a:xfrm rot="5400000">
              <a:off x="1184142" y="2475835"/>
              <a:ext cx="55320" cy="553350"/>
            </a:xfrm>
            <a:prstGeom prst="round2SameRect">
              <a:avLst>
                <a:gd name="adj1" fmla="val 50000"/>
                <a:gd name="adj2" fmla="val 0"/>
              </a:avLst>
            </a:prstGeom>
            <a:solidFill>
              <a:srgbClr val="5A023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24" name="Round Same Side Corner Rectangle 28">
              <a:extLst>
                <a:ext uri="{FF2B5EF4-FFF2-40B4-BE49-F238E27FC236}">
                  <a16:creationId xmlns:a16="http://schemas.microsoft.com/office/drawing/2014/main" id="{76AD0E35-EB4B-8DC5-1E19-CC77D37F9AB9}"/>
                </a:ext>
              </a:extLst>
            </p:cNvPr>
            <p:cNvSpPr/>
            <p:nvPr/>
          </p:nvSpPr>
          <p:spPr>
            <a:xfrm rot="5400000">
              <a:off x="9079944" y="4933681"/>
              <a:ext cx="55320" cy="553350"/>
            </a:xfrm>
            <a:prstGeom prst="round2SameRect">
              <a:avLst>
                <a:gd name="adj1" fmla="val 50000"/>
                <a:gd name="adj2" fmla="val 0"/>
              </a:avLst>
            </a:prstGeom>
            <a:solidFill>
              <a:srgbClr val="9F3D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25" name="Round Same Side Corner Rectangle 29">
              <a:extLst>
                <a:ext uri="{FF2B5EF4-FFF2-40B4-BE49-F238E27FC236}">
                  <a16:creationId xmlns:a16="http://schemas.microsoft.com/office/drawing/2014/main" id="{23BF9135-0348-B8BC-B951-4B93F97A2087}"/>
                </a:ext>
              </a:extLst>
            </p:cNvPr>
            <p:cNvSpPr/>
            <p:nvPr/>
          </p:nvSpPr>
          <p:spPr>
            <a:xfrm rot="5400000">
              <a:off x="9079943" y="2475835"/>
              <a:ext cx="55320" cy="553350"/>
            </a:xfrm>
            <a:prstGeom prst="round2SameRect">
              <a:avLst>
                <a:gd name="adj1" fmla="val 50000"/>
                <a:gd name="adj2" fmla="val 0"/>
              </a:avLst>
            </a:prstGeom>
            <a:solidFill>
              <a:srgbClr val="93034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26" name="Round Same Side Corner Rectangle 30">
              <a:extLst>
                <a:ext uri="{FF2B5EF4-FFF2-40B4-BE49-F238E27FC236}">
                  <a16:creationId xmlns:a16="http://schemas.microsoft.com/office/drawing/2014/main" id="{C2FD6C27-A355-AC4B-DDC7-B98B2D31B3E7}"/>
                </a:ext>
              </a:extLst>
            </p:cNvPr>
            <p:cNvSpPr/>
            <p:nvPr/>
          </p:nvSpPr>
          <p:spPr>
            <a:xfrm rot="5400000">
              <a:off x="1242371" y="4924537"/>
              <a:ext cx="55320" cy="553350"/>
            </a:xfrm>
            <a:prstGeom prst="round2SameRect">
              <a:avLst>
                <a:gd name="adj1" fmla="val 50000"/>
                <a:gd name="adj2" fmla="val 0"/>
              </a:avLst>
            </a:prstGeom>
            <a:solidFill>
              <a:srgbClr val="D6663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grpSp>
        <p:nvGrpSpPr>
          <p:cNvPr id="4" name="Grupo 3">
            <a:extLst>
              <a:ext uri="{FF2B5EF4-FFF2-40B4-BE49-F238E27FC236}">
                <a16:creationId xmlns:a16="http://schemas.microsoft.com/office/drawing/2014/main" id="{A545BF81-830D-9341-A774-008B19BFD41B}"/>
              </a:ext>
            </a:extLst>
          </p:cNvPr>
          <p:cNvGrpSpPr/>
          <p:nvPr/>
        </p:nvGrpSpPr>
        <p:grpSpPr>
          <a:xfrm>
            <a:off x="584591" y="253833"/>
            <a:ext cx="10919837" cy="843793"/>
            <a:chOff x="584591" y="253833"/>
            <a:chExt cx="10919837" cy="843793"/>
          </a:xfrm>
        </p:grpSpPr>
        <p:sp>
          <p:nvSpPr>
            <p:cNvPr id="7" name="Google Shape;364;p19">
              <a:extLst>
                <a:ext uri="{FF2B5EF4-FFF2-40B4-BE49-F238E27FC236}">
                  <a16:creationId xmlns:a16="http://schemas.microsoft.com/office/drawing/2014/main" id="{8C6CB08A-D0A7-B91A-52C9-43607510E30F}"/>
                </a:ext>
              </a:extLst>
            </p:cNvPr>
            <p:cNvSpPr txBox="1"/>
            <p:nvPr/>
          </p:nvSpPr>
          <p:spPr>
            <a:xfrm>
              <a:off x="584591" y="253833"/>
              <a:ext cx="4109085" cy="559227"/>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ES" sz="2400" b="1">
                  <a:solidFill>
                    <a:schemeClr val="tx1">
                      <a:lumMod val="75000"/>
                      <a:lumOff val="25000"/>
                    </a:schemeClr>
                  </a:solidFill>
                  <a:ea typeface="Fira Sans"/>
                  <a:cs typeface="Fira Sans"/>
                  <a:sym typeface="Fira Sans"/>
                </a:rPr>
                <a:t>Desahogo de Temas</a:t>
              </a:r>
            </a:p>
          </p:txBody>
        </p:sp>
        <p:pic>
          <p:nvPicPr>
            <p:cNvPr id="8" name="Google Shape;188;p2" descr="Un conjunto de letras blancas en un fondo blanco&#10;&#10;Descripción generada automáticamente con confianza media">
              <a:extLst>
                <a:ext uri="{FF2B5EF4-FFF2-40B4-BE49-F238E27FC236}">
                  <a16:creationId xmlns:a16="http://schemas.microsoft.com/office/drawing/2014/main" id="{CA6FA2A7-DD85-908A-FD83-A62B17C214D6}"/>
                </a:ext>
              </a:extLst>
            </p:cNvPr>
            <p:cNvPicPr preferRelativeResize="0"/>
            <p:nvPr/>
          </p:nvPicPr>
          <p:blipFill rotWithShape="1">
            <a:blip r:embed="rId2">
              <a:alphaModFix/>
            </a:blip>
            <a:srcRect b="89169"/>
            <a:stretch/>
          </p:blipFill>
          <p:spPr>
            <a:xfrm flipV="1">
              <a:off x="697422" y="1051907"/>
              <a:ext cx="10807006" cy="45719"/>
            </a:xfrm>
            <a:prstGeom prst="rect">
              <a:avLst/>
            </a:prstGeom>
            <a:noFill/>
            <a:ln>
              <a:noFill/>
            </a:ln>
          </p:spPr>
        </p:pic>
      </p:grpSp>
      <p:pic>
        <p:nvPicPr>
          <p:cNvPr id="2" name="Imagen 1">
            <a:extLst>
              <a:ext uri="{FF2B5EF4-FFF2-40B4-BE49-F238E27FC236}">
                <a16:creationId xmlns:a16="http://schemas.microsoft.com/office/drawing/2014/main" id="{8D537E59-50F8-E649-84CF-0E93A08DEF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3656" y="194439"/>
            <a:ext cx="1803213" cy="821160"/>
          </a:xfrm>
          <a:prstGeom prst="rect">
            <a:avLst/>
          </a:prstGeom>
        </p:spPr>
      </p:pic>
    </p:spTree>
    <p:extLst>
      <p:ext uri="{BB962C8B-B14F-4D97-AF65-F5344CB8AC3E}">
        <p14:creationId xmlns:p14="http://schemas.microsoft.com/office/powerpoint/2010/main" val="908628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0"/>
                                  </p:stCondLst>
                                  <p:endCondLst>
                                    <p:cond evt="begin" delay="0">
                                      <p:tn val="5"/>
                                    </p:cond>
                                  </p:end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upo 26">
            <a:extLst>
              <a:ext uri="{FF2B5EF4-FFF2-40B4-BE49-F238E27FC236}">
                <a16:creationId xmlns:a16="http://schemas.microsoft.com/office/drawing/2014/main" id="{78FDD462-E66D-DC5A-B8F0-1F2121E5B7B2}"/>
              </a:ext>
            </a:extLst>
          </p:cNvPr>
          <p:cNvGrpSpPr/>
          <p:nvPr/>
        </p:nvGrpSpPr>
        <p:grpSpPr>
          <a:xfrm>
            <a:off x="1898305" y="1588549"/>
            <a:ext cx="8724817" cy="3772211"/>
            <a:chOff x="1563291" y="2088190"/>
            <a:chExt cx="8724817" cy="3586735"/>
          </a:xfrm>
        </p:grpSpPr>
        <p:sp>
          <p:nvSpPr>
            <p:cNvPr id="28" name="TextBox 18">
              <a:extLst>
                <a:ext uri="{FF2B5EF4-FFF2-40B4-BE49-F238E27FC236}">
                  <a16:creationId xmlns:a16="http://schemas.microsoft.com/office/drawing/2014/main" id="{8EB81E98-C0F9-6DCA-909D-310269FA4531}"/>
                </a:ext>
              </a:extLst>
            </p:cNvPr>
            <p:cNvSpPr txBox="1"/>
            <p:nvPr/>
          </p:nvSpPr>
          <p:spPr>
            <a:xfrm>
              <a:off x="1581214" y="2887961"/>
              <a:ext cx="3034328" cy="375743"/>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2400" b="1" i="0" u="none" strike="noStrike" kern="0" cap="none" spc="0" normalizeH="0" baseline="0" noProof="0">
                  <a:ln>
                    <a:noFill/>
                  </a:ln>
                  <a:solidFill>
                    <a:srgbClr val="5A0230"/>
                  </a:solidFill>
                  <a:effectLst/>
                  <a:uLnTx/>
                  <a:uFillTx/>
                  <a:latin typeface="LuloCleanW01-OneBold" panose="02010804020200000003"/>
                </a:rPr>
                <a:t>1. CONTROL INTERNO</a:t>
              </a:r>
            </a:p>
          </p:txBody>
        </p:sp>
        <p:sp>
          <p:nvSpPr>
            <p:cNvPr id="29" name="TextBox 19">
              <a:extLst>
                <a:ext uri="{FF2B5EF4-FFF2-40B4-BE49-F238E27FC236}">
                  <a16:creationId xmlns:a16="http://schemas.microsoft.com/office/drawing/2014/main" id="{0350C633-A602-9383-A067-8DA06D3DCE9D}"/>
                </a:ext>
              </a:extLst>
            </p:cNvPr>
            <p:cNvSpPr txBox="1"/>
            <p:nvPr/>
          </p:nvSpPr>
          <p:spPr>
            <a:xfrm>
              <a:off x="1563291" y="3543482"/>
              <a:ext cx="3521593" cy="152394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342900" marR="0" lvl="0" indent="-342900" defTabSz="914400" eaLnBrk="1" fontAlgn="auto" latinLnBrk="0" hangingPunct="1">
                <a:lnSpc>
                  <a:spcPct val="125000"/>
                </a:lnSpc>
                <a:spcBef>
                  <a:spcPts val="0"/>
                </a:spcBef>
                <a:spcAft>
                  <a:spcPts val="0"/>
                </a:spcAft>
                <a:buClrTx/>
                <a:buSzTx/>
                <a:buFont typeface="Wingdings" panose="05000000000000000000" pitchFamily="2" charset="2"/>
                <a:buChar char="ü"/>
                <a:tabLst/>
                <a:defRPr/>
              </a:pPr>
              <a:r>
                <a:rPr kumimoji="0" lang="es-ES" sz="2000" b="0" i="0" u="none" strike="noStrike" kern="0" cap="none" spc="0" normalizeH="0" baseline="0" noProof="0">
                  <a:ln>
                    <a:noFill/>
                  </a:ln>
                  <a:solidFill>
                    <a:schemeClr val="tx1">
                      <a:lumMod val="75000"/>
                      <a:lumOff val="25000"/>
                    </a:schemeClr>
                  </a:solidFill>
                  <a:effectLst/>
                  <a:uLnTx/>
                  <a:uFillTx/>
                  <a:latin typeface="LuloCleanW01-OneBold"/>
                  <a:cs typeface="Arial" panose="020B0604020202020204" pitchFamily="34" charset="0"/>
                </a:rPr>
                <a:t>Evaluación del CI</a:t>
              </a:r>
            </a:p>
            <a:p>
              <a:pPr marL="342900" marR="0" lvl="0" indent="-342900" defTabSz="914400" eaLnBrk="1" fontAlgn="auto" latinLnBrk="0" hangingPunct="1">
                <a:lnSpc>
                  <a:spcPct val="125000"/>
                </a:lnSpc>
                <a:spcBef>
                  <a:spcPts val="0"/>
                </a:spcBef>
                <a:spcAft>
                  <a:spcPts val="0"/>
                </a:spcAft>
                <a:buClrTx/>
                <a:buSzTx/>
                <a:buFont typeface="Wingdings" panose="05000000000000000000" pitchFamily="2" charset="2"/>
                <a:buChar char="ü"/>
                <a:tabLst/>
                <a:defRPr/>
              </a:pPr>
              <a:r>
                <a:rPr kumimoji="0" lang="es-ES" sz="2000" b="0" i="0" u="none" strike="noStrike" kern="0" cap="none" spc="0" normalizeH="0" baseline="0" noProof="0">
                  <a:ln>
                    <a:noFill/>
                  </a:ln>
                  <a:solidFill>
                    <a:schemeClr val="tx1">
                      <a:lumMod val="75000"/>
                      <a:lumOff val="25000"/>
                    </a:schemeClr>
                  </a:solidFill>
                  <a:effectLst/>
                  <a:uLnTx/>
                  <a:uFillTx/>
                  <a:latin typeface="LuloCleanW01-OneBold"/>
                  <a:cs typeface="Arial" panose="020B0604020202020204" pitchFamily="34" charset="0"/>
                </a:rPr>
                <a:t>Administración de Riesgos</a:t>
              </a:r>
            </a:p>
            <a:p>
              <a:pPr marL="342900" marR="0" lvl="0" indent="-342900" defTabSz="914400" eaLnBrk="1" fontAlgn="auto" latinLnBrk="0" hangingPunct="1">
                <a:lnSpc>
                  <a:spcPct val="125000"/>
                </a:lnSpc>
                <a:spcBef>
                  <a:spcPts val="0"/>
                </a:spcBef>
                <a:spcAft>
                  <a:spcPts val="0"/>
                </a:spcAft>
                <a:buClrTx/>
                <a:buSzTx/>
                <a:buFont typeface="Wingdings" panose="05000000000000000000" pitchFamily="2" charset="2"/>
                <a:buChar char="ü"/>
                <a:tabLst/>
                <a:defRPr/>
              </a:pPr>
              <a:r>
                <a:rPr kumimoji="0" lang="es-ES" sz="2000" b="0" i="0" u="none" strike="noStrike" kern="0" cap="none" spc="0" normalizeH="0" baseline="0" noProof="0">
                  <a:ln>
                    <a:noFill/>
                  </a:ln>
                  <a:solidFill>
                    <a:schemeClr val="tx1">
                      <a:lumMod val="75000"/>
                      <a:lumOff val="25000"/>
                    </a:schemeClr>
                  </a:solidFill>
                  <a:effectLst/>
                  <a:uLnTx/>
                  <a:uFillTx/>
                  <a:latin typeface="LuloCleanW01-OneBold"/>
                  <a:cs typeface="Arial" panose="020B0604020202020204" pitchFamily="34" charset="0"/>
                </a:rPr>
                <a:t>Tecnologías de la Información </a:t>
              </a:r>
              <a:endParaRPr kumimoji="0" lang="es-ES" sz="1600" b="0" i="0" u="none" strike="noStrike" kern="0" cap="none" spc="0" normalizeH="0" baseline="0" noProof="0">
                <a:ln>
                  <a:noFill/>
                </a:ln>
                <a:solidFill>
                  <a:schemeClr val="tx1">
                    <a:lumMod val="75000"/>
                    <a:lumOff val="25000"/>
                  </a:schemeClr>
                </a:solidFill>
                <a:effectLst/>
                <a:uLnTx/>
                <a:uFillTx/>
                <a:latin typeface="LuloCleanW01-OneBold"/>
                <a:cs typeface="Arial" panose="020B0604020202020204" pitchFamily="34" charset="0"/>
              </a:endParaRPr>
            </a:p>
          </p:txBody>
        </p:sp>
        <p:sp>
          <p:nvSpPr>
            <p:cNvPr id="48" name="Cube 11">
              <a:extLst>
                <a:ext uri="{FF2B5EF4-FFF2-40B4-BE49-F238E27FC236}">
                  <a16:creationId xmlns:a16="http://schemas.microsoft.com/office/drawing/2014/main" id="{039022D3-80B9-6AD6-A39A-7309CD8E06CF}"/>
                </a:ext>
              </a:extLst>
            </p:cNvPr>
            <p:cNvSpPr/>
            <p:nvPr/>
          </p:nvSpPr>
          <p:spPr>
            <a:xfrm rot="2700000">
              <a:off x="6697991" y="2084809"/>
              <a:ext cx="3586735" cy="3593498"/>
            </a:xfrm>
            <a:prstGeom prst="cube">
              <a:avLst>
                <a:gd name="adj" fmla="val 14635"/>
              </a:avLst>
            </a:prstGeom>
            <a:solidFill>
              <a:srgbClr val="5A0230"/>
            </a:solidFill>
            <a:ln w="12700" cap="flat" cmpd="sng" algn="ctr">
              <a:solidFill>
                <a:srgbClr val="5A023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31" name="TextBox 12">
              <a:extLst>
                <a:ext uri="{FF2B5EF4-FFF2-40B4-BE49-F238E27FC236}">
                  <a16:creationId xmlns:a16="http://schemas.microsoft.com/office/drawing/2014/main" id="{9BE9EB64-8B37-CBCF-4447-A9B0F2613D00}"/>
                </a:ext>
              </a:extLst>
            </p:cNvPr>
            <p:cNvSpPr txBox="1"/>
            <p:nvPr/>
          </p:nvSpPr>
          <p:spPr>
            <a:xfrm>
              <a:off x="7347398" y="3218322"/>
              <a:ext cx="1612661" cy="123965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9600" b="0" i="0" u="none" strike="noStrike" kern="0" cap="none" spc="0" normalizeH="0" baseline="0" noProof="0">
                  <a:ln>
                    <a:noFill/>
                  </a:ln>
                  <a:solidFill>
                    <a:schemeClr val="bg1"/>
                  </a:solidFill>
                  <a:effectLst/>
                  <a:uLnTx/>
                  <a:uFillTx/>
                </a:rPr>
                <a:t>1</a:t>
              </a:r>
            </a:p>
          </p:txBody>
        </p:sp>
        <p:sp>
          <p:nvSpPr>
            <p:cNvPr id="41" name="Round Same Side Corner Rectangle 26">
              <a:extLst>
                <a:ext uri="{FF2B5EF4-FFF2-40B4-BE49-F238E27FC236}">
                  <a16:creationId xmlns:a16="http://schemas.microsoft.com/office/drawing/2014/main" id="{AB0A58D1-0507-7EE5-4FC2-BD401BE1DBDE}"/>
                </a:ext>
              </a:extLst>
            </p:cNvPr>
            <p:cNvSpPr/>
            <p:nvPr/>
          </p:nvSpPr>
          <p:spPr>
            <a:xfrm rot="5400000">
              <a:off x="1930218" y="2966707"/>
              <a:ext cx="55320" cy="553350"/>
            </a:xfrm>
            <a:prstGeom prst="round2SameRect">
              <a:avLst>
                <a:gd name="adj1" fmla="val 50000"/>
                <a:gd name="adj2" fmla="val 0"/>
              </a:avLst>
            </a:prstGeom>
            <a:solidFill>
              <a:srgbClr val="5A0230"/>
            </a:solidFill>
            <a:ln w="12700" cap="flat" cmpd="sng" algn="ctr">
              <a:solidFill>
                <a:srgbClr val="5A023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sp>
        <p:nvSpPr>
          <p:cNvPr id="4" name="Rectángulo 3">
            <a:extLst>
              <a:ext uri="{FF2B5EF4-FFF2-40B4-BE49-F238E27FC236}">
                <a16:creationId xmlns:a16="http://schemas.microsoft.com/office/drawing/2014/main" id="{B8CFF62D-1218-D28E-DC2F-05A26A8D6D77}"/>
              </a:ext>
            </a:extLst>
          </p:cNvPr>
          <p:cNvSpPr/>
          <p:nvPr/>
        </p:nvSpPr>
        <p:spPr>
          <a:xfrm>
            <a:off x="0" y="0"/>
            <a:ext cx="12192000" cy="30834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2" name="Grupo 1">
            <a:extLst>
              <a:ext uri="{FF2B5EF4-FFF2-40B4-BE49-F238E27FC236}">
                <a16:creationId xmlns:a16="http://schemas.microsoft.com/office/drawing/2014/main" id="{5591BD5F-264E-C98F-A41F-8B93C3521C3F}"/>
              </a:ext>
            </a:extLst>
          </p:cNvPr>
          <p:cNvGrpSpPr/>
          <p:nvPr/>
        </p:nvGrpSpPr>
        <p:grpSpPr>
          <a:xfrm>
            <a:off x="584591" y="253833"/>
            <a:ext cx="10919837" cy="843793"/>
            <a:chOff x="584591" y="253833"/>
            <a:chExt cx="10919837" cy="843793"/>
          </a:xfrm>
        </p:grpSpPr>
        <p:sp>
          <p:nvSpPr>
            <p:cNvPr id="10" name="Google Shape;364;p19">
              <a:extLst>
                <a:ext uri="{FF2B5EF4-FFF2-40B4-BE49-F238E27FC236}">
                  <a16:creationId xmlns:a16="http://schemas.microsoft.com/office/drawing/2014/main" id="{A1B4E9EB-4431-3ED4-393F-EE1FDAE3EFBE}"/>
                </a:ext>
              </a:extLst>
            </p:cNvPr>
            <p:cNvSpPr txBox="1"/>
            <p:nvPr/>
          </p:nvSpPr>
          <p:spPr>
            <a:xfrm>
              <a:off x="584591" y="253833"/>
              <a:ext cx="4109085" cy="559227"/>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ES" sz="2400" b="1">
                  <a:solidFill>
                    <a:schemeClr val="tx1">
                      <a:lumMod val="75000"/>
                      <a:lumOff val="25000"/>
                    </a:schemeClr>
                  </a:solidFill>
                  <a:ea typeface="Fira Sans"/>
                  <a:cs typeface="Fira Sans"/>
                  <a:sym typeface="Fira Sans"/>
                </a:rPr>
                <a:t>Desahogo de Temas</a:t>
              </a:r>
            </a:p>
          </p:txBody>
        </p:sp>
        <p:pic>
          <p:nvPicPr>
            <p:cNvPr id="11" name="Google Shape;188;p2" descr="Un conjunto de letras blancas en un fondo blanco&#10;&#10;Descripción generada automáticamente con confianza media">
              <a:extLst>
                <a:ext uri="{FF2B5EF4-FFF2-40B4-BE49-F238E27FC236}">
                  <a16:creationId xmlns:a16="http://schemas.microsoft.com/office/drawing/2014/main" id="{BE8108D9-B8CB-6C6B-5A15-6744AAFC151C}"/>
                </a:ext>
              </a:extLst>
            </p:cNvPr>
            <p:cNvPicPr preferRelativeResize="0"/>
            <p:nvPr/>
          </p:nvPicPr>
          <p:blipFill rotWithShape="1">
            <a:blip r:embed="rId2">
              <a:alphaModFix/>
            </a:blip>
            <a:srcRect b="89169"/>
            <a:stretch/>
          </p:blipFill>
          <p:spPr>
            <a:xfrm flipV="1">
              <a:off x="697422" y="1051907"/>
              <a:ext cx="10807006" cy="45719"/>
            </a:xfrm>
            <a:prstGeom prst="rect">
              <a:avLst/>
            </a:prstGeom>
            <a:noFill/>
            <a:ln>
              <a:noFill/>
            </a:ln>
          </p:spPr>
        </p:pic>
      </p:grpSp>
      <p:sp>
        <p:nvSpPr>
          <p:cNvPr id="3" name="CuadroTexto 2">
            <a:extLst>
              <a:ext uri="{FF2B5EF4-FFF2-40B4-BE49-F238E27FC236}">
                <a16:creationId xmlns:a16="http://schemas.microsoft.com/office/drawing/2014/main" id="{3967D0DD-8765-739B-8433-BE1FE7DBD779}"/>
              </a:ext>
            </a:extLst>
          </p:cNvPr>
          <p:cNvSpPr txBox="1"/>
          <p:nvPr/>
        </p:nvSpPr>
        <p:spPr>
          <a:xfrm>
            <a:off x="7452469" y="291736"/>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a:solidFill>
                  <a:schemeClr val="tx1">
                    <a:lumMod val="75000"/>
                    <a:lumOff val="25000"/>
                  </a:schemeClr>
                </a:solidFill>
                <a:ea typeface="Calibri"/>
                <a:cs typeface="Calibri"/>
              </a:rPr>
              <a:t>Comité de Control y Desempeño Institucional </a:t>
            </a:r>
          </a:p>
          <a:p>
            <a:r>
              <a:rPr lang="es-ES" sz="1600">
                <a:solidFill>
                  <a:schemeClr val="tx1">
                    <a:lumMod val="75000"/>
                    <a:lumOff val="25000"/>
                  </a:schemeClr>
                </a:solidFill>
                <a:ea typeface="Calibri"/>
                <a:cs typeface="Calibri"/>
              </a:rPr>
              <a:t>4ta. Sesión Ordinaria al 3er. Trimestre 2025</a:t>
            </a:r>
          </a:p>
        </p:txBody>
      </p:sp>
      <p:pic>
        <p:nvPicPr>
          <p:cNvPr id="5" name="Imagen 4">
            <a:extLst>
              <a:ext uri="{FF2B5EF4-FFF2-40B4-BE49-F238E27FC236}">
                <a16:creationId xmlns:a16="http://schemas.microsoft.com/office/drawing/2014/main" id="{0E31E14D-E7D4-1965-47F6-EE3A373F0F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3676" y="111324"/>
            <a:ext cx="1803213" cy="821160"/>
          </a:xfrm>
          <a:prstGeom prst="rect">
            <a:avLst/>
          </a:prstGeom>
        </p:spPr>
      </p:pic>
    </p:spTree>
    <p:extLst>
      <p:ext uri="{BB962C8B-B14F-4D97-AF65-F5344CB8AC3E}">
        <p14:creationId xmlns:p14="http://schemas.microsoft.com/office/powerpoint/2010/main" val="6323622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15 Tabla">
            <a:extLst>
              <a:ext uri="{FF2B5EF4-FFF2-40B4-BE49-F238E27FC236}">
                <a16:creationId xmlns:a16="http://schemas.microsoft.com/office/drawing/2014/main" id="{DA620A0B-A8A7-CC58-01A8-5F6680B9BDDB}"/>
              </a:ext>
            </a:extLst>
          </p:cNvPr>
          <p:cNvGraphicFramePr>
            <a:graphicFrameLocks noGrp="1"/>
          </p:cNvGraphicFramePr>
          <p:nvPr>
            <p:extLst>
              <p:ext uri="{D42A27DB-BD31-4B8C-83A1-F6EECF244321}">
                <p14:modId xmlns:p14="http://schemas.microsoft.com/office/powerpoint/2010/main" val="3387372052"/>
              </p:ext>
            </p:extLst>
          </p:nvPr>
        </p:nvGraphicFramePr>
        <p:xfrm>
          <a:off x="1576603" y="2910162"/>
          <a:ext cx="4388262" cy="1694460"/>
        </p:xfrm>
        <a:graphic>
          <a:graphicData uri="http://schemas.openxmlformats.org/drawingml/2006/table">
            <a:tbl>
              <a:tblPr firstRow="1" bandRow="1">
                <a:tableStyleId>{3B4B98B0-60AC-42C2-AFA5-B58CD77FA1E5}</a:tableStyleId>
              </a:tblPr>
              <a:tblGrid>
                <a:gridCol w="2299359">
                  <a:extLst>
                    <a:ext uri="{9D8B030D-6E8A-4147-A177-3AD203B41FA5}">
                      <a16:colId xmlns:a16="http://schemas.microsoft.com/office/drawing/2014/main" val="20000"/>
                    </a:ext>
                  </a:extLst>
                </a:gridCol>
                <a:gridCol w="2088903">
                  <a:extLst>
                    <a:ext uri="{9D8B030D-6E8A-4147-A177-3AD203B41FA5}">
                      <a16:colId xmlns:a16="http://schemas.microsoft.com/office/drawing/2014/main" val="20002"/>
                    </a:ext>
                  </a:extLst>
                </a:gridCol>
              </a:tblGrid>
              <a:tr h="509694">
                <a:tc>
                  <a:txBody>
                    <a:bodyPr/>
                    <a:lstStyle/>
                    <a:p>
                      <a:pPr marL="0" algn="ctr" defTabSz="914400" rtl="0" eaLnBrk="1" latinLnBrk="0" hangingPunct="1"/>
                      <a:r>
                        <a:rPr lang="es-MX" sz="1200" b="1" kern="1200" baseline="0">
                          <a:solidFill>
                            <a:schemeClr val="tx1"/>
                          </a:solidFill>
                        </a:rPr>
                        <a:t># de Actividades de control comprometidas</a:t>
                      </a:r>
                      <a:endParaRPr lang="es-MX" sz="1200" b="1" kern="1200" baseline="0">
                        <a:solidFill>
                          <a:schemeClr val="tx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200" b="1" u="none" strike="noStrike" kern="1200" cap="none" spc="0" normalizeH="0" baseline="0" noProof="0">
                          <a:ln>
                            <a:noFill/>
                          </a:ln>
                          <a:solidFill>
                            <a:prstClr val="black">
                              <a:lumMod val="95000"/>
                              <a:lumOff val="5000"/>
                            </a:prstClr>
                          </a:solidFill>
                          <a:effectLst/>
                          <a:uLnTx/>
                          <a:uFillTx/>
                        </a:rPr>
                        <a:t>Avance al 2do </a:t>
                      </a:r>
                      <a:r>
                        <a:rPr kumimoji="0" lang="es-MX" sz="1200" b="1" u="none" strike="noStrike" kern="1200" cap="none" spc="0" normalizeH="0" baseline="0" noProof="0" err="1">
                          <a:ln>
                            <a:noFill/>
                          </a:ln>
                          <a:solidFill>
                            <a:prstClr val="black">
                              <a:lumMod val="95000"/>
                              <a:lumOff val="5000"/>
                            </a:prstClr>
                          </a:solidFill>
                          <a:effectLst/>
                          <a:uLnTx/>
                          <a:uFillTx/>
                        </a:rPr>
                        <a:t>Trim</a:t>
                      </a:r>
                      <a:r>
                        <a:rPr kumimoji="0" lang="es-MX" sz="1200" b="1" u="none" strike="noStrike" kern="1200" cap="none" spc="0" normalizeH="0" baseline="0" noProof="0">
                          <a:ln>
                            <a:noFill/>
                          </a:ln>
                          <a:solidFill>
                            <a:prstClr val="black">
                              <a:lumMod val="95000"/>
                              <a:lumOff val="5000"/>
                            </a:prstClr>
                          </a:solidFill>
                          <a:effectLst/>
                          <a:uLnTx/>
                          <a:uFillTx/>
                        </a:rPr>
                        <a:t>. 2025</a:t>
                      </a:r>
                    </a:p>
                  </a:txBody>
                  <a:tcPr anchor="ctr"/>
                </a:tc>
                <a:extLst>
                  <a:ext uri="{0D108BD9-81ED-4DB2-BD59-A6C34878D82A}">
                    <a16:rowId xmlns:a16="http://schemas.microsoft.com/office/drawing/2014/main" val="1558894559"/>
                  </a:ext>
                </a:extLst>
              </a:tr>
              <a:tr h="394922">
                <a:tc>
                  <a:txBody>
                    <a:bodyPr/>
                    <a:lstStyle/>
                    <a:p>
                      <a:pPr marL="285750" marR="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s-MX" sz="1200" kern="1200">
                          <a:solidFill>
                            <a:schemeClr val="tx1"/>
                          </a:solidFill>
                        </a:rPr>
                        <a:t>Concluidas</a:t>
                      </a:r>
                      <a:endParaRPr lang="es-ES" sz="1200" kern="1200">
                        <a:solidFill>
                          <a:schemeClr val="tx1"/>
                        </a:solidFill>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b="0" kern="1200">
                          <a:solidFill>
                            <a:schemeClr val="tx1">
                              <a:lumMod val="95000"/>
                              <a:lumOff val="5000"/>
                            </a:schemeClr>
                          </a:solidFill>
                        </a:rPr>
                        <a:t>2</a:t>
                      </a:r>
                    </a:p>
                  </a:txBody>
                  <a:tcPr/>
                </a:tc>
                <a:extLst>
                  <a:ext uri="{0D108BD9-81ED-4DB2-BD59-A6C34878D82A}">
                    <a16:rowId xmlns:a16="http://schemas.microsoft.com/office/drawing/2014/main" val="10001"/>
                  </a:ext>
                </a:extLst>
              </a:tr>
              <a:tr h="394922">
                <a:tc>
                  <a:txBody>
                    <a:bodyPr/>
                    <a:lstStyle/>
                    <a:p>
                      <a:pPr marL="285750" indent="-285750" algn="l">
                        <a:buFont typeface="Wingdings" panose="05000000000000000000" pitchFamily="2" charset="2"/>
                        <a:buChar char="Ø"/>
                      </a:pPr>
                      <a:r>
                        <a:rPr lang="es-MX" sz="1200"/>
                        <a:t>En Proceso</a:t>
                      </a:r>
                      <a:endParaRPr lang="es-MX" sz="120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b="0" kern="1200">
                          <a:solidFill>
                            <a:schemeClr val="tx1">
                              <a:lumMod val="95000"/>
                              <a:lumOff val="5000"/>
                            </a:schemeClr>
                          </a:solidFill>
                        </a:rPr>
                        <a:t>1</a:t>
                      </a:r>
                    </a:p>
                  </a:txBody>
                  <a:tcPr/>
                </a:tc>
                <a:extLst>
                  <a:ext uri="{0D108BD9-81ED-4DB2-BD59-A6C34878D82A}">
                    <a16:rowId xmlns:a16="http://schemas.microsoft.com/office/drawing/2014/main" val="10002"/>
                  </a:ext>
                </a:extLst>
              </a:tr>
              <a:tr h="394922">
                <a:tc>
                  <a:txBody>
                    <a:bodyPr/>
                    <a:lstStyle/>
                    <a:p>
                      <a:pPr marL="285750" indent="-285750" algn="l">
                        <a:buFont typeface="Wingdings" panose="05000000000000000000" pitchFamily="2" charset="2"/>
                        <a:buChar char="Ø"/>
                      </a:pPr>
                      <a:r>
                        <a:rPr lang="es-MX" sz="1200"/>
                        <a:t>Pendiente</a:t>
                      </a:r>
                      <a:endParaRPr lang="es-MX" sz="120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b="0" kern="1200">
                          <a:solidFill>
                            <a:schemeClr val="tx1">
                              <a:lumMod val="95000"/>
                              <a:lumOff val="5000"/>
                            </a:schemeClr>
                          </a:solidFill>
                        </a:rPr>
                        <a:t>1</a:t>
                      </a:r>
                    </a:p>
                  </a:txBody>
                  <a:tcPr/>
                </a:tc>
                <a:extLst>
                  <a:ext uri="{0D108BD9-81ED-4DB2-BD59-A6C34878D82A}">
                    <a16:rowId xmlns:a16="http://schemas.microsoft.com/office/drawing/2014/main" val="10003"/>
                  </a:ext>
                </a:extLst>
              </a:tr>
            </a:tbl>
          </a:graphicData>
        </a:graphic>
      </p:graphicFrame>
      <p:graphicFrame>
        <p:nvGraphicFramePr>
          <p:cNvPr id="11" name="Gráfico 10">
            <a:extLst>
              <a:ext uri="{FF2B5EF4-FFF2-40B4-BE49-F238E27FC236}">
                <a16:creationId xmlns:a16="http://schemas.microsoft.com/office/drawing/2014/main" id="{CE5EC96A-57CF-6D9A-E891-BA0379A86EF9}"/>
              </a:ext>
            </a:extLst>
          </p:cNvPr>
          <p:cNvGraphicFramePr/>
          <p:nvPr>
            <p:extLst>
              <p:ext uri="{D42A27DB-BD31-4B8C-83A1-F6EECF244321}">
                <p14:modId xmlns:p14="http://schemas.microsoft.com/office/powerpoint/2010/main" val="3087582665"/>
              </p:ext>
            </p:extLst>
          </p:nvPr>
        </p:nvGraphicFramePr>
        <p:xfrm>
          <a:off x="6427737" y="2046659"/>
          <a:ext cx="4910823" cy="3759436"/>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Grupo 5">
            <a:extLst>
              <a:ext uri="{FF2B5EF4-FFF2-40B4-BE49-F238E27FC236}">
                <a16:creationId xmlns:a16="http://schemas.microsoft.com/office/drawing/2014/main" id="{1951A9DF-B4EF-74E5-9A8B-E05F451764DE}"/>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3B354FC0-CB0F-0BBD-4723-E88534FCF6E2}"/>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Programa de Trabajo de Control Interno (PTCI)</a:t>
              </a:r>
            </a:p>
          </p:txBody>
        </p:sp>
        <p:grpSp>
          <p:nvGrpSpPr>
            <p:cNvPr id="9" name="Grupo 8">
              <a:extLst>
                <a:ext uri="{FF2B5EF4-FFF2-40B4-BE49-F238E27FC236}">
                  <a16:creationId xmlns:a16="http://schemas.microsoft.com/office/drawing/2014/main" id="{8A66D0D0-9F6E-6DFA-544D-E36EF3AB50EF}"/>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299A2D9D-0B36-A9F6-4896-F8ABF44B8B1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409AD0CE-44E3-FC70-2F28-96551FB35FE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sp>
        <p:nvSpPr>
          <p:cNvPr id="2" name="Google Shape;364;p19">
            <a:extLst>
              <a:ext uri="{FF2B5EF4-FFF2-40B4-BE49-F238E27FC236}">
                <a16:creationId xmlns:a16="http://schemas.microsoft.com/office/drawing/2014/main" id="{21ACB9C0-1126-45AF-EA7A-C8140B4A2624}"/>
              </a:ext>
            </a:extLst>
          </p:cNvPr>
          <p:cNvSpPr txBox="1"/>
          <p:nvPr/>
        </p:nvSpPr>
        <p:spPr>
          <a:xfrm>
            <a:off x="2949483" y="1159878"/>
            <a:ext cx="6291673"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200" b="1">
                <a:solidFill>
                  <a:schemeClr val="dk1"/>
                </a:solidFill>
                <a:ea typeface="Fira Sans"/>
                <a:cs typeface="Fira Sans"/>
                <a:sym typeface="Fira Sans"/>
              </a:rPr>
              <a:t>Avance General del PTCI 2025</a:t>
            </a:r>
          </a:p>
        </p:txBody>
      </p:sp>
      <p:pic>
        <p:nvPicPr>
          <p:cNvPr id="3" name="Imagen 2">
            <a:extLst>
              <a:ext uri="{FF2B5EF4-FFF2-40B4-BE49-F238E27FC236}">
                <a16:creationId xmlns:a16="http://schemas.microsoft.com/office/drawing/2014/main" id="{36CD29AF-D8D3-24B5-E063-A1928F163E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8" name="CuadroTexto 7">
            <a:extLst>
              <a:ext uri="{FF2B5EF4-FFF2-40B4-BE49-F238E27FC236}">
                <a16:creationId xmlns:a16="http://schemas.microsoft.com/office/drawing/2014/main" id="{3BDC3304-0407-717C-2FBB-4A2B97D5A04F}"/>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Tree>
    <p:extLst>
      <p:ext uri="{BB962C8B-B14F-4D97-AF65-F5344CB8AC3E}">
        <p14:creationId xmlns:p14="http://schemas.microsoft.com/office/powerpoint/2010/main" val="4213015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554B96-CBD6-DE11-B7A7-47A5FE868935}"/>
            </a:ext>
          </a:extLst>
        </p:cNvPr>
        <p:cNvGrpSpPr/>
        <p:nvPr/>
      </p:nvGrpSpPr>
      <p:grpSpPr>
        <a:xfrm>
          <a:off x="0" y="0"/>
          <a:ext cx="0" cy="0"/>
          <a:chOff x="0" y="0"/>
          <a:chExt cx="0" cy="0"/>
        </a:xfrm>
      </p:grpSpPr>
      <p:grpSp>
        <p:nvGrpSpPr>
          <p:cNvPr id="5" name="Grupo 4">
            <a:extLst>
              <a:ext uri="{FF2B5EF4-FFF2-40B4-BE49-F238E27FC236}">
                <a16:creationId xmlns:a16="http://schemas.microsoft.com/office/drawing/2014/main" id="{5E15AB04-6824-538C-A2AF-F3FF1356708F}"/>
              </a:ext>
            </a:extLst>
          </p:cNvPr>
          <p:cNvGrpSpPr/>
          <p:nvPr/>
        </p:nvGrpSpPr>
        <p:grpSpPr>
          <a:xfrm>
            <a:off x="346288" y="284341"/>
            <a:ext cx="11565257" cy="742776"/>
            <a:chOff x="346288" y="284341"/>
            <a:chExt cx="11565257" cy="742776"/>
          </a:xfrm>
        </p:grpSpPr>
        <p:sp>
          <p:nvSpPr>
            <p:cNvPr id="6" name="Google Shape;364;p19">
              <a:extLst>
                <a:ext uri="{FF2B5EF4-FFF2-40B4-BE49-F238E27FC236}">
                  <a16:creationId xmlns:a16="http://schemas.microsoft.com/office/drawing/2014/main" id="{A124894D-F68E-64B8-F3E9-6B1F59A31CF8}"/>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Programa de Trabajo de Control Interno (PTCI)</a:t>
              </a:r>
            </a:p>
          </p:txBody>
        </p:sp>
        <p:grpSp>
          <p:nvGrpSpPr>
            <p:cNvPr id="10" name="Grupo 9">
              <a:extLst>
                <a:ext uri="{FF2B5EF4-FFF2-40B4-BE49-F238E27FC236}">
                  <a16:creationId xmlns:a16="http://schemas.microsoft.com/office/drawing/2014/main" id="{D1309D2F-0867-A1CD-405B-FC1C2FAC5F88}"/>
                </a:ext>
              </a:extLst>
            </p:cNvPr>
            <p:cNvGrpSpPr/>
            <p:nvPr/>
          </p:nvGrpSpPr>
          <p:grpSpPr>
            <a:xfrm>
              <a:off x="346288" y="284341"/>
              <a:ext cx="11565257" cy="742776"/>
              <a:chOff x="346288" y="284341"/>
              <a:chExt cx="11565257" cy="742776"/>
            </a:xfrm>
          </p:grpSpPr>
          <p:cxnSp>
            <p:nvCxnSpPr>
              <p:cNvPr id="14" name="Conector recto 13">
                <a:extLst>
                  <a:ext uri="{FF2B5EF4-FFF2-40B4-BE49-F238E27FC236}">
                    <a16:creationId xmlns:a16="http://schemas.microsoft.com/office/drawing/2014/main" id="{0DAE39EA-D9E6-DE69-1198-D21463E60314}"/>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898B2907-269C-0372-9E7D-ED6629D38586}"/>
                  </a:ext>
                </a:extLst>
              </p:cNvPr>
              <p:cNvPicPr preferRelativeResize="0"/>
              <p:nvPr/>
            </p:nvPicPr>
            <p:blipFill rotWithShape="1">
              <a:blip r:embed="rId3">
                <a:alphaModFix/>
              </a:blip>
              <a:srcRect b="89169"/>
              <a:stretch/>
            </p:blipFill>
            <p:spPr>
              <a:xfrm flipV="1">
                <a:off x="346288" y="981398"/>
                <a:ext cx="11565257" cy="45719"/>
              </a:xfrm>
              <a:prstGeom prst="rect">
                <a:avLst/>
              </a:prstGeom>
              <a:noFill/>
              <a:ln>
                <a:noFill/>
              </a:ln>
            </p:spPr>
          </p:pic>
        </p:grpSp>
      </p:grpSp>
      <p:pic>
        <p:nvPicPr>
          <p:cNvPr id="7" name="Imagen 6">
            <a:extLst>
              <a:ext uri="{FF2B5EF4-FFF2-40B4-BE49-F238E27FC236}">
                <a16:creationId xmlns:a16="http://schemas.microsoft.com/office/drawing/2014/main" id="{A7C02704-2E0A-5A34-8B2C-71A578480AD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4" name="Google Shape;364;p19">
            <a:extLst>
              <a:ext uri="{FF2B5EF4-FFF2-40B4-BE49-F238E27FC236}">
                <a16:creationId xmlns:a16="http://schemas.microsoft.com/office/drawing/2014/main" id="{811C0FA0-BA27-B3F5-319A-B4451F28A277}"/>
              </a:ext>
            </a:extLst>
          </p:cNvPr>
          <p:cNvSpPr txBox="1"/>
          <p:nvPr/>
        </p:nvSpPr>
        <p:spPr>
          <a:xfrm>
            <a:off x="1487696" y="1613323"/>
            <a:ext cx="9768568" cy="20374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1600" noProof="0">
                <a:ln w="0"/>
                <a:solidFill>
                  <a:schemeClr val="accent1"/>
                </a:solidFill>
                <a:effectLst>
                  <a:outerShdw blurRad="38100" dist="25400" dir="5400000" algn="ctr" rotWithShape="0">
                    <a:srgbClr val="6E747A">
                      <a:alpha val="43000"/>
                    </a:srgbClr>
                  </a:outerShdw>
                </a:effectLst>
                <a:ea typeface="Fira Sans"/>
                <a:cs typeface="Fira Sans"/>
                <a:sym typeface="Fira Sans"/>
              </a:rPr>
              <a:t>Avance por Acciones de Mejora del PTCI 2025</a:t>
            </a:r>
          </a:p>
          <a:p>
            <a:pPr marL="0" lvl="0" indent="0" algn="ctr" rtl="0">
              <a:spcBef>
                <a:spcPts val="0"/>
              </a:spcBef>
              <a:spcAft>
                <a:spcPts val="0"/>
              </a:spcAft>
              <a:buNone/>
            </a:pPr>
            <a:r>
              <a:rPr lang="es-MX" noProof="0">
                <a:ln w="0"/>
                <a:solidFill>
                  <a:schemeClr val="accent1"/>
                </a:solidFill>
                <a:effectLst>
                  <a:outerShdw blurRad="38100" dist="25400" dir="5400000" algn="ctr" rotWithShape="0">
                    <a:srgbClr val="6E747A">
                      <a:alpha val="43000"/>
                    </a:srgbClr>
                  </a:outerShdw>
                </a:effectLst>
                <a:ea typeface="Fira Sans"/>
                <a:cs typeface="Fira Sans"/>
                <a:sym typeface="Fira Sans"/>
              </a:rPr>
              <a:t>Difusión del Código de Ética y Código de Conducta, valores, principios y reglas de integridad.</a:t>
            </a:r>
          </a:p>
          <a:p>
            <a:pPr marL="0" lvl="0" indent="0" algn="ctr" rtl="0">
              <a:spcBef>
                <a:spcPts val="0"/>
              </a:spcBef>
              <a:spcAft>
                <a:spcPts val="0"/>
              </a:spcAft>
              <a:buNone/>
            </a:pPr>
            <a:r>
              <a:rPr lang="es-MX" sz="1200" kern="1200">
                <a:ln w="0"/>
                <a:solidFill>
                  <a:schemeClr val="accent1"/>
                </a:solidFill>
                <a:effectLst>
                  <a:outerShdw blurRad="38100" dist="25400" dir="5400000" algn="ctr" rotWithShape="0">
                    <a:srgbClr val="6E747A">
                      <a:alpha val="43000"/>
                    </a:srgbClr>
                  </a:outerShdw>
                </a:effectLst>
                <a:latin typeface="+mn-lt"/>
                <a:ea typeface="+mn-ea"/>
                <a:cs typeface="+mn-cs"/>
              </a:rPr>
              <a:t>P01.PI04. Programa de Promoción de la Integridad y </a:t>
            </a:r>
            <a:r>
              <a:rPr lang="es-MX" sz="1100" kern="1200">
                <a:ln w="0"/>
                <a:solidFill>
                  <a:schemeClr val="accent1"/>
                </a:solidFill>
                <a:effectLst>
                  <a:outerShdw blurRad="38100" dist="25400" dir="5400000" algn="ctr" rotWithShape="0">
                    <a:srgbClr val="6E747A">
                      <a:alpha val="43000"/>
                    </a:srgbClr>
                  </a:outerShdw>
                </a:effectLst>
                <a:latin typeface="+mn-lt"/>
                <a:ea typeface="+mn-ea"/>
                <a:cs typeface="+mn-cs"/>
              </a:rPr>
              <a:t>Prevención</a:t>
            </a:r>
            <a:r>
              <a:rPr lang="es-MX" sz="1200" kern="1200">
                <a:ln w="0"/>
                <a:solidFill>
                  <a:schemeClr val="accent1"/>
                </a:solidFill>
                <a:effectLst>
                  <a:outerShdw blurRad="38100" dist="25400" dir="5400000" algn="ctr" rotWithShape="0">
                    <a:srgbClr val="6E747A">
                      <a:alpha val="43000"/>
                    </a:srgbClr>
                  </a:outerShdw>
                </a:effectLst>
                <a:latin typeface="+mn-lt"/>
                <a:ea typeface="+mn-ea"/>
                <a:cs typeface="+mn-cs"/>
              </a:rPr>
              <a:t> de la Corrupción en la institución </a:t>
            </a:r>
          </a:p>
          <a:p>
            <a:pPr marL="0" lvl="0" indent="0" algn="ctr" rtl="0">
              <a:spcBef>
                <a:spcPts val="0"/>
              </a:spcBef>
              <a:spcAft>
                <a:spcPts val="0"/>
              </a:spcAft>
              <a:buNone/>
            </a:pPr>
            <a:endParaRPr lang="es-MX" sz="2000" noProof="0">
              <a:ln w="0"/>
              <a:solidFill>
                <a:schemeClr val="accent1"/>
              </a:solidFill>
              <a:effectLst>
                <a:outerShdw blurRad="38100" dist="25400" dir="5400000" algn="ctr" rotWithShape="0">
                  <a:srgbClr val="6E747A">
                    <a:alpha val="43000"/>
                  </a:srgbClr>
                </a:outerShdw>
              </a:effectLst>
              <a:ea typeface="Fira Sans"/>
              <a:cs typeface="Fira Sans"/>
              <a:sym typeface="Fira Sans"/>
            </a:endParaRPr>
          </a:p>
          <a:p>
            <a:pPr marL="0" lvl="0" indent="0" algn="ctr" rtl="0">
              <a:spcBef>
                <a:spcPts val="0"/>
              </a:spcBef>
              <a:spcAft>
                <a:spcPts val="0"/>
              </a:spcAft>
              <a:buNone/>
            </a:pPr>
            <a:endParaRPr lang="es-MX" sz="2000" noProof="0">
              <a:ln w="0"/>
              <a:solidFill>
                <a:schemeClr val="accent1"/>
              </a:solidFill>
              <a:effectLst>
                <a:outerShdw blurRad="38100" dist="25400" dir="5400000" algn="ctr" rotWithShape="0">
                  <a:srgbClr val="6E747A">
                    <a:alpha val="43000"/>
                  </a:srgbClr>
                </a:outerShdw>
              </a:effectLst>
              <a:ea typeface="Fira Sans"/>
              <a:cs typeface="Fira Sans"/>
              <a:sym typeface="Fira Sans"/>
            </a:endParaRPr>
          </a:p>
        </p:txBody>
      </p:sp>
      <p:sp>
        <p:nvSpPr>
          <p:cNvPr id="3" name="CuadroTexto 2">
            <a:extLst>
              <a:ext uri="{FF2B5EF4-FFF2-40B4-BE49-F238E27FC236}">
                <a16:creationId xmlns:a16="http://schemas.microsoft.com/office/drawing/2014/main" id="{037ACBA5-5285-DA31-4DF9-D0799376F32A}"/>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
        <p:nvSpPr>
          <p:cNvPr id="16" name="Content Placeholder 2">
            <a:extLst>
              <a:ext uri="{FF2B5EF4-FFF2-40B4-BE49-F238E27FC236}">
                <a16:creationId xmlns:a16="http://schemas.microsoft.com/office/drawing/2014/main" id="{C5ED1232-1C71-0DB4-4D18-2EF1ACA366C4}"/>
              </a:ext>
            </a:extLst>
          </p:cNvPr>
          <p:cNvSpPr txBox="1">
            <a:spLocks/>
          </p:cNvSpPr>
          <p:nvPr/>
        </p:nvSpPr>
        <p:spPr>
          <a:xfrm>
            <a:off x="236575" y="4094083"/>
            <a:ext cx="4255452" cy="1859279"/>
          </a:xfrm>
          <a:prstGeom prst="rect">
            <a:avLst/>
          </a:prstGeom>
        </p:spPr>
        <p:style>
          <a:lnRef idx="2">
            <a:schemeClr val="accent2"/>
          </a:lnRef>
          <a:fillRef idx="1">
            <a:schemeClr val="lt1"/>
          </a:fillRef>
          <a:effectRef idx="0">
            <a:schemeClr val="accent2"/>
          </a:effectRef>
          <a:fontRef idx="minor">
            <a:schemeClr val="dk1"/>
          </a:fontRef>
        </p:style>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Helvetic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Helvetic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sz="1400"/>
              <a:t>Capacitación: Implementación del Programa SALVA</a:t>
            </a:r>
          </a:p>
          <a:p>
            <a:r>
              <a:rPr lang="es-MX" sz="1400"/>
              <a:t>Fecha: 09 de julio de 2025</a:t>
            </a:r>
          </a:p>
          <a:p>
            <a:r>
              <a:rPr lang="es-MX" sz="1400"/>
              <a:t>Impartida por: Secretaría de Seguridad Pública</a:t>
            </a:r>
          </a:p>
          <a:p>
            <a:r>
              <a:rPr lang="es-MX" sz="1400"/>
              <a:t>Objetivo: Brindar espacios seguros y de auxilio inmediato para personas en riesgo, especialmente mujeres.</a:t>
            </a:r>
          </a:p>
        </p:txBody>
      </p:sp>
      <p:pic>
        <p:nvPicPr>
          <p:cNvPr id="20" name="Imagen 19">
            <a:extLst>
              <a:ext uri="{FF2B5EF4-FFF2-40B4-BE49-F238E27FC236}">
                <a16:creationId xmlns:a16="http://schemas.microsoft.com/office/drawing/2014/main" id="{FA05ABB0-0FE1-E6CD-E3F1-E188EC935D4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1104"/>
          <a:stretch>
            <a:fillRect/>
          </a:stretch>
        </p:blipFill>
        <p:spPr bwMode="auto">
          <a:xfrm>
            <a:off x="1632268" y="2348543"/>
            <a:ext cx="3375660" cy="1295400"/>
          </a:xfrm>
          <a:prstGeom prst="rect">
            <a:avLst/>
          </a:prstGeom>
          <a:noFill/>
          <a:ln>
            <a:noFill/>
          </a:ln>
          <a:extLst>
            <a:ext uri="{53640926-AAD7-44D8-BBD7-CCE9431645EC}">
              <a14:shadowObscured xmlns:a14="http://schemas.microsoft.com/office/drawing/2010/main"/>
            </a:ext>
          </a:extLst>
        </p:spPr>
      </p:pic>
      <p:pic>
        <p:nvPicPr>
          <p:cNvPr id="21" name="Imagen 20">
            <a:extLst>
              <a:ext uri="{FF2B5EF4-FFF2-40B4-BE49-F238E27FC236}">
                <a16:creationId xmlns:a16="http://schemas.microsoft.com/office/drawing/2014/main" id="{2D99E8CF-F797-1D5C-CB05-65910A5D6B63}"/>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05508" y="2171369"/>
            <a:ext cx="2130900" cy="2448343"/>
          </a:xfrm>
          <a:prstGeom prst="rect">
            <a:avLst/>
          </a:prstGeom>
          <a:noFill/>
          <a:ln>
            <a:noFill/>
          </a:ln>
        </p:spPr>
      </p:pic>
      <p:sp>
        <p:nvSpPr>
          <p:cNvPr id="23" name="CuadroTexto 22">
            <a:extLst>
              <a:ext uri="{FF2B5EF4-FFF2-40B4-BE49-F238E27FC236}">
                <a16:creationId xmlns:a16="http://schemas.microsoft.com/office/drawing/2014/main" id="{A6F5B33C-F2BA-7C46-8E69-86EE27291DE8}"/>
              </a:ext>
            </a:extLst>
          </p:cNvPr>
          <p:cNvSpPr txBox="1"/>
          <p:nvPr/>
        </p:nvSpPr>
        <p:spPr>
          <a:xfrm>
            <a:off x="5827873" y="1838468"/>
            <a:ext cx="1840904" cy="311496"/>
          </a:xfrm>
          <a:prstGeom prst="rect">
            <a:avLst/>
          </a:prstGeom>
          <a:noFill/>
        </p:spPr>
        <p:txBody>
          <a:bodyPr wrap="square">
            <a:spAutoFit/>
          </a:bodyPr>
          <a:lstStyle>
            <a:defPPr>
              <a:defRPr lang="en-US"/>
            </a:defPPr>
            <a:lvl1pPr lvl="0">
              <a:spcAft>
                <a:spcPts val="1000"/>
              </a:spcAft>
              <a:defRPr b="1">
                <a:latin typeface="Century Gothic" panose="020B0502020202020204" pitchFamily="34" charset="0"/>
                <a:ea typeface="Calibri" panose="020F0502020204030204" pitchFamily="34" charset="0"/>
                <a:cs typeface="Calibri" panose="020F0502020204030204" pitchFamily="34" charset="0"/>
              </a:defRPr>
            </a:lvl1pPr>
          </a:lstStyle>
          <a:p>
            <a:r>
              <a:rPr lang="es-MX"/>
              <a:t>DIA NARANJA</a:t>
            </a:r>
          </a:p>
        </p:txBody>
      </p:sp>
      <p:sp>
        <p:nvSpPr>
          <p:cNvPr id="25" name="CuadroTexto 24">
            <a:extLst>
              <a:ext uri="{FF2B5EF4-FFF2-40B4-BE49-F238E27FC236}">
                <a16:creationId xmlns:a16="http://schemas.microsoft.com/office/drawing/2014/main" id="{AA516E51-6246-FD02-1FBC-C7A6CAF4B28F}"/>
              </a:ext>
            </a:extLst>
          </p:cNvPr>
          <p:cNvSpPr txBox="1"/>
          <p:nvPr/>
        </p:nvSpPr>
        <p:spPr>
          <a:xfrm>
            <a:off x="5007928" y="4650200"/>
            <a:ext cx="3796414" cy="274178"/>
          </a:xfrm>
          <a:prstGeom prst="rect">
            <a:avLst/>
          </a:prstGeom>
          <a:noFill/>
        </p:spPr>
        <p:txBody>
          <a:bodyPr wrap="square">
            <a:spAutoFit/>
          </a:bodyPr>
          <a:lstStyle>
            <a:defPPr>
              <a:defRPr lang="en-US"/>
            </a:defPPr>
            <a:lvl1pPr algn="ctr">
              <a:lnSpc>
                <a:spcPct val="107000"/>
              </a:lnSpc>
              <a:spcAft>
                <a:spcPts val="800"/>
              </a:spcAft>
              <a:buNone/>
              <a:tabLst>
                <a:tab pos="2190750" algn="l"/>
              </a:tabLst>
              <a:defRPr sz="1200" b="1">
                <a:latin typeface="Century Gothic" panose="020B0502020202020204" pitchFamily="34" charset="0"/>
                <a:ea typeface="Calibri" panose="020F0502020204030204" pitchFamily="34" charset="0"/>
                <a:cs typeface="Calibri" panose="020F0502020204030204" pitchFamily="34" charset="0"/>
              </a:defRPr>
            </a:lvl1pPr>
          </a:lstStyle>
          <a:p>
            <a:r>
              <a:rPr lang="es-MX"/>
              <a:t>DIA INTERNACIONAL DE LA MUJER INDIGENA</a:t>
            </a:r>
          </a:p>
        </p:txBody>
      </p:sp>
      <p:pic>
        <p:nvPicPr>
          <p:cNvPr id="26" name="Imagen 25">
            <a:extLst>
              <a:ext uri="{FF2B5EF4-FFF2-40B4-BE49-F238E27FC236}">
                <a16:creationId xmlns:a16="http://schemas.microsoft.com/office/drawing/2014/main" id="{DBCAFA31-2F0F-219C-B62E-0346EEFD4518}"/>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829765" y="5078180"/>
            <a:ext cx="2267928" cy="1495479"/>
          </a:xfrm>
          <a:prstGeom prst="rect">
            <a:avLst/>
          </a:prstGeom>
          <a:noFill/>
          <a:ln>
            <a:noFill/>
          </a:ln>
        </p:spPr>
      </p:pic>
      <p:pic>
        <p:nvPicPr>
          <p:cNvPr id="2" name="Picture 2" descr="Supervisa Gobierno de Sonora correcta función de Zonas Salva">
            <a:extLst>
              <a:ext uri="{FF2B5EF4-FFF2-40B4-BE49-F238E27FC236}">
                <a16:creationId xmlns:a16="http://schemas.microsoft.com/office/drawing/2014/main" id="{DA93D417-D24A-1C22-D981-0161F63B8CCA}"/>
              </a:ext>
            </a:extLst>
          </p:cNvPr>
          <p:cNvPicPr>
            <a:picLocks noChangeAspect="1" noChangeArrowheads="1"/>
          </p:cNvPicPr>
          <p:nvPr/>
        </p:nvPicPr>
        <p:blipFill>
          <a:blip r:embed="rId8" cstate="print">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338400" y="2128803"/>
            <a:ext cx="1234642" cy="1653539"/>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08C49CA9-98F2-F344-6EC6-523296311846}"/>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002781" y="2830011"/>
            <a:ext cx="2642882" cy="3337674"/>
          </a:xfrm>
          <a:prstGeom prst="rect">
            <a:avLst/>
          </a:prstGeom>
          <a:noFill/>
          <a:ln>
            <a:noFill/>
          </a:ln>
        </p:spPr>
      </p:pic>
      <p:sp>
        <p:nvSpPr>
          <p:cNvPr id="11" name="CuadroTexto 10">
            <a:extLst>
              <a:ext uri="{FF2B5EF4-FFF2-40B4-BE49-F238E27FC236}">
                <a16:creationId xmlns:a16="http://schemas.microsoft.com/office/drawing/2014/main" id="{0EC0F2CB-FA13-741B-0B41-E268CA58C733}"/>
              </a:ext>
            </a:extLst>
          </p:cNvPr>
          <p:cNvSpPr txBox="1"/>
          <p:nvPr/>
        </p:nvSpPr>
        <p:spPr>
          <a:xfrm>
            <a:off x="8804342" y="2307786"/>
            <a:ext cx="2780635" cy="369332"/>
          </a:xfrm>
          <a:prstGeom prst="rect">
            <a:avLst/>
          </a:prstGeom>
          <a:noFill/>
        </p:spPr>
        <p:txBody>
          <a:bodyPr wrap="square">
            <a:spAutoFit/>
          </a:bodyPr>
          <a:lstStyle/>
          <a:p>
            <a:pPr lvl="0" algn="ctr">
              <a:spcAft>
                <a:spcPts val="1000"/>
              </a:spcAft>
            </a:pPr>
            <a:r>
              <a:rPr lang="es-MX" sz="1800" b="1">
                <a:latin typeface="Century Gothic" panose="020B0502020202020204" pitchFamily="34" charset="0"/>
                <a:ea typeface="Calibri" panose="020F0502020204030204" pitchFamily="34" charset="0"/>
                <a:cs typeface="Calibri" panose="020F0502020204030204" pitchFamily="34" charset="0"/>
              </a:rPr>
              <a:t>Día por la integridad</a:t>
            </a:r>
            <a:endParaRPr lang="es-MX" sz="1800" b="1">
              <a:effectLst/>
              <a:latin typeface="Century Gothic" panose="020B0502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02733534"/>
      </p:ext>
    </p:extLst>
  </p:cSld>
  <p:clrMapOvr>
    <a:masterClrMapping/>
  </p:clrMapOvr>
</p:sld>
</file>

<file path=ppt/theme/theme1.xml><?xml version="1.0" encoding="utf-8"?>
<a:theme xmlns:a="http://schemas.openxmlformats.org/drawingml/2006/main" name="Diseño personalizado">
  <a:themeElements>
    <a:clrScheme name="Rojo">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Diseño personalizado">
  <a:themeElements>
    <a:clrScheme name="Escala de grises">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3">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877B1CBC-B4E9-4404-9C90-A9E6806140BA}">
  <we:reference id="wa200005566" version="3.0.0.2" store="es-ES" storeType="OMEX"/>
  <we:alternateReferences>
    <we:reference id="wa200005566" version="3.0.0.2" store="wa200005566"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c422174a-3247-4075-b15c-3a8ec976f41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A4422F4D54F05C44B17A6C240137677C" ma:contentTypeVersion="9" ma:contentTypeDescription="Crear nuevo documento." ma:contentTypeScope="" ma:versionID="61d6b4a0df725a5960485c834a74efd2">
  <xsd:schema xmlns:xsd="http://www.w3.org/2001/XMLSchema" xmlns:xs="http://www.w3.org/2001/XMLSchema" xmlns:p="http://schemas.microsoft.com/office/2006/metadata/properties" xmlns:ns3="c422174a-3247-4075-b15c-3a8ec976f415" xmlns:ns4="08566584-5784-481e-b5fa-8b16c72dc349" targetNamespace="http://schemas.microsoft.com/office/2006/metadata/properties" ma:root="true" ma:fieldsID="c63ccb9d1e76d02564d34d6c0f60135b" ns3:_="" ns4:_="">
    <xsd:import namespace="c422174a-3247-4075-b15c-3a8ec976f415"/>
    <xsd:import namespace="08566584-5784-481e-b5fa-8b16c72dc349"/>
    <xsd:element name="properties">
      <xsd:complexType>
        <xsd:sequence>
          <xsd:element name="documentManagement">
            <xsd:complexType>
              <xsd:all>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4:SharedWithUsers" minOccurs="0"/>
                <xsd:element ref="ns4:SharedWithDetails" minOccurs="0"/>
                <xsd:element ref="ns4:SharingHintHash"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422174a-3247-4075-b15c-3a8ec976f4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_activity" ma:index="16"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8566584-5784-481e-b5fa-8b16c72dc349" elementFormDefault="qualified">
    <xsd:import namespace="http://schemas.microsoft.com/office/2006/documentManagement/types"/>
    <xsd:import namespace="http://schemas.microsoft.com/office/infopath/2007/PartnerControls"/>
    <xsd:element name="SharedWithUsers" ma:index="13"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Detalles de uso compartido" ma:internalName="SharedWithDetails" ma:readOnly="true">
      <xsd:simpleType>
        <xsd:restriction base="dms:Note">
          <xsd:maxLength value="255"/>
        </xsd:restriction>
      </xsd:simpleType>
    </xsd:element>
    <xsd:element name="SharingHintHash" ma:index="15" nillable="true" ma:displayName="Hash de la sugerencia para comparti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8489BB6-228C-4381-8EDD-32E19FB6166A}">
  <ds:schemaRefs>
    <ds:schemaRef ds:uri="08566584-5784-481e-b5fa-8b16c72dc349"/>
    <ds:schemaRef ds:uri="c422174a-3247-4075-b15c-3a8ec976f41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F9FB52E4-7540-49CE-B7EF-04F5AB19871E}">
  <ds:schemaRefs>
    <ds:schemaRef ds:uri="08566584-5784-481e-b5fa-8b16c72dc349"/>
    <ds:schemaRef ds:uri="c422174a-3247-4075-b15c-3a8ec976f41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1AB549A-A09A-4F34-8156-F24D52EBFAB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172</TotalTime>
  <Words>4019</Words>
  <Application>Microsoft Office PowerPoint</Application>
  <PresentationFormat>Panorámica</PresentationFormat>
  <Paragraphs>712</Paragraphs>
  <Slides>43</Slides>
  <Notes>19</Notes>
  <HiddenSlides>0</HiddenSlides>
  <MMClips>0</MMClips>
  <ScaleCrop>false</ScaleCrop>
  <HeadingPairs>
    <vt:vector size="6" baseType="variant">
      <vt:variant>
        <vt:lpstr>Fuentes usadas</vt:lpstr>
      </vt:variant>
      <vt:variant>
        <vt:i4>11</vt:i4>
      </vt:variant>
      <vt:variant>
        <vt:lpstr>Tema</vt:lpstr>
      </vt:variant>
      <vt:variant>
        <vt:i4>2</vt:i4>
      </vt:variant>
      <vt:variant>
        <vt:lpstr>Títulos de diapositiva</vt:lpstr>
      </vt:variant>
      <vt:variant>
        <vt:i4>43</vt:i4>
      </vt:variant>
    </vt:vector>
  </HeadingPairs>
  <TitlesOfParts>
    <vt:vector size="56" baseType="lpstr">
      <vt:lpstr>Aptos</vt:lpstr>
      <vt:lpstr>Arial</vt:lpstr>
      <vt:lpstr>Calibri</vt:lpstr>
      <vt:lpstr>Calibri Light</vt:lpstr>
      <vt:lpstr>Century Gothic</vt:lpstr>
      <vt:lpstr>Fira Sans</vt:lpstr>
      <vt:lpstr>Helvetica</vt:lpstr>
      <vt:lpstr>LuloCleanW01-One</vt:lpstr>
      <vt:lpstr>LuloCleanW01-OneBold</vt:lpstr>
      <vt:lpstr>Nordique Inline</vt:lpstr>
      <vt:lpstr>Wingdings</vt:lpstr>
      <vt:lpstr>Diseño personalizado</vt:lpstr>
      <vt:lpstr>1_Diseño personalizado</vt:lpstr>
      <vt:lpstr>CONTROL INTERNO Comité de Control y Desempeño Institucional</vt:lpstr>
      <vt:lpstr>VERIFICACIÓN Y DECLARACIÓN DEL QUÓRUM LEGAL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Clausura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Régimen de control de riesgos de corrupción</dc:title>
  <dc:creator>Victor Alberto Cuevas Acosta</dc:creator>
  <cp:lastModifiedBy>Maria Guadalupe Bustamante Garcia</cp:lastModifiedBy>
  <cp:revision>1</cp:revision>
  <cp:lastPrinted>2025-10-08T16:30:20Z</cp:lastPrinted>
  <dcterms:created xsi:type="dcterms:W3CDTF">2023-08-22T17:13:12Z</dcterms:created>
  <dcterms:modified xsi:type="dcterms:W3CDTF">2026-01-15T17:36:54Z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0x010100A4422F4D54F05C44B17A6C240137677C</vt:lpwstr>
  </property>
</Properties>
</file>