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omments/modernComment_16F_E9814076.xml" ContentType="application/vnd.ms-powerpoint.comments+xml"/>
  <Override PartName="/ppt/comments/modernComment_437_C544AE60.xml" ContentType="application/vnd.ms-powerpoint.comments+xml"/>
  <Override PartName="/ppt/comments/modernComment_433_D29B8954.xml" ContentType="application/vnd.ms-powerpoint.comments+xml"/>
  <Override PartName="/ppt/comments/modernComment_434_AE796542.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6" r:id="rId5"/>
  </p:sldMasterIdLst>
  <p:notesMasterIdLst>
    <p:notesMasterId r:id="rId46"/>
  </p:notesMasterIdLst>
  <p:sldIdLst>
    <p:sldId id="472" r:id="rId6"/>
    <p:sldId id="1044" r:id="rId7"/>
    <p:sldId id="1013" r:id="rId8"/>
    <p:sldId id="1011" r:id="rId9"/>
    <p:sldId id="1072" r:id="rId10"/>
    <p:sldId id="295" r:id="rId11"/>
    <p:sldId id="306" r:id="rId12"/>
    <p:sldId id="368" r:id="rId13"/>
    <p:sldId id="367" r:id="rId14"/>
    <p:sldId id="1080" r:id="rId15"/>
    <p:sldId id="1079" r:id="rId16"/>
    <p:sldId id="1075" r:id="rId17"/>
    <p:sldId id="1076" r:id="rId18"/>
    <p:sldId id="1085" r:id="rId19"/>
    <p:sldId id="1087" r:id="rId20"/>
    <p:sldId id="1084" r:id="rId21"/>
    <p:sldId id="1059" r:id="rId22"/>
    <p:sldId id="1008" r:id="rId23"/>
    <p:sldId id="1010" r:id="rId24"/>
    <p:sldId id="1024" r:id="rId25"/>
    <p:sldId id="300" r:id="rId26"/>
    <p:sldId id="301" r:id="rId27"/>
    <p:sldId id="702" r:id="rId28"/>
    <p:sldId id="1061" r:id="rId29"/>
    <p:sldId id="1031" r:id="rId30"/>
    <p:sldId id="303" r:id="rId31"/>
    <p:sldId id="1070" r:id="rId32"/>
    <p:sldId id="1060" r:id="rId33"/>
    <p:sldId id="1083" r:id="rId34"/>
    <p:sldId id="1086" r:id="rId35"/>
    <p:sldId id="1082" r:id="rId36"/>
    <p:sldId id="1032" r:id="rId37"/>
    <p:sldId id="328" r:id="rId38"/>
    <p:sldId id="1040" r:id="rId39"/>
    <p:sldId id="1063" r:id="rId40"/>
    <p:sldId id="1033" r:id="rId41"/>
    <p:sldId id="280" r:id="rId42"/>
    <p:sldId id="704" r:id="rId43"/>
    <p:sldId id="466" r:id="rId44"/>
    <p:sldId id="290" r:id="rId4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99D31F5-FA8C-456A-9749-0058A0DB9341}">
          <p14:sldIdLst>
            <p14:sldId id="472"/>
            <p14:sldId id="1044"/>
            <p14:sldId id="1013"/>
            <p14:sldId id="1011"/>
            <p14:sldId id="1072"/>
            <p14:sldId id="295"/>
            <p14:sldId id="306"/>
            <p14:sldId id="368"/>
            <p14:sldId id="367"/>
            <p14:sldId id="1080"/>
            <p14:sldId id="1079"/>
            <p14:sldId id="1075"/>
            <p14:sldId id="1076"/>
          </p14:sldIdLst>
        </p14:section>
        <p14:section name="Sección sin título" id="{E5C1217F-9FF6-46C2-9279-67FBBA0A46D6}">
          <p14:sldIdLst>
            <p14:sldId id="1085"/>
            <p14:sldId id="1087"/>
            <p14:sldId id="1084"/>
            <p14:sldId id="1059"/>
            <p14:sldId id="1008"/>
            <p14:sldId id="1010"/>
            <p14:sldId id="1024"/>
            <p14:sldId id="300"/>
            <p14:sldId id="301"/>
            <p14:sldId id="702"/>
            <p14:sldId id="1061"/>
            <p14:sldId id="1031"/>
            <p14:sldId id="303"/>
            <p14:sldId id="1070"/>
            <p14:sldId id="1060"/>
            <p14:sldId id="1083"/>
            <p14:sldId id="1086"/>
            <p14:sldId id="1082"/>
            <p14:sldId id="1032"/>
            <p14:sldId id="328"/>
            <p14:sldId id="1040"/>
            <p14:sldId id="1063"/>
            <p14:sldId id="1033"/>
            <p14:sldId id="280"/>
            <p14:sldId id="704"/>
            <p14:sldId id="466"/>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E67D98-8D18-2046-1813-DB338C784F18}" name="Maria Guadalupe Bustamante Garcia" initials="MB" userId="S::guadalupe.bustamante@sonora.gob.mx::c47fad6f-af24-41a9-bfc2-c798c7ce9388" providerId="AD"/>
  <p188:author id="{958807C0-05A0-DEE3-6A4D-B9A605DAB68C}" name="Flor Maria Cota Garcia" initials="FC" userId="S::flor.cota@sonora.gob.mx::944e7a72-6cdc-4e39-ab9c-ab5d5c5ea7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F3F"/>
    <a:srgbClr val="A50021"/>
    <a:srgbClr val="B64926"/>
    <a:srgbClr val="990000"/>
    <a:srgbClr val="000000"/>
    <a:srgbClr val="0EDE80"/>
    <a:srgbClr val="CC9900"/>
    <a:srgbClr val="CC0000"/>
    <a:srgbClr val="AD2A39"/>
    <a:srgbClr val="9D2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B9F427-25EC-4B9C-ACA9-79A343FE0B78}" v="2" dt="2025-10-08T16:57:04.29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1" d="100"/>
          <a:sy n="111" d="100"/>
        </p:scale>
        <p:origin x="55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Guadalupe Bustamante Garcia" userId="c47fad6f-af24-41a9-bfc2-c798c7ce9388" providerId="ADAL" clId="{B3120571-A78F-4DB7-83EE-D8F2BADD1D5F}"/>
    <pc:docChg chg="undo redo custSel addSld modSld sldOrd modSection">
      <pc:chgData name="Maria Guadalupe Bustamante Garcia" userId="c47fad6f-af24-41a9-bfc2-c798c7ce9388" providerId="ADAL" clId="{B3120571-A78F-4DB7-83EE-D8F2BADD1D5F}" dt="2025-05-22T16:27:46.014" v="162"/>
      <pc:docMkLst>
        <pc:docMk/>
      </pc:docMkLst>
      <pc:sldChg chg="modSp mod">
        <pc:chgData name="Maria Guadalupe Bustamante Garcia" userId="c47fad6f-af24-41a9-bfc2-c798c7ce9388" providerId="ADAL" clId="{B3120571-A78F-4DB7-83EE-D8F2BADD1D5F}" dt="2025-05-21T20:30:48.763" v="149" actId="1076"/>
        <pc:sldMkLst>
          <pc:docMk/>
          <pc:sldMk cId="3917561974" sldId="367"/>
        </pc:sldMkLst>
      </pc:sldChg>
      <pc:sldChg chg="modSp mod">
        <pc:chgData name="Maria Guadalupe Bustamante Garcia" userId="c47fad6f-af24-41a9-bfc2-c798c7ce9388" providerId="ADAL" clId="{B3120571-A78F-4DB7-83EE-D8F2BADD1D5F}" dt="2025-05-21T20:23:17.071" v="146" actId="27918"/>
        <pc:sldMkLst>
          <pc:docMk/>
          <pc:sldMk cId="4213015267" sldId="368"/>
        </pc:sldMkLst>
      </pc:sldChg>
      <pc:sldChg chg="modSp mod">
        <pc:chgData name="Maria Guadalupe Bustamante Garcia" userId="c47fad6f-af24-41a9-bfc2-c798c7ce9388" providerId="ADAL" clId="{B3120571-A78F-4DB7-83EE-D8F2BADD1D5F}" dt="2025-05-19T17:48:59.111" v="114" actId="1076"/>
        <pc:sldMkLst>
          <pc:docMk/>
          <pc:sldMk cId="3832906503" sldId="702"/>
        </pc:sldMkLst>
      </pc:sldChg>
      <pc:sldChg chg="modSp add mod">
        <pc:chgData name="Maria Guadalupe Bustamante Garcia" userId="c47fad6f-af24-41a9-bfc2-c798c7ce9388" providerId="ADAL" clId="{B3120571-A78F-4DB7-83EE-D8F2BADD1D5F}" dt="2025-05-14T21:47:09.871" v="21" actId="20577"/>
        <pc:sldMkLst>
          <pc:docMk/>
          <pc:sldMk cId="2122077675" sldId="704"/>
        </pc:sldMkLst>
      </pc:sldChg>
      <pc:sldChg chg="ord">
        <pc:chgData name="Maria Guadalupe Bustamante Garcia" userId="c47fad6f-af24-41a9-bfc2-c798c7ce9388" providerId="ADAL" clId="{B3120571-A78F-4DB7-83EE-D8F2BADD1D5F}" dt="2025-05-21T20:45:48.190" v="159"/>
        <pc:sldMkLst>
          <pc:docMk/>
          <pc:sldMk cId="2973933750" sldId="1010"/>
        </pc:sldMkLst>
      </pc:sldChg>
      <pc:sldChg chg="modSp">
        <pc:chgData name="Maria Guadalupe Bustamante Garcia" userId="c47fad6f-af24-41a9-bfc2-c798c7ce9388" providerId="ADAL" clId="{B3120571-A78F-4DB7-83EE-D8F2BADD1D5F}" dt="2025-05-20T15:55:45.090" v="134" actId="20577"/>
        <pc:sldMkLst>
          <pc:docMk/>
          <pc:sldMk cId="2140343372" sldId="1011"/>
        </pc:sldMkLst>
      </pc:sldChg>
      <pc:sldChg chg="modSp mod">
        <pc:chgData name="Maria Guadalupe Bustamante Garcia" userId="c47fad6f-af24-41a9-bfc2-c798c7ce9388" providerId="ADAL" clId="{B3120571-A78F-4DB7-83EE-D8F2BADD1D5F}" dt="2025-05-19T17:49:16.526" v="117" actId="113"/>
        <pc:sldMkLst>
          <pc:docMk/>
          <pc:sldMk cId="538821148" sldId="1060"/>
        </pc:sldMkLst>
      </pc:sldChg>
      <pc:sldChg chg="modSp mod">
        <pc:chgData name="Maria Guadalupe Bustamante Garcia" userId="c47fad6f-af24-41a9-bfc2-c798c7ce9388" providerId="ADAL" clId="{B3120571-A78F-4DB7-83EE-D8F2BADD1D5F}" dt="2025-05-19T17:48:50.558" v="111" actId="1076"/>
        <pc:sldMkLst>
          <pc:docMk/>
          <pc:sldMk cId="3113163813" sldId="1061"/>
        </pc:sldMkLst>
      </pc:sldChg>
      <pc:sldChg chg="addSp delSp modSp mod">
        <pc:chgData name="Maria Guadalupe Bustamante Garcia" userId="c47fad6f-af24-41a9-bfc2-c798c7ce9388" providerId="ADAL" clId="{B3120571-A78F-4DB7-83EE-D8F2BADD1D5F}" dt="2025-05-22T16:27:46.014" v="162"/>
        <pc:sldMkLst>
          <pc:docMk/>
          <pc:sldMk cId="2583107450" sldId="1063"/>
        </pc:sldMkLst>
      </pc:sldChg>
      <pc:sldChg chg="modSp mod">
        <pc:chgData name="Maria Guadalupe Bustamante Garcia" userId="c47fad6f-af24-41a9-bfc2-c798c7ce9388" providerId="ADAL" clId="{B3120571-A78F-4DB7-83EE-D8F2BADD1D5F}" dt="2025-05-19T17:43:14.995" v="53" actId="404"/>
        <pc:sldMkLst>
          <pc:docMk/>
          <pc:sldMk cId="3533408596" sldId="1075"/>
        </pc:sldMkLst>
      </pc:sldChg>
      <pc:sldChg chg="modSp mod">
        <pc:chgData name="Maria Guadalupe Bustamante Garcia" userId="c47fad6f-af24-41a9-bfc2-c798c7ce9388" providerId="ADAL" clId="{B3120571-A78F-4DB7-83EE-D8F2BADD1D5F}" dt="2025-05-19T17:46:12.252" v="66" actId="20577"/>
        <pc:sldMkLst>
          <pc:docMk/>
          <pc:sldMk cId="2927191362" sldId="1076"/>
        </pc:sldMkLst>
      </pc:sldChg>
      <pc:sldChg chg="modSp mod">
        <pc:chgData name="Maria Guadalupe Bustamante Garcia" userId="c47fad6f-af24-41a9-bfc2-c798c7ce9388" providerId="ADAL" clId="{B3120571-A78F-4DB7-83EE-D8F2BADD1D5F}" dt="2025-05-19T17:42:33.317" v="47" actId="123"/>
        <pc:sldMkLst>
          <pc:docMk/>
          <pc:sldMk cId="3309612640" sldId="1079"/>
        </pc:sldMkLst>
      </pc:sldChg>
      <pc:sldChg chg="addSp delSp modSp mod">
        <pc:chgData name="Maria Guadalupe Bustamante Garcia" userId="c47fad6f-af24-41a9-bfc2-c798c7ce9388" providerId="ADAL" clId="{B3120571-A78F-4DB7-83EE-D8F2BADD1D5F}" dt="2025-05-19T17:42:15.955" v="42" actId="404"/>
        <pc:sldMkLst>
          <pc:docMk/>
          <pc:sldMk cId="3881960764" sldId="1080"/>
        </pc:sldMkLst>
      </pc:sldChg>
      <pc:sldChg chg="modSp mod">
        <pc:chgData name="Maria Guadalupe Bustamante Garcia" userId="c47fad6f-af24-41a9-bfc2-c798c7ce9388" providerId="ADAL" clId="{B3120571-A78F-4DB7-83EE-D8F2BADD1D5F}" dt="2025-05-19T17:49:21.150" v="118" actId="113"/>
        <pc:sldMkLst>
          <pc:docMk/>
          <pc:sldMk cId="108276251" sldId="1083"/>
        </pc:sldMkLst>
      </pc:sldChg>
      <pc:sldChg chg="ord">
        <pc:chgData name="Maria Guadalupe Bustamante Garcia" userId="c47fad6f-af24-41a9-bfc2-c798c7ce9388" providerId="ADAL" clId="{B3120571-A78F-4DB7-83EE-D8F2BADD1D5F}" dt="2025-05-21T20:38:24.125" v="151"/>
        <pc:sldMkLst>
          <pc:docMk/>
          <pc:sldMk cId="1703786145" sldId="1084"/>
        </pc:sldMkLst>
      </pc:sldChg>
      <pc:sldChg chg="modSp mod">
        <pc:chgData name="Maria Guadalupe Bustamante Garcia" userId="c47fad6f-af24-41a9-bfc2-c798c7ce9388" providerId="ADAL" clId="{B3120571-A78F-4DB7-83EE-D8F2BADD1D5F}" dt="2025-05-21T21:05:05.769" v="160" actId="14734"/>
        <pc:sldMkLst>
          <pc:docMk/>
          <pc:sldMk cId="2236236314" sldId="1085"/>
        </pc:sldMkLst>
      </pc:sldChg>
      <pc:sldChg chg="modSp add mod ord">
        <pc:chgData name="Maria Guadalupe Bustamante Garcia" userId="c47fad6f-af24-41a9-bfc2-c798c7ce9388" providerId="ADAL" clId="{B3120571-A78F-4DB7-83EE-D8F2BADD1D5F}" dt="2025-05-14T21:45:44.373" v="13" actId="20577"/>
        <pc:sldMkLst>
          <pc:docMk/>
          <pc:sldMk cId="360546464" sldId="1086"/>
        </pc:sldMkLst>
      </pc:sldChg>
      <pc:sldChg chg="delSp modSp add mod">
        <pc:chgData name="Maria Guadalupe Bustamante Garcia" userId="c47fad6f-af24-41a9-bfc2-c798c7ce9388" providerId="ADAL" clId="{B3120571-A78F-4DB7-83EE-D8F2BADD1D5F}" dt="2025-05-21T20:38:42.907" v="155" actId="20577"/>
        <pc:sldMkLst>
          <pc:docMk/>
          <pc:sldMk cId="2508984828" sldId="1087"/>
        </pc:sldMkLst>
      </pc:sldChg>
    </pc:docChg>
  </pc:docChgLst>
  <pc:docChgLst>
    <pc:chgData name="Yamil Erendira Rivera Rocha" userId="S::yamil.rivera@sonora.gob.mx::0f0fa63f-efbc-4035-9575-319aaece6b31" providerId="AD" clId="Web-{120566FC-DFAC-16A6-305B-E5221B30E196}"/>
    <pc:docChg chg="modSld">
      <pc:chgData name="Yamil Erendira Rivera Rocha" userId="S::yamil.rivera@sonora.gob.mx::0f0fa63f-efbc-4035-9575-319aaece6b31" providerId="AD" clId="Web-{120566FC-DFAC-16A6-305B-E5221B30E196}" dt="2025-07-14T18:39:27.636" v="178"/>
      <pc:docMkLst>
        <pc:docMk/>
      </pc:docMkLst>
      <pc:sldChg chg="addSp delSp modSp">
        <pc:chgData name="Yamil Erendira Rivera Rocha" userId="S::yamil.rivera@sonora.gob.mx::0f0fa63f-efbc-4035-9575-319aaece6b31" providerId="AD" clId="Web-{120566FC-DFAC-16A6-305B-E5221B30E196}" dt="2025-07-14T18:39:27.636" v="178"/>
        <pc:sldMkLst>
          <pc:docMk/>
          <pc:sldMk cId="921828586" sldId="301"/>
        </pc:sldMkLst>
      </pc:sldChg>
    </pc:docChg>
  </pc:docChgLst>
  <pc:docChgLst>
    <pc:chgData name="Maria Guadalupe Bustamante Garcia" userId="c47fad6f-af24-41a9-bfc2-c798c7ce9388" providerId="ADAL" clId="{103A2EBF-BAE3-4394-A8EB-BD1775F2A909}"/>
    <pc:docChg chg="undo custSel addSld delSld modSld modSection">
      <pc:chgData name="Maria Guadalupe Bustamante Garcia" userId="c47fad6f-af24-41a9-bfc2-c798c7ce9388" providerId="ADAL" clId="{103A2EBF-BAE3-4394-A8EB-BD1775F2A909}" dt="2025-10-15T19:35:11.377" v="27" actId="20577"/>
      <pc:docMkLst>
        <pc:docMk/>
      </pc:docMkLst>
      <pc:sldChg chg="modSp mod">
        <pc:chgData name="Maria Guadalupe Bustamante Garcia" userId="c47fad6f-af24-41a9-bfc2-c798c7ce9388" providerId="ADAL" clId="{103A2EBF-BAE3-4394-A8EB-BD1775F2A909}" dt="2025-10-15T19:35:11.377" v="27" actId="20577"/>
        <pc:sldMkLst>
          <pc:docMk/>
          <pc:sldMk cId="2543552228" sldId="472"/>
        </pc:sldMkLst>
        <pc:spChg chg="mod">
          <ac:chgData name="Maria Guadalupe Bustamante Garcia" userId="c47fad6f-af24-41a9-bfc2-c798c7ce9388" providerId="ADAL" clId="{103A2EBF-BAE3-4394-A8EB-BD1775F2A909}" dt="2025-10-15T19:35:11.377" v="27" actId="20577"/>
          <ac:spMkLst>
            <pc:docMk/>
            <pc:sldMk cId="2543552228" sldId="472"/>
            <ac:spMk id="3" creationId="{01EF45B4-E420-131A-36B0-5613F4C076B7}"/>
          </ac:spMkLst>
        </pc:spChg>
      </pc:sldChg>
      <pc:sldChg chg="addSp delSp modSp add del mod">
        <pc:chgData name="Maria Guadalupe Bustamante Garcia" userId="c47fad6f-af24-41a9-bfc2-c798c7ce9388" providerId="ADAL" clId="{103A2EBF-BAE3-4394-A8EB-BD1775F2A909}" dt="2025-10-08T17:49:28.429" v="20" actId="2696"/>
        <pc:sldMkLst>
          <pc:docMk/>
          <pc:sldMk cId="142087707" sldId="108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layout>
                <c:manualLayout>
                  <c:x val="4.5676909186905708E-2"/>
                  <c:y val="-6.9388939039072284E-18"/>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Aptos" panose="020B0004020202020204" pitchFamily="34" charset="0"/>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15:layout>
                    <c:manualLayout>
                      <c:w val="0.2380419495911891"/>
                      <c:h val="0.12310556735075803"/>
                    </c:manualLayout>
                  </c15:layout>
                </c:ext>
                <c:ext xmlns:c16="http://schemas.microsoft.com/office/drawing/2014/chart" uri="{C3380CC4-5D6E-409C-BE32-E72D297353CC}">
                  <c16:uniqueId val="{00000002-5F56-4279-80F6-E6CE0BA046C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1</c:v>
                </c:pt>
                <c:pt idx="1">
                  <c:v>3</c:v>
                </c:pt>
                <c:pt idx="2">
                  <c:v>1</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6F_E9814076.xml><?xml version="1.0" encoding="utf-8"?>
<p188:cmLst xmlns:a="http://schemas.openxmlformats.org/drawingml/2006/main" xmlns:r="http://schemas.openxmlformats.org/officeDocument/2006/relationships" xmlns:p188="http://schemas.microsoft.com/office/powerpoint/2018/8/main">
  <p188:cm id="{0AB8B2C6-9414-4509-9618-4FCA1A4E27FC}" authorId="{6FE67D98-8D18-2046-1813-DB338C784F18}" created="2025-04-16T18:00:43.715">
    <ac:deMkLst xmlns:ac="http://schemas.microsoft.com/office/drawing/2013/main/command">
      <pc:docMk xmlns:pc="http://schemas.microsoft.com/office/powerpoint/2013/main/command"/>
      <pc:sldMk xmlns:pc="http://schemas.microsoft.com/office/powerpoint/2013/main/command" cId="3917561974" sldId="367"/>
      <ac:graphicFrameMk id="8" creationId="{DE737567-8CEC-6106-DE4F-0A7B5BCC805E}"/>
    </ac:deMkLst>
    <p188:txBody>
      <a:bodyPr/>
      <a:lstStyle/>
      <a:p>
        <a:r>
          <a:rPr lang="es-MX"/>
          <a:t>Se han difundido los Códigos de Ética y de Conducta, así como los valores, principios y reglas de integridad mediante campañas institucionales, materiales gráficos y acciones de sensibilización como el “Día por la Integridad” (cada día 9 del mes), la promoción del reciclaje con sentido ético y la difusión mensual contra la violencia de género. </a:t>
        </a:r>
      </a:p>
    </p188:txBody>
  </p188:cm>
</p188:cmLst>
</file>

<file path=ppt/comments/modernComment_433_D29B8954.xml><?xml version="1.0" encoding="utf-8"?>
<p188:cmLst xmlns:a="http://schemas.openxmlformats.org/drawingml/2006/main" xmlns:r="http://schemas.openxmlformats.org/officeDocument/2006/relationships" xmlns:p188="http://schemas.microsoft.com/office/powerpoint/2018/8/main">
  <p188:cm id="{F785BA34-2C41-4CFA-A42A-F3E92AE10758}" authorId="{6FE67D98-8D18-2046-1813-DB338C784F18}" created="2025-04-16T18:09:08.844">
    <ac:deMkLst xmlns:ac="http://schemas.microsoft.com/office/drawing/2013/main/command">
      <pc:docMk xmlns:pc="http://schemas.microsoft.com/office/powerpoint/2013/main/command"/>
      <pc:sldMk xmlns:pc="http://schemas.microsoft.com/office/powerpoint/2013/main/command" cId="3533408596" sldId="1075"/>
      <ac:graphicFrameMk id="8" creationId="{56587C9A-2D27-A19D-14CD-730987A0C0FA}"/>
    </ac:deMkLst>
    <p188:txBody>
      <a:bodyPr/>
      <a:lstStyle/>
      <a:p>
        <a:r>
          <a:rPr lang="es-MX"/>
          <a:t>Identificar los riesgos  y desarrollar respuestas que mitiguen su impacto, incluyendo los riesgos de corrupción.
- Se capacito y se designaron enlaces para detectar riesgos de las Unidades.</a:t>
        </a:r>
      </a:p>
    </p188:txBody>
  </p188:cm>
</p188:cmLst>
</file>

<file path=ppt/comments/modernComment_434_AE796542.xml><?xml version="1.0" encoding="utf-8"?>
<p188:cmLst xmlns:a="http://schemas.openxmlformats.org/drawingml/2006/main" xmlns:r="http://schemas.openxmlformats.org/officeDocument/2006/relationships" xmlns:p188="http://schemas.microsoft.com/office/powerpoint/2018/8/main">
  <p188:cm id="{D01FAE6C-AD72-414B-8258-A306E1169551}" authorId="{6FE67D98-8D18-2046-1813-DB338C784F18}" created="2025-04-16T18:32:40.856">
    <ac:deMkLst xmlns:ac="http://schemas.microsoft.com/office/drawing/2013/main/command">
      <pc:docMk xmlns:pc="http://schemas.microsoft.com/office/powerpoint/2013/main/command"/>
      <pc:sldMk xmlns:pc="http://schemas.microsoft.com/office/powerpoint/2013/main/command" cId="2927191362" sldId="1076"/>
      <ac:graphicFrameMk id="8" creationId="{8CA753E5-2296-22BD-3E8F-516DB8048CA1}"/>
    </ac:deMkLst>
    <p188:txBody>
      <a:bodyPr/>
      <a:lstStyle/>
      <a:p>
        <a:r>
          <a:rPr lang="es-MX"/>
          <a:t>Renovación y optimización de la licencia para seguridad perimetral.</a:t>
        </a:r>
      </a:p>
    </p188:txBody>
  </p188:cm>
</p188:cmLst>
</file>

<file path=ppt/comments/modernComment_437_C544AE60.xml><?xml version="1.0" encoding="utf-8"?>
<p188:cmLst xmlns:a="http://schemas.openxmlformats.org/drawingml/2006/main" xmlns:r="http://schemas.openxmlformats.org/officeDocument/2006/relationships" xmlns:p188="http://schemas.microsoft.com/office/powerpoint/2018/8/main">
  <p188:cm id="{E4C47B6D-3AA2-48FF-BE37-0AAB75794B7A}" authorId="{6FE67D98-8D18-2046-1813-DB338C784F18}" created="2025-04-16T18:04:33.188">
    <ac:txMkLst xmlns:ac="http://schemas.microsoft.com/office/drawing/2013/main/command">
      <pc:docMk xmlns:pc="http://schemas.microsoft.com/office/powerpoint/2013/main/command"/>
      <pc:sldMk xmlns:pc="http://schemas.microsoft.com/office/powerpoint/2013/main/command" cId="3309612640" sldId="1079"/>
      <ac:graphicFrameMk id="8" creationId="{F1DC09D2-C4AD-3620-2020-D8A60B15B485}"/>
      <ac:tblMk/>
      <ac:tcMk rowId="3998876464" colId="1849566607"/>
      <ac:txMk cp="0" len="87">
        <ac:context len="88" hash="750275756"/>
      </ac:txMk>
    </ac:txMkLst>
    <p188:txBody>
      <a:bodyPr/>
      <a:lstStyle/>
      <a:p>
        <a:r>
          <a:rPr lang="es-MX"/>
          <a:t>Formulación del proyecto de Reglamento Interior de la Secretaría de Economía y Turismo.</a:t>
        </a:r>
      </a:p>
    </p188:txBody>
  </p188:cm>
</p188:cmLst>
</file>

<file path=ppt/diagrams/_rels/data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234513-1AED-4DE5-8A03-D439E09035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F0D7D9-175B-4E5A-B34E-BEC705CA2CCE}">
      <dgm:prSet/>
      <dgm:spPr/>
      <dgm:t>
        <a:bodyPr/>
        <a:lstStyle/>
        <a:p>
          <a:r>
            <a:rPr lang="es-MX" b="1" noProof="0"/>
            <a:t>Orden del Día</a:t>
          </a:r>
          <a:endParaRPr lang="es-MX" noProof="0"/>
        </a:p>
      </dgm:t>
    </dgm:pt>
    <dgm:pt modelId="{3C7D19FC-9A43-416C-947B-2177BDB83857}" type="parTrans" cxnId="{3B565CA4-3FF0-4E3F-BA98-769825AE4A8A}">
      <dgm:prSet/>
      <dgm:spPr/>
      <dgm:t>
        <a:bodyPr/>
        <a:lstStyle/>
        <a:p>
          <a:endParaRPr lang="en-US"/>
        </a:p>
      </dgm:t>
    </dgm:pt>
    <dgm:pt modelId="{06BE2E00-9F1B-438D-AF87-AB8472A51249}" type="sibTrans" cxnId="{3B565CA4-3FF0-4E3F-BA98-769825AE4A8A}">
      <dgm:prSet/>
      <dgm:spPr/>
      <dgm:t>
        <a:bodyPr/>
        <a:lstStyle/>
        <a:p>
          <a:endParaRPr lang="en-US"/>
        </a:p>
      </dgm:t>
    </dgm:pt>
    <dgm:pt modelId="{8BC33B82-4B40-4CA4-8236-C59879280D1D}">
      <dgm:prSet/>
      <dgm:spPr/>
      <dgm:t>
        <a:bodyPr/>
        <a:lstStyle/>
        <a:p>
          <a:r>
            <a:rPr lang="es-MX" b="0" noProof="0" dirty="0"/>
            <a:t>Bienvenida </a:t>
          </a:r>
          <a:r>
            <a:rPr lang="es-MX" noProof="0" dirty="0"/>
            <a:t>a la </a:t>
          </a:r>
          <a:r>
            <a:rPr lang="es-MX" noProof="0" dirty="0">
              <a:ea typeface="Calibri"/>
              <a:cs typeface="Calibri"/>
            </a:rPr>
            <a:t>Sesión Ordinaria de COCODI.</a:t>
          </a:r>
          <a:endParaRPr lang="es-MX" noProof="0" dirty="0"/>
        </a:p>
      </dgm:t>
    </dgm:pt>
    <dgm:pt modelId="{EDDA4338-84F9-4869-8E8B-5943258E4E5A}" type="parTrans" cxnId="{96200A2F-0F45-4427-B960-94D7DA88FCE5}">
      <dgm:prSet/>
      <dgm:spPr/>
      <dgm:t>
        <a:bodyPr/>
        <a:lstStyle/>
        <a:p>
          <a:endParaRPr lang="en-US"/>
        </a:p>
      </dgm:t>
    </dgm:pt>
    <dgm:pt modelId="{41886A0D-907C-484E-9655-AD99E759C691}" type="sibTrans" cxnId="{96200A2F-0F45-4427-B960-94D7DA88FCE5}">
      <dgm:prSet/>
      <dgm:spPr/>
      <dgm:t>
        <a:bodyPr/>
        <a:lstStyle/>
        <a:p>
          <a:endParaRPr lang="en-US"/>
        </a:p>
      </dgm:t>
    </dgm:pt>
    <dgm:pt modelId="{40893F19-DCD9-4519-9D22-1560A24A0565}">
      <dgm:prSet/>
      <dgm:spPr/>
      <dgm:t>
        <a:bodyPr/>
        <a:lstStyle/>
        <a:p>
          <a:r>
            <a:rPr lang="es-MX" noProof="0" dirty="0"/>
            <a:t>Desahogo de Temas.</a:t>
          </a:r>
        </a:p>
      </dgm:t>
    </dgm:pt>
    <dgm:pt modelId="{02FADE57-15D4-4BF4-9BE5-0EC022F61D9C}" type="parTrans" cxnId="{4D5C5FE2-E41D-4A74-8CC6-6D62C2A420A6}">
      <dgm:prSet/>
      <dgm:spPr/>
      <dgm:t>
        <a:bodyPr/>
        <a:lstStyle/>
        <a:p>
          <a:endParaRPr lang="en-US"/>
        </a:p>
      </dgm:t>
    </dgm:pt>
    <dgm:pt modelId="{53324B2D-4A90-4757-A1CA-B5AC077404C4}" type="sibTrans" cxnId="{4D5C5FE2-E41D-4A74-8CC6-6D62C2A420A6}">
      <dgm:prSet/>
      <dgm:spPr/>
      <dgm:t>
        <a:bodyPr/>
        <a:lstStyle/>
        <a:p>
          <a:endParaRPr lang="en-US"/>
        </a:p>
      </dgm:t>
    </dgm:pt>
    <dgm:pt modelId="{3F72F4D8-4701-4F04-B6BC-A43C57E4D0D9}">
      <dgm:prSet/>
      <dgm:spPr/>
      <dgm:t>
        <a:bodyPr/>
        <a:lstStyle/>
        <a:p>
          <a:r>
            <a:rPr lang="es-MX" noProof="0"/>
            <a:t>Asuntos Generales.</a:t>
          </a:r>
        </a:p>
      </dgm:t>
    </dgm:pt>
    <dgm:pt modelId="{30CEFE51-AECF-4EAA-B8FD-6757C279C69F}" type="parTrans" cxnId="{FE20F63C-30F5-4C1F-A58E-C5C4BD8E000B}">
      <dgm:prSet/>
      <dgm:spPr/>
      <dgm:t>
        <a:bodyPr/>
        <a:lstStyle/>
        <a:p>
          <a:endParaRPr lang="en-US"/>
        </a:p>
      </dgm:t>
    </dgm:pt>
    <dgm:pt modelId="{469139B9-01A0-4730-9B4C-81FE56E799B7}" type="sibTrans" cxnId="{FE20F63C-30F5-4C1F-A58E-C5C4BD8E000B}">
      <dgm:prSet/>
      <dgm:spPr/>
      <dgm:t>
        <a:bodyPr/>
        <a:lstStyle/>
        <a:p>
          <a:endParaRPr lang="en-US"/>
        </a:p>
      </dgm:t>
    </dgm:pt>
    <dgm:pt modelId="{5CE97D40-5C0B-408C-8C7B-0159B629FDF2}">
      <dgm:prSet/>
      <dgm:spPr/>
      <dgm:t>
        <a:bodyPr/>
        <a:lstStyle/>
        <a:p>
          <a:r>
            <a:rPr lang="es-MX" noProof="0"/>
            <a:t>Revisión y Ratificación de los Acuerdos Adoptados en la Reunión.</a:t>
          </a:r>
        </a:p>
      </dgm:t>
    </dgm:pt>
    <dgm:pt modelId="{0EC7E1A9-D685-4032-BAA4-AAA7E946F580}" type="parTrans" cxnId="{36269DB3-4A6D-4789-A99A-9D8BC51B0D24}">
      <dgm:prSet/>
      <dgm:spPr/>
      <dgm:t>
        <a:bodyPr/>
        <a:lstStyle/>
        <a:p>
          <a:endParaRPr lang="en-US"/>
        </a:p>
      </dgm:t>
    </dgm:pt>
    <dgm:pt modelId="{BD8B6BA2-F74D-4800-9E7D-4F096F99FD03}" type="sibTrans" cxnId="{36269DB3-4A6D-4789-A99A-9D8BC51B0D24}">
      <dgm:prSet/>
      <dgm:spPr/>
      <dgm:t>
        <a:bodyPr/>
        <a:lstStyle/>
        <a:p>
          <a:endParaRPr lang="en-US"/>
        </a:p>
      </dgm:t>
    </dgm:pt>
    <dgm:pt modelId="{8C70124C-3459-47CE-9464-7D8B6C4F10D0}">
      <dgm:prSet/>
      <dgm:spPr/>
      <dgm:t>
        <a:bodyPr/>
        <a:lstStyle/>
        <a:p>
          <a:r>
            <a:rPr lang="es-MX" noProof="0"/>
            <a:t>Clausura.</a:t>
          </a:r>
        </a:p>
      </dgm:t>
    </dgm:pt>
    <dgm:pt modelId="{77F86552-2F39-4040-8FA2-295C2C0913D5}" type="parTrans" cxnId="{8CE320B7-2440-4323-9BAB-0B7E2D168A96}">
      <dgm:prSet/>
      <dgm:spPr/>
      <dgm:t>
        <a:bodyPr/>
        <a:lstStyle/>
        <a:p>
          <a:endParaRPr lang="en-US"/>
        </a:p>
      </dgm:t>
    </dgm:pt>
    <dgm:pt modelId="{34B86000-0004-43D2-AF31-B51E7AD7EA85}" type="sibTrans" cxnId="{8CE320B7-2440-4323-9BAB-0B7E2D168A96}">
      <dgm:prSet/>
      <dgm:spPr/>
      <dgm:t>
        <a:bodyPr/>
        <a:lstStyle/>
        <a:p>
          <a:endParaRPr lang="en-US"/>
        </a:p>
      </dgm:t>
    </dgm:pt>
    <dgm:pt modelId="{E3D79248-849A-4F6C-B1BC-7719C9051695}">
      <dgm:prSet/>
      <dgm:spPr/>
      <dgm:t>
        <a:bodyPr/>
        <a:lstStyle/>
        <a:p>
          <a:r>
            <a:rPr lang="es-MX" noProof="0" dirty="0"/>
            <a:t>Verificación de asistencia </a:t>
          </a:r>
          <a:r>
            <a:rPr lang="es-MX" noProof="0"/>
            <a:t>y Declaración </a:t>
          </a:r>
          <a:r>
            <a:rPr lang="es-MX" noProof="0" dirty="0"/>
            <a:t>del Quorum Legal. </a:t>
          </a:r>
          <a:endParaRPr lang="es-MX" b="0" noProof="0" dirty="0"/>
        </a:p>
      </dgm:t>
    </dgm:pt>
    <dgm:pt modelId="{D78F20AD-5BF6-4A2D-8CC0-034FD12853C2}" type="parTrans" cxnId="{6C267EB1-4DEB-4F04-92DF-EF2746280D4A}">
      <dgm:prSet/>
      <dgm:spPr/>
      <dgm:t>
        <a:bodyPr/>
        <a:lstStyle/>
        <a:p>
          <a:endParaRPr lang="es-MX"/>
        </a:p>
      </dgm:t>
    </dgm:pt>
    <dgm:pt modelId="{1034F900-964B-406B-8882-BAA2FB43DDB1}" type="sibTrans" cxnId="{6C267EB1-4DEB-4F04-92DF-EF2746280D4A}">
      <dgm:prSet/>
      <dgm:spPr/>
      <dgm:t>
        <a:bodyPr/>
        <a:lstStyle/>
        <a:p>
          <a:endParaRPr lang="es-MX"/>
        </a:p>
      </dgm:t>
    </dgm:pt>
    <dgm:pt modelId="{B17509EE-056C-4DE1-9B36-CB8901EECF81}">
      <dgm:prSet/>
      <dgm:spPr/>
      <dgm:t>
        <a:bodyPr/>
        <a:lstStyle/>
        <a:p>
          <a:r>
            <a:rPr lang="es-MX" noProof="0" dirty="0"/>
            <a:t>Ratificación del Acta de la Sesión Anterior.</a:t>
          </a:r>
          <a:endParaRPr lang="es-MX" b="0" noProof="0" dirty="0"/>
        </a:p>
      </dgm:t>
    </dgm:pt>
    <dgm:pt modelId="{FD5BAE37-A3F6-41DF-84FE-E8BD2C3E9EC3}" type="parTrans" cxnId="{B7BE49BA-9C6B-4CE5-B730-41BD79113D19}">
      <dgm:prSet/>
      <dgm:spPr/>
      <dgm:t>
        <a:bodyPr/>
        <a:lstStyle/>
        <a:p>
          <a:endParaRPr lang="es-MX"/>
        </a:p>
      </dgm:t>
    </dgm:pt>
    <dgm:pt modelId="{368BBB07-EB2F-472E-82D1-6D659E64B018}" type="sibTrans" cxnId="{B7BE49BA-9C6B-4CE5-B730-41BD79113D19}">
      <dgm:prSet/>
      <dgm:spPr/>
      <dgm:t>
        <a:bodyPr/>
        <a:lstStyle/>
        <a:p>
          <a:endParaRPr lang="es-MX"/>
        </a:p>
      </dgm:t>
    </dgm:pt>
    <dgm:pt modelId="{7EC4A491-46B8-4140-BCF5-E331A4D80C59}">
      <dgm:prSet/>
      <dgm:spPr/>
      <dgm:t>
        <a:bodyPr/>
        <a:lstStyle/>
        <a:p>
          <a:r>
            <a:rPr lang="es-MX" noProof="0" dirty="0"/>
            <a:t>Lectura y Aprobación del Orden del Día y Seguimiento de Acuerdos.</a:t>
          </a:r>
          <a:endParaRPr lang="es-MX" b="0" noProof="0" dirty="0"/>
        </a:p>
      </dgm:t>
    </dgm:pt>
    <dgm:pt modelId="{7B41A294-6789-47F7-B30A-A50F48F62BD4}" type="parTrans" cxnId="{D6ABF57F-D819-49AC-95B9-4A375F70544D}">
      <dgm:prSet/>
      <dgm:spPr/>
      <dgm:t>
        <a:bodyPr/>
        <a:lstStyle/>
        <a:p>
          <a:endParaRPr lang="es-MX"/>
        </a:p>
      </dgm:t>
    </dgm:pt>
    <dgm:pt modelId="{AD934A40-B248-4C84-9C90-8CBF173E0D84}" type="sibTrans" cxnId="{D6ABF57F-D819-49AC-95B9-4A375F70544D}">
      <dgm:prSet/>
      <dgm:spPr/>
      <dgm:t>
        <a:bodyPr/>
        <a:lstStyle/>
        <a:p>
          <a:endParaRPr lang="es-MX"/>
        </a:p>
      </dgm:t>
    </dgm:pt>
    <dgm:pt modelId="{E3D526B8-F72D-4522-9B63-CE88C033A765}" type="pres">
      <dgm:prSet presAssocID="{DD234513-1AED-4DE5-8A03-D439E090357E}" presName="linear" presStyleCnt="0">
        <dgm:presLayoutVars>
          <dgm:animLvl val="lvl"/>
          <dgm:resizeHandles val="exact"/>
        </dgm:presLayoutVars>
      </dgm:prSet>
      <dgm:spPr/>
    </dgm:pt>
    <dgm:pt modelId="{A9C26798-9690-4E02-9D4C-1BE2C104BA79}" type="pres">
      <dgm:prSet presAssocID="{53F0D7D9-175B-4E5A-B34E-BEC705CA2CCE}" presName="parentText" presStyleLbl="node1" presStyleIdx="0" presStyleCnt="1" custLinFactNeighborX="875" custLinFactNeighborY="-2737">
        <dgm:presLayoutVars>
          <dgm:chMax val="0"/>
          <dgm:bulletEnabled val="1"/>
        </dgm:presLayoutVars>
      </dgm:prSet>
      <dgm:spPr/>
    </dgm:pt>
    <dgm:pt modelId="{218C3F50-12A8-4B24-88CD-0D059084D764}" type="pres">
      <dgm:prSet presAssocID="{53F0D7D9-175B-4E5A-B34E-BEC705CA2CCE}" presName="childText" presStyleLbl="revTx" presStyleIdx="0" presStyleCnt="1">
        <dgm:presLayoutVars>
          <dgm:bulletEnabled val="1"/>
        </dgm:presLayoutVars>
      </dgm:prSet>
      <dgm:spPr/>
    </dgm:pt>
  </dgm:ptLst>
  <dgm:cxnLst>
    <dgm:cxn modelId="{AC1D9708-C0C0-4F15-9ABD-BD330011CB1E}" type="presOf" srcId="{7EC4A491-46B8-4140-BCF5-E331A4D80C59}" destId="{218C3F50-12A8-4B24-88CD-0D059084D764}" srcOrd="0" destOrd="3" presId="urn:microsoft.com/office/officeart/2005/8/layout/vList2"/>
    <dgm:cxn modelId="{00DDC015-3C89-4D64-960B-B2FB7F21E095}" type="presOf" srcId="{8C70124C-3459-47CE-9464-7D8B6C4F10D0}" destId="{218C3F50-12A8-4B24-88CD-0D059084D764}" srcOrd="0" destOrd="7" presId="urn:microsoft.com/office/officeart/2005/8/layout/vList2"/>
    <dgm:cxn modelId="{C8DA6428-0AB4-45DE-901D-4547411F36C1}" type="presOf" srcId="{53F0D7D9-175B-4E5A-B34E-BEC705CA2CCE}" destId="{A9C26798-9690-4E02-9D4C-1BE2C104BA79}" srcOrd="0" destOrd="0" presId="urn:microsoft.com/office/officeart/2005/8/layout/vList2"/>
    <dgm:cxn modelId="{96200A2F-0F45-4427-B960-94D7DA88FCE5}" srcId="{53F0D7D9-175B-4E5A-B34E-BEC705CA2CCE}" destId="{8BC33B82-4B40-4CA4-8236-C59879280D1D}" srcOrd="0" destOrd="0" parTransId="{EDDA4338-84F9-4869-8E8B-5943258E4E5A}" sibTransId="{41886A0D-907C-484E-9655-AD99E759C691}"/>
    <dgm:cxn modelId="{FE20F63C-30F5-4C1F-A58E-C5C4BD8E000B}" srcId="{53F0D7D9-175B-4E5A-B34E-BEC705CA2CCE}" destId="{3F72F4D8-4701-4F04-B6BC-A43C57E4D0D9}" srcOrd="5" destOrd="0" parTransId="{30CEFE51-AECF-4EAA-B8FD-6757C279C69F}" sibTransId="{469139B9-01A0-4730-9B4C-81FE56E799B7}"/>
    <dgm:cxn modelId="{A269F077-32D2-4F6C-92A8-54BA4ABD9DF9}" type="presOf" srcId="{8BC33B82-4B40-4CA4-8236-C59879280D1D}" destId="{218C3F50-12A8-4B24-88CD-0D059084D764}" srcOrd="0" destOrd="0" presId="urn:microsoft.com/office/officeart/2005/8/layout/vList2"/>
    <dgm:cxn modelId="{D6ABF57F-D819-49AC-95B9-4A375F70544D}" srcId="{53F0D7D9-175B-4E5A-B34E-BEC705CA2CCE}" destId="{7EC4A491-46B8-4140-BCF5-E331A4D80C59}" srcOrd="3" destOrd="0" parTransId="{7B41A294-6789-47F7-B30A-A50F48F62BD4}" sibTransId="{AD934A40-B248-4C84-9C90-8CBF173E0D84}"/>
    <dgm:cxn modelId="{84BCBF87-2567-431C-9BF1-DA2880600346}" type="presOf" srcId="{B17509EE-056C-4DE1-9B36-CB8901EECF81}" destId="{218C3F50-12A8-4B24-88CD-0D059084D764}" srcOrd="0" destOrd="2" presId="urn:microsoft.com/office/officeart/2005/8/layout/vList2"/>
    <dgm:cxn modelId="{C5842C93-CE06-4CE2-BECE-60BC74F677DC}" type="presOf" srcId="{DD234513-1AED-4DE5-8A03-D439E090357E}" destId="{E3D526B8-F72D-4522-9B63-CE88C033A765}" srcOrd="0" destOrd="0" presId="urn:microsoft.com/office/officeart/2005/8/layout/vList2"/>
    <dgm:cxn modelId="{91B9B49B-E0C4-4833-AB89-459EEDB6A26A}" type="presOf" srcId="{3F72F4D8-4701-4F04-B6BC-A43C57E4D0D9}" destId="{218C3F50-12A8-4B24-88CD-0D059084D764}" srcOrd="0" destOrd="5" presId="urn:microsoft.com/office/officeart/2005/8/layout/vList2"/>
    <dgm:cxn modelId="{3B565CA4-3FF0-4E3F-BA98-769825AE4A8A}" srcId="{DD234513-1AED-4DE5-8A03-D439E090357E}" destId="{53F0D7D9-175B-4E5A-B34E-BEC705CA2CCE}" srcOrd="0" destOrd="0" parTransId="{3C7D19FC-9A43-416C-947B-2177BDB83857}" sibTransId="{06BE2E00-9F1B-438D-AF87-AB8472A51249}"/>
    <dgm:cxn modelId="{6C267EB1-4DEB-4F04-92DF-EF2746280D4A}" srcId="{53F0D7D9-175B-4E5A-B34E-BEC705CA2CCE}" destId="{E3D79248-849A-4F6C-B1BC-7719C9051695}" srcOrd="1" destOrd="0" parTransId="{D78F20AD-5BF6-4A2D-8CC0-034FD12853C2}" sibTransId="{1034F900-964B-406B-8882-BAA2FB43DDB1}"/>
    <dgm:cxn modelId="{36269DB3-4A6D-4789-A99A-9D8BC51B0D24}" srcId="{53F0D7D9-175B-4E5A-B34E-BEC705CA2CCE}" destId="{5CE97D40-5C0B-408C-8C7B-0159B629FDF2}" srcOrd="6" destOrd="0" parTransId="{0EC7E1A9-D685-4032-BAA4-AAA7E946F580}" sibTransId="{BD8B6BA2-F74D-4800-9E7D-4F096F99FD03}"/>
    <dgm:cxn modelId="{8CE320B7-2440-4323-9BAB-0B7E2D168A96}" srcId="{53F0D7D9-175B-4E5A-B34E-BEC705CA2CCE}" destId="{8C70124C-3459-47CE-9464-7D8B6C4F10D0}" srcOrd="7" destOrd="0" parTransId="{77F86552-2F39-4040-8FA2-295C2C0913D5}" sibTransId="{34B86000-0004-43D2-AF31-B51E7AD7EA85}"/>
    <dgm:cxn modelId="{B7BE49BA-9C6B-4CE5-B730-41BD79113D19}" srcId="{53F0D7D9-175B-4E5A-B34E-BEC705CA2CCE}" destId="{B17509EE-056C-4DE1-9B36-CB8901EECF81}" srcOrd="2" destOrd="0" parTransId="{FD5BAE37-A3F6-41DF-84FE-E8BD2C3E9EC3}" sibTransId="{368BBB07-EB2F-472E-82D1-6D659E64B018}"/>
    <dgm:cxn modelId="{4D5C5FE2-E41D-4A74-8CC6-6D62C2A420A6}" srcId="{53F0D7D9-175B-4E5A-B34E-BEC705CA2CCE}" destId="{40893F19-DCD9-4519-9D22-1560A24A0565}" srcOrd="4" destOrd="0" parTransId="{02FADE57-15D4-4BF4-9BE5-0EC022F61D9C}" sibTransId="{53324B2D-4A90-4757-A1CA-B5AC077404C4}"/>
    <dgm:cxn modelId="{0AE8E8E8-4678-4D04-A4A9-B54BFB4BC59C}" type="presOf" srcId="{5CE97D40-5C0B-408C-8C7B-0159B629FDF2}" destId="{218C3F50-12A8-4B24-88CD-0D059084D764}" srcOrd="0" destOrd="6" presId="urn:microsoft.com/office/officeart/2005/8/layout/vList2"/>
    <dgm:cxn modelId="{05F8E3EA-6F8A-4DFD-99F0-4A23CDA2B1EA}" type="presOf" srcId="{40893F19-DCD9-4519-9D22-1560A24A0565}" destId="{218C3F50-12A8-4B24-88CD-0D059084D764}" srcOrd="0" destOrd="4" presId="urn:microsoft.com/office/officeart/2005/8/layout/vList2"/>
    <dgm:cxn modelId="{F65443F5-263E-4030-A698-AD5A8D5C944A}" type="presOf" srcId="{E3D79248-849A-4F6C-B1BC-7719C9051695}" destId="{218C3F50-12A8-4B24-88CD-0D059084D764}" srcOrd="0" destOrd="1" presId="urn:microsoft.com/office/officeart/2005/8/layout/vList2"/>
    <dgm:cxn modelId="{B84CA5AB-6BF9-4082-A5CF-61368A1F9F41}" type="presParOf" srcId="{E3D526B8-F72D-4522-9B63-CE88C033A765}" destId="{A9C26798-9690-4E02-9D4C-1BE2C104BA79}" srcOrd="0" destOrd="0" presId="urn:microsoft.com/office/officeart/2005/8/layout/vList2"/>
    <dgm:cxn modelId="{A1F33AE8-81DA-4275-9BDE-A0044D466138}" type="presParOf" srcId="{E3D526B8-F72D-4522-9B63-CE88C033A765}" destId="{218C3F50-12A8-4B24-88CD-0D059084D76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9A8146-3945-4407-8BFF-610B7454B8CA}" type="doc">
      <dgm:prSet loTypeId="urn:microsoft.com/office/officeart/2005/8/layout/bList2" loCatId="list" qsTypeId="urn:microsoft.com/office/officeart/2005/8/quickstyle/simple5" qsCatId="simple" csTypeId="urn:microsoft.com/office/officeart/2005/8/colors/colorful1" csCatId="colorful" phldr="1"/>
      <dgm:spPr/>
    </dgm:pt>
    <dgm:pt modelId="{8C478E11-5AD7-430E-8C78-357D0D51130A}">
      <dgm:prSet phldr="0" custT="1"/>
      <dgm:spPr/>
      <dgm:t>
        <a:bodyPr/>
        <a:lstStyle/>
        <a:p>
          <a:pPr rtl="0"/>
          <a:r>
            <a:rPr lang="es-MX" sz="1800" dirty="0"/>
            <a:t>Servidor virtual en Oficialía Mayor, con alta disponibilidad, firewall, SSL y servicios operando.</a:t>
          </a:r>
          <a:endParaRPr lang="es-MX" sz="1800" noProof="0" dirty="0"/>
        </a:p>
      </dgm:t>
    </dgm:pt>
    <dgm:pt modelId="{B3689B4D-AAE5-47A7-A074-BFD3ED02766E}" type="parTrans" cxnId="{031B6B2F-ADB6-4B71-BEF5-A3769EB957FF}">
      <dgm:prSet/>
      <dgm:spPr/>
      <dgm:t>
        <a:bodyPr/>
        <a:lstStyle/>
        <a:p>
          <a:endParaRPr lang="es-MX"/>
        </a:p>
      </dgm:t>
    </dgm:pt>
    <dgm:pt modelId="{27E7EF8F-E355-4C5C-BA28-EC19B618B62D}" type="sibTrans" cxnId="{031B6B2F-ADB6-4B71-BEF5-A3769EB957FF}">
      <dgm:prSet/>
      <dgm:spPr/>
      <dgm:t>
        <a:bodyPr/>
        <a:lstStyle/>
        <a:p>
          <a:endParaRPr lang="es-MX"/>
        </a:p>
      </dgm:t>
    </dgm:pt>
    <dgm:pt modelId="{40D88175-9362-419B-98A7-A3C02FA94626}">
      <dgm:prSet phldr="0"/>
      <dgm:spPr/>
      <dgm:t>
        <a:bodyPr/>
        <a:lstStyle/>
        <a:p>
          <a:pPr algn="ctr" rtl="0"/>
          <a:r>
            <a:rPr lang="es-MX" noProof="0">
              <a:latin typeface="Calibri Light" panose="020F0302020204030204"/>
            </a:rPr>
            <a:t>Estatus de Proyecto</a:t>
          </a:r>
          <a:endParaRPr lang="es-MX" noProof="0"/>
        </a:p>
      </dgm:t>
    </dgm:pt>
    <dgm:pt modelId="{9D41CDE3-88C1-4290-9975-96B6DB78A305}" type="parTrans" cxnId="{589CD42F-DD06-4590-A2BD-8558C1FA4837}">
      <dgm:prSet/>
      <dgm:spPr/>
      <dgm:t>
        <a:bodyPr/>
        <a:lstStyle/>
        <a:p>
          <a:endParaRPr lang="es-MX"/>
        </a:p>
      </dgm:t>
    </dgm:pt>
    <dgm:pt modelId="{80830FF5-BB21-450D-B212-4B8865274B1B}" type="sibTrans" cxnId="{589CD42F-DD06-4590-A2BD-8558C1FA4837}">
      <dgm:prSet/>
      <dgm:spPr/>
      <dgm:t>
        <a:bodyPr/>
        <a:lstStyle/>
        <a:p>
          <a:endParaRPr lang="es-MX"/>
        </a:p>
      </dgm:t>
    </dgm:pt>
    <dgm:pt modelId="{A536BF0E-4494-4F4F-84AC-EEC19E896F7B}">
      <dgm:prSet phldr="0" custT="1"/>
      <dgm:spPr/>
      <dgm:t>
        <a:bodyPr/>
        <a:lstStyle/>
        <a:p>
          <a:pPr rtl="0"/>
          <a:r>
            <a:rPr lang="es-MX" sz="1800" dirty="0">
              <a:latin typeface="+mn-lt"/>
            </a:rPr>
            <a:t>Proyectos previos concluidos.</a:t>
          </a:r>
          <a:endParaRPr lang="es-MX" sz="1800" noProof="0" dirty="0">
            <a:latin typeface="+mn-lt"/>
          </a:endParaRPr>
        </a:p>
      </dgm:t>
    </dgm:pt>
    <dgm:pt modelId="{91DD3D43-372B-42EF-9283-1263600B45E2}" type="parTrans" cxnId="{F3E2907D-82E5-44B2-9894-8E4E5D955D15}">
      <dgm:prSet/>
      <dgm:spPr/>
      <dgm:t>
        <a:bodyPr/>
        <a:lstStyle/>
        <a:p>
          <a:endParaRPr lang="es-MX"/>
        </a:p>
      </dgm:t>
    </dgm:pt>
    <dgm:pt modelId="{C87CFCB7-0D97-4A3B-937B-9DB5006F2670}" type="sibTrans" cxnId="{F3E2907D-82E5-44B2-9894-8E4E5D955D15}">
      <dgm:prSet/>
      <dgm:spPr/>
      <dgm:t>
        <a:bodyPr/>
        <a:lstStyle/>
        <a:p>
          <a:endParaRPr lang="es-MX"/>
        </a:p>
      </dgm:t>
    </dgm:pt>
    <dgm:pt modelId="{D8529449-6C01-46F6-BFAE-1D590FB87AD2}">
      <dgm:prSet phldr="0"/>
      <dgm:spPr/>
      <dgm:t>
        <a:bodyPr/>
        <a:lstStyle/>
        <a:p>
          <a:pPr algn="l" rtl="0"/>
          <a:endParaRPr lang="es-MX" noProof="0">
            <a:latin typeface="Calibri Light" panose="020F0302020204030204"/>
          </a:endParaRPr>
        </a:p>
        <a:p>
          <a:pPr algn="ctr" rtl="0"/>
          <a:r>
            <a:rPr lang="es-MX" noProof="0">
              <a:latin typeface="Calibri Light" panose="020F0302020204030204"/>
            </a:rPr>
            <a:t>Licitaciones de Servicios</a:t>
          </a:r>
          <a:endParaRPr lang="es-MX" noProof="0"/>
        </a:p>
        <a:p>
          <a:pPr algn="l" rtl="0"/>
          <a:endParaRPr lang="es-MX" noProof="0">
            <a:latin typeface="Calibri Light" panose="020F0302020204030204"/>
          </a:endParaRPr>
        </a:p>
      </dgm:t>
    </dgm:pt>
    <dgm:pt modelId="{E47E9A68-3F8E-411F-B705-32C62836274D}" type="parTrans" cxnId="{5A2BDD50-4268-4E2A-AF35-1CFEAE5341DD}">
      <dgm:prSet/>
      <dgm:spPr/>
      <dgm:t>
        <a:bodyPr/>
        <a:lstStyle/>
        <a:p>
          <a:endParaRPr lang="es-MX"/>
        </a:p>
      </dgm:t>
    </dgm:pt>
    <dgm:pt modelId="{4ADB5E20-7A83-46C5-8C7A-F894F0E5890F}" type="sibTrans" cxnId="{5A2BDD50-4268-4E2A-AF35-1CFEAE5341DD}">
      <dgm:prSet/>
      <dgm:spPr/>
      <dgm:t>
        <a:bodyPr/>
        <a:lstStyle/>
        <a:p>
          <a:endParaRPr lang="es-MX"/>
        </a:p>
      </dgm:t>
    </dgm:pt>
    <dgm:pt modelId="{CDBAEA1D-4F1A-4A93-B3DE-F8244790A97E}">
      <dgm:prSet phldr="0" custT="1"/>
      <dgm:spPr/>
      <dgm:t>
        <a:bodyPr/>
        <a:lstStyle/>
        <a:p>
          <a:pPr rtl="0"/>
          <a:r>
            <a:rPr lang="es-MX" sz="1800" dirty="0"/>
            <a:t>Soporte a otras áreas en digitalización.</a:t>
          </a:r>
          <a:endParaRPr lang="es-MX" sz="1800" noProof="0" dirty="0"/>
        </a:p>
      </dgm:t>
    </dgm:pt>
    <dgm:pt modelId="{82169582-E959-406F-B46D-A7240C7E2F73}" type="parTrans" cxnId="{108F38BB-A311-44F8-9242-2F8B0085C050}">
      <dgm:prSet/>
      <dgm:spPr/>
      <dgm:t>
        <a:bodyPr/>
        <a:lstStyle/>
        <a:p>
          <a:endParaRPr lang="es-MX"/>
        </a:p>
      </dgm:t>
    </dgm:pt>
    <dgm:pt modelId="{CED556C0-7304-49E5-9283-CB709C29B744}" type="sibTrans" cxnId="{108F38BB-A311-44F8-9242-2F8B0085C050}">
      <dgm:prSet/>
      <dgm:spPr/>
      <dgm:t>
        <a:bodyPr/>
        <a:lstStyle/>
        <a:p>
          <a:endParaRPr lang="es-MX"/>
        </a:p>
      </dgm:t>
    </dgm:pt>
    <dgm:pt modelId="{7D9AB741-B97D-4BE5-B38C-D83E9D580BE6}">
      <dgm:prSet phldr="0"/>
      <dgm:spPr/>
      <dgm:t>
        <a:bodyPr/>
        <a:lstStyle/>
        <a:p>
          <a:pPr algn="ctr" rtl="0"/>
          <a:r>
            <a:rPr lang="es-MX" noProof="0">
              <a:latin typeface="Calibri Light" panose="020F0302020204030204"/>
            </a:rPr>
            <a:t>Infraestructura Tecnológica</a:t>
          </a:r>
          <a:endParaRPr lang="es-MX" noProof="0"/>
        </a:p>
      </dgm:t>
    </dgm:pt>
    <dgm:pt modelId="{7CBE93B5-8624-4090-BC3B-98E0EB59ACAF}" type="parTrans" cxnId="{21D140FD-B325-40D9-9023-8C15EEFA8342}">
      <dgm:prSet/>
      <dgm:spPr/>
      <dgm:t>
        <a:bodyPr/>
        <a:lstStyle/>
        <a:p>
          <a:endParaRPr lang="es-MX"/>
        </a:p>
      </dgm:t>
    </dgm:pt>
    <dgm:pt modelId="{D5F676B0-6B23-40F4-8CD2-D85CEC6D8B54}" type="sibTrans" cxnId="{21D140FD-B325-40D9-9023-8C15EEFA8342}">
      <dgm:prSet/>
      <dgm:spPr/>
      <dgm:t>
        <a:bodyPr/>
        <a:lstStyle/>
        <a:p>
          <a:endParaRPr lang="es-MX"/>
        </a:p>
      </dgm:t>
    </dgm:pt>
    <dgm:pt modelId="{6A7904A3-54AE-41DD-8976-8275027E9D57}">
      <dgm:prSet phldr="0" custT="1"/>
      <dgm:spPr/>
      <dgm:t>
        <a:bodyPr/>
        <a:lstStyle/>
        <a:p>
          <a:pPr rtl="0"/>
          <a:r>
            <a:rPr lang="es-MX" sz="1800" dirty="0"/>
            <a:t>Soporte a otras áreas en digitalización.</a:t>
          </a:r>
          <a:endParaRPr lang="es-MX" sz="1800" noProof="0" dirty="0">
            <a:latin typeface="Calibri Light" panose="020F0302020204030204"/>
          </a:endParaRPr>
        </a:p>
      </dgm:t>
    </dgm:pt>
    <dgm:pt modelId="{3FFD483C-3D59-4793-9D5C-B708A2665474}" type="parTrans" cxnId="{A64F5921-6CDA-4F1D-B589-8CF4C9612E6D}">
      <dgm:prSet/>
      <dgm:spPr/>
      <dgm:t>
        <a:bodyPr/>
        <a:lstStyle/>
        <a:p>
          <a:endParaRPr lang="es-MX"/>
        </a:p>
      </dgm:t>
    </dgm:pt>
    <dgm:pt modelId="{CD724F39-7B6E-4DFE-A52E-C12074CA512B}" type="sibTrans" cxnId="{A64F5921-6CDA-4F1D-B589-8CF4C9612E6D}">
      <dgm:prSet/>
      <dgm:spPr/>
      <dgm:t>
        <a:bodyPr/>
        <a:lstStyle/>
        <a:p>
          <a:endParaRPr lang="es-MX"/>
        </a:p>
      </dgm:t>
    </dgm:pt>
    <dgm:pt modelId="{A651744E-A044-4EE5-8327-338B3AFDBC51}">
      <dgm:prSet phldr="0" custT="1"/>
      <dgm:spPr/>
      <dgm:t>
        <a:bodyPr/>
        <a:lstStyle/>
        <a:p>
          <a:r>
            <a:rPr lang="es-MX" sz="1800" dirty="0"/>
            <a:t>Formularios y portales: 50%.</a:t>
          </a:r>
          <a:endParaRPr lang="es-MX" sz="1800" noProof="0" dirty="0">
            <a:latin typeface="Calibri Light" panose="020F0302020204030204"/>
          </a:endParaRPr>
        </a:p>
      </dgm:t>
    </dgm:pt>
    <dgm:pt modelId="{B425040C-A16F-4222-8565-199F8387F896}" type="parTrans" cxnId="{679FBB3E-839B-44C5-BC4F-CA3BF6C4B6FA}">
      <dgm:prSet/>
      <dgm:spPr/>
      <dgm:t>
        <a:bodyPr/>
        <a:lstStyle/>
        <a:p>
          <a:endParaRPr lang="es-MX"/>
        </a:p>
      </dgm:t>
    </dgm:pt>
    <dgm:pt modelId="{72B97670-69B6-4465-B08C-AAD03C5AAC13}" type="sibTrans" cxnId="{679FBB3E-839B-44C5-BC4F-CA3BF6C4B6FA}">
      <dgm:prSet/>
      <dgm:spPr/>
      <dgm:t>
        <a:bodyPr/>
        <a:lstStyle/>
        <a:p>
          <a:endParaRPr lang="es-MX"/>
        </a:p>
      </dgm:t>
    </dgm:pt>
    <dgm:pt modelId="{AA087EF3-97FA-4291-B5E3-3708E9125E66}">
      <dgm:prSet phldr="0" custT="1"/>
      <dgm:spPr/>
      <dgm:t>
        <a:bodyPr/>
        <a:lstStyle/>
        <a:p>
          <a:r>
            <a:rPr lang="es-MX" sz="1800" dirty="0"/>
            <a:t>Plataforma de padrones: 60%.</a:t>
          </a:r>
          <a:endParaRPr lang="es-MX" sz="1800" noProof="0" dirty="0">
            <a:latin typeface="Calibri Light" panose="020F0302020204030204"/>
          </a:endParaRPr>
        </a:p>
      </dgm:t>
    </dgm:pt>
    <dgm:pt modelId="{D47E7A85-9D28-4CF2-9CE6-744BE76DE11F}" type="parTrans" cxnId="{8CBC3865-C04E-4055-9AB0-56F6A64C9C13}">
      <dgm:prSet/>
      <dgm:spPr/>
      <dgm:t>
        <a:bodyPr/>
        <a:lstStyle/>
        <a:p>
          <a:endParaRPr lang="es-MX"/>
        </a:p>
      </dgm:t>
    </dgm:pt>
    <dgm:pt modelId="{243D74A9-C463-4D7E-9773-A2D858AFB040}" type="sibTrans" cxnId="{8CBC3865-C04E-4055-9AB0-56F6A64C9C13}">
      <dgm:prSet/>
      <dgm:spPr/>
      <dgm:t>
        <a:bodyPr/>
        <a:lstStyle/>
        <a:p>
          <a:endParaRPr lang="es-MX"/>
        </a:p>
      </dgm:t>
    </dgm:pt>
    <dgm:pt modelId="{1FE4E8D5-66A1-46A7-BEC4-4B46DFB35485}" type="pres">
      <dgm:prSet presAssocID="{999A8146-3945-4407-8BFF-610B7454B8CA}" presName="diagram" presStyleCnt="0">
        <dgm:presLayoutVars>
          <dgm:dir/>
          <dgm:animLvl val="lvl"/>
          <dgm:resizeHandles val="exact"/>
        </dgm:presLayoutVars>
      </dgm:prSet>
      <dgm:spPr/>
    </dgm:pt>
    <dgm:pt modelId="{A0BC7EC4-1935-46C4-99FE-8548E6DC1734}" type="pres">
      <dgm:prSet presAssocID="{40D88175-9362-419B-98A7-A3C02FA94626}" presName="compNode" presStyleCnt="0"/>
      <dgm:spPr/>
    </dgm:pt>
    <dgm:pt modelId="{F2D9EE93-DCF7-40F9-A505-99C7837F9D65}" type="pres">
      <dgm:prSet presAssocID="{40D88175-9362-419B-98A7-A3C02FA94626}" presName="childRect" presStyleLbl="bgAcc1" presStyleIdx="0" presStyleCnt="3" custScaleX="106830" custScaleY="94342">
        <dgm:presLayoutVars>
          <dgm:bulletEnabled val="1"/>
        </dgm:presLayoutVars>
      </dgm:prSet>
      <dgm:spPr/>
    </dgm:pt>
    <dgm:pt modelId="{83FE6D06-B738-444A-BBCC-A1F7E14C20BD}" type="pres">
      <dgm:prSet presAssocID="{40D88175-9362-419B-98A7-A3C02FA94626}" presName="parentText" presStyleLbl="node1" presStyleIdx="0" presStyleCnt="0">
        <dgm:presLayoutVars>
          <dgm:chMax val="0"/>
          <dgm:bulletEnabled val="1"/>
        </dgm:presLayoutVars>
      </dgm:prSet>
      <dgm:spPr/>
    </dgm:pt>
    <dgm:pt modelId="{303511F0-5A99-4EBC-8FF7-73AC87A90849}" type="pres">
      <dgm:prSet presAssocID="{40D88175-9362-419B-98A7-A3C02FA94626}" presName="parentRect" presStyleLbl="alignNode1" presStyleIdx="0" presStyleCnt="3" custScaleX="108832" custScaleY="120204" custLinFactNeighborY="-946"/>
      <dgm:spPr/>
    </dgm:pt>
    <dgm:pt modelId="{3423EBF6-D283-4A43-A4B4-3E77B42A16BF}" type="pres">
      <dgm:prSet presAssocID="{40D88175-9362-419B-98A7-A3C02FA94626}" presName="adorn" presStyleLbl="fgAccFollowNode1" presStyleIdx="0" presStyleCnt="3" custScaleX="90847" custScaleY="74021" custLinFactNeighborX="-20830" custLinFactNeighborY="-2256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Internet con relleno sólido"/>
        </a:ext>
      </dgm:extLst>
    </dgm:pt>
    <dgm:pt modelId="{72CDAC23-77CA-421B-B761-3A5D3F69D25F}" type="pres">
      <dgm:prSet presAssocID="{80830FF5-BB21-450D-B212-4B8865274B1B}" presName="sibTrans" presStyleLbl="sibTrans2D1" presStyleIdx="0" presStyleCnt="0"/>
      <dgm:spPr/>
    </dgm:pt>
    <dgm:pt modelId="{39B8E889-7657-412A-AAEC-E878D237F5A3}" type="pres">
      <dgm:prSet presAssocID="{D8529449-6C01-46F6-BFAE-1D590FB87AD2}" presName="compNode" presStyleCnt="0"/>
      <dgm:spPr/>
    </dgm:pt>
    <dgm:pt modelId="{AF288126-EB74-435A-888D-F8345A62640A}" type="pres">
      <dgm:prSet presAssocID="{D8529449-6C01-46F6-BFAE-1D590FB87AD2}" presName="childRect" presStyleLbl="bgAcc1" presStyleIdx="1" presStyleCnt="3">
        <dgm:presLayoutVars>
          <dgm:bulletEnabled val="1"/>
        </dgm:presLayoutVars>
      </dgm:prSet>
      <dgm:spPr/>
    </dgm:pt>
    <dgm:pt modelId="{8FD18988-A9A4-47A4-B9B1-65CBAA150934}" type="pres">
      <dgm:prSet presAssocID="{D8529449-6C01-46F6-BFAE-1D590FB87AD2}" presName="parentText" presStyleLbl="node1" presStyleIdx="0" presStyleCnt="0">
        <dgm:presLayoutVars>
          <dgm:chMax val="0"/>
          <dgm:bulletEnabled val="1"/>
        </dgm:presLayoutVars>
      </dgm:prSet>
      <dgm:spPr/>
    </dgm:pt>
    <dgm:pt modelId="{23E09F11-3591-4E76-A10E-937FA70409A5}" type="pres">
      <dgm:prSet presAssocID="{D8529449-6C01-46F6-BFAE-1D590FB87AD2}" presName="parentRect" presStyleLbl="alignNode1" presStyleIdx="1" presStyleCnt="3" custLinFactNeighborX="1" custLinFactNeighborY="1864"/>
      <dgm:spPr/>
    </dgm:pt>
    <dgm:pt modelId="{96C341F4-A441-4DAD-B245-C8FC9FC6E7E0}" type="pres">
      <dgm:prSet presAssocID="{D8529449-6C01-46F6-BFAE-1D590FB87AD2}" presName="adorn" presStyleLbl="fgAccFollowNode1" presStyleIdx="1" presStyleCnt="3" custScaleX="78300" custScaleY="74384" custLinFactNeighborX="-17949" custLinFactNeighborY="-12821"/>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Apretón de manos con relleno sólido"/>
        </a:ext>
      </dgm:extLst>
    </dgm:pt>
    <dgm:pt modelId="{5F0CDBC4-438D-4464-B96C-3E83D02ED189}" type="pres">
      <dgm:prSet presAssocID="{4ADB5E20-7A83-46C5-8C7A-F894F0E5890F}" presName="sibTrans" presStyleLbl="sibTrans2D1" presStyleIdx="0" presStyleCnt="0"/>
      <dgm:spPr/>
    </dgm:pt>
    <dgm:pt modelId="{89BC38E4-4BAA-4D91-87D0-EB6DA9F93233}" type="pres">
      <dgm:prSet presAssocID="{7D9AB741-B97D-4BE5-B38C-D83E9D580BE6}" presName="compNode" presStyleCnt="0"/>
      <dgm:spPr/>
    </dgm:pt>
    <dgm:pt modelId="{9B9BD183-2ED4-48B5-9BE0-D92DBF4B1139}" type="pres">
      <dgm:prSet presAssocID="{7D9AB741-B97D-4BE5-B38C-D83E9D580BE6}" presName="childRect" presStyleLbl="bgAcc1" presStyleIdx="2" presStyleCnt="3" custLinFactNeighborX="628" custLinFactNeighborY="2103">
        <dgm:presLayoutVars>
          <dgm:bulletEnabled val="1"/>
        </dgm:presLayoutVars>
      </dgm:prSet>
      <dgm:spPr/>
    </dgm:pt>
    <dgm:pt modelId="{1B2698F2-B91F-4083-B3C7-CF73B7A3FA7B}" type="pres">
      <dgm:prSet presAssocID="{7D9AB741-B97D-4BE5-B38C-D83E9D580BE6}" presName="parentText" presStyleLbl="node1" presStyleIdx="0" presStyleCnt="0">
        <dgm:presLayoutVars>
          <dgm:chMax val="0"/>
          <dgm:bulletEnabled val="1"/>
        </dgm:presLayoutVars>
      </dgm:prSet>
      <dgm:spPr/>
    </dgm:pt>
    <dgm:pt modelId="{CB796E90-309E-46AC-8F9A-C59995C5DDD0}" type="pres">
      <dgm:prSet presAssocID="{7D9AB741-B97D-4BE5-B38C-D83E9D580BE6}" presName="parentRect" presStyleLbl="alignNode1" presStyleIdx="2" presStyleCnt="3" custLinFactNeighborX="598" custLinFactNeighborY="1864"/>
      <dgm:spPr/>
    </dgm:pt>
    <dgm:pt modelId="{8837620B-00EB-4293-9C12-8088372AF3C9}" type="pres">
      <dgm:prSet presAssocID="{7D9AB741-B97D-4BE5-B38C-D83E9D580BE6}" presName="adorn" presStyleLbl="fgAccFollowNode1" presStyleIdx="2" presStyleCnt="3" custScaleX="90175" custScaleY="84838" custLinFactNeighborX="-21367" custLinFactNeighborY="-1880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nectado desconectado con relleno sólido"/>
        </a:ext>
      </dgm:extLst>
    </dgm:pt>
  </dgm:ptLst>
  <dgm:cxnLst>
    <dgm:cxn modelId="{2912671F-D1AD-4A8F-9152-ADD1541E63F6}" type="presOf" srcId="{8C478E11-5AD7-430E-8C78-357D0D51130A}" destId="{9B9BD183-2ED4-48B5-9BE0-D92DBF4B1139}" srcOrd="0" destOrd="0" presId="urn:microsoft.com/office/officeart/2005/8/layout/bList2"/>
    <dgm:cxn modelId="{A64F5921-6CDA-4F1D-B589-8CF4C9612E6D}" srcId="{40D88175-9362-419B-98A7-A3C02FA94626}" destId="{6A7904A3-54AE-41DD-8976-8275027E9D57}" srcOrd="3" destOrd="0" parTransId="{3FFD483C-3D59-4793-9D5C-B708A2665474}" sibTransId="{CD724F39-7B6E-4DFE-A52E-C12074CA512B}"/>
    <dgm:cxn modelId="{0947D32E-557C-4482-84D7-B877A2C757F5}" type="presOf" srcId="{80830FF5-BB21-450D-B212-4B8865274B1B}" destId="{72CDAC23-77CA-421B-B761-3A5D3F69D25F}" srcOrd="0" destOrd="0" presId="urn:microsoft.com/office/officeart/2005/8/layout/bList2"/>
    <dgm:cxn modelId="{031B6B2F-ADB6-4B71-BEF5-A3769EB957FF}" srcId="{7D9AB741-B97D-4BE5-B38C-D83E9D580BE6}" destId="{8C478E11-5AD7-430E-8C78-357D0D51130A}" srcOrd="0" destOrd="0" parTransId="{B3689B4D-AAE5-47A7-A074-BFD3ED02766E}" sibTransId="{27E7EF8F-E355-4C5C-BA28-EC19B618B62D}"/>
    <dgm:cxn modelId="{589CD42F-DD06-4590-A2BD-8558C1FA4837}" srcId="{999A8146-3945-4407-8BFF-610B7454B8CA}" destId="{40D88175-9362-419B-98A7-A3C02FA94626}" srcOrd="0" destOrd="0" parTransId="{9D41CDE3-88C1-4290-9975-96B6DB78A305}" sibTransId="{80830FF5-BB21-450D-B212-4B8865274B1B}"/>
    <dgm:cxn modelId="{9BFE5235-F8AA-485F-97F8-C0C340CC874D}" type="presOf" srcId="{CDBAEA1D-4F1A-4A93-B3DE-F8244790A97E}" destId="{AF288126-EB74-435A-888D-F8345A62640A}" srcOrd="0" destOrd="0" presId="urn:microsoft.com/office/officeart/2005/8/layout/bList2"/>
    <dgm:cxn modelId="{F81AA835-1D91-4324-955F-CE90A433CDDA}" type="presOf" srcId="{A536BF0E-4494-4F4F-84AC-EEC19E896F7B}" destId="{F2D9EE93-DCF7-40F9-A505-99C7837F9D65}" srcOrd="0" destOrd="0" presId="urn:microsoft.com/office/officeart/2005/8/layout/bList2"/>
    <dgm:cxn modelId="{679FBB3E-839B-44C5-BC4F-CA3BF6C4B6FA}" srcId="{40D88175-9362-419B-98A7-A3C02FA94626}" destId="{A651744E-A044-4EE5-8327-338B3AFDBC51}" srcOrd="1" destOrd="0" parTransId="{B425040C-A16F-4222-8565-199F8387F896}" sibTransId="{72B97670-69B6-4465-B08C-AAD03C5AAC13}"/>
    <dgm:cxn modelId="{8CBC3865-C04E-4055-9AB0-56F6A64C9C13}" srcId="{40D88175-9362-419B-98A7-A3C02FA94626}" destId="{AA087EF3-97FA-4291-B5E3-3708E9125E66}" srcOrd="2" destOrd="0" parTransId="{D47E7A85-9D28-4CF2-9CE6-744BE76DE11F}" sibTransId="{243D74A9-C463-4D7E-9773-A2D858AFB040}"/>
    <dgm:cxn modelId="{88A48768-5EA0-4B04-A036-428DB8FD1205}" type="presOf" srcId="{7D9AB741-B97D-4BE5-B38C-D83E9D580BE6}" destId="{1B2698F2-B91F-4083-B3C7-CF73B7A3FA7B}" srcOrd="0" destOrd="0" presId="urn:microsoft.com/office/officeart/2005/8/layout/bList2"/>
    <dgm:cxn modelId="{71D94869-BE4B-407B-9281-2A9E3FC15003}" type="presOf" srcId="{999A8146-3945-4407-8BFF-610B7454B8CA}" destId="{1FE4E8D5-66A1-46A7-BEC4-4B46DFB35485}" srcOrd="0" destOrd="0" presId="urn:microsoft.com/office/officeart/2005/8/layout/bList2"/>
    <dgm:cxn modelId="{5A2BDD50-4268-4E2A-AF35-1CFEAE5341DD}" srcId="{999A8146-3945-4407-8BFF-610B7454B8CA}" destId="{D8529449-6C01-46F6-BFAE-1D590FB87AD2}" srcOrd="1" destOrd="0" parTransId="{E47E9A68-3F8E-411F-B705-32C62836274D}" sibTransId="{4ADB5E20-7A83-46C5-8C7A-F894F0E5890F}"/>
    <dgm:cxn modelId="{23A86852-8527-47E7-A345-00E33BFA37DD}" type="presOf" srcId="{D8529449-6C01-46F6-BFAE-1D590FB87AD2}" destId="{23E09F11-3591-4E76-A10E-937FA70409A5}" srcOrd="1" destOrd="0" presId="urn:microsoft.com/office/officeart/2005/8/layout/bList2"/>
    <dgm:cxn modelId="{7BBD725A-5693-485B-9398-A3C234562F89}" type="presOf" srcId="{A651744E-A044-4EE5-8327-338B3AFDBC51}" destId="{F2D9EE93-DCF7-40F9-A505-99C7837F9D65}" srcOrd="0" destOrd="1" presId="urn:microsoft.com/office/officeart/2005/8/layout/bList2"/>
    <dgm:cxn modelId="{F3E2907D-82E5-44B2-9894-8E4E5D955D15}" srcId="{40D88175-9362-419B-98A7-A3C02FA94626}" destId="{A536BF0E-4494-4F4F-84AC-EEC19E896F7B}" srcOrd="0" destOrd="0" parTransId="{91DD3D43-372B-42EF-9283-1263600B45E2}" sibTransId="{C87CFCB7-0D97-4A3B-937B-9DB5006F2670}"/>
    <dgm:cxn modelId="{31214C83-8269-4AB7-B0AE-D9E8E4ABD6DA}" type="presOf" srcId="{40D88175-9362-419B-98A7-A3C02FA94626}" destId="{303511F0-5A99-4EBC-8FF7-73AC87A90849}" srcOrd="1" destOrd="0" presId="urn:microsoft.com/office/officeart/2005/8/layout/bList2"/>
    <dgm:cxn modelId="{BDB20AB1-DC72-4E11-A011-5F1564C5F1BC}" type="presOf" srcId="{40D88175-9362-419B-98A7-A3C02FA94626}" destId="{83FE6D06-B738-444A-BBCC-A1F7E14C20BD}" srcOrd="0" destOrd="0" presId="urn:microsoft.com/office/officeart/2005/8/layout/bList2"/>
    <dgm:cxn modelId="{D9D4C3B7-D093-4C0D-8E5D-EDE08A80B8AE}" type="presOf" srcId="{AA087EF3-97FA-4291-B5E3-3708E9125E66}" destId="{F2D9EE93-DCF7-40F9-A505-99C7837F9D65}" srcOrd="0" destOrd="2" presId="urn:microsoft.com/office/officeart/2005/8/layout/bList2"/>
    <dgm:cxn modelId="{108F38BB-A311-44F8-9242-2F8B0085C050}" srcId="{D8529449-6C01-46F6-BFAE-1D590FB87AD2}" destId="{CDBAEA1D-4F1A-4A93-B3DE-F8244790A97E}" srcOrd="0" destOrd="0" parTransId="{82169582-E959-406F-B46D-A7240C7E2F73}" sibTransId="{CED556C0-7304-49E5-9283-CB709C29B744}"/>
    <dgm:cxn modelId="{088627BE-5AC2-43E3-B050-0D9FBEAE65EF}" type="presOf" srcId="{7D9AB741-B97D-4BE5-B38C-D83E9D580BE6}" destId="{CB796E90-309E-46AC-8F9A-C59995C5DDD0}" srcOrd="1" destOrd="0" presId="urn:microsoft.com/office/officeart/2005/8/layout/bList2"/>
    <dgm:cxn modelId="{C88250C4-3D2B-46E8-9ABA-C0A52AAF9B9C}" type="presOf" srcId="{D8529449-6C01-46F6-BFAE-1D590FB87AD2}" destId="{8FD18988-A9A4-47A4-B9B1-65CBAA150934}" srcOrd="0" destOrd="0" presId="urn:microsoft.com/office/officeart/2005/8/layout/bList2"/>
    <dgm:cxn modelId="{BE14B8E5-622F-4843-B475-049571520EE3}" type="presOf" srcId="{4ADB5E20-7A83-46C5-8C7A-F894F0E5890F}" destId="{5F0CDBC4-438D-4464-B96C-3E83D02ED189}" srcOrd="0" destOrd="0" presId="urn:microsoft.com/office/officeart/2005/8/layout/bList2"/>
    <dgm:cxn modelId="{7DC09AF1-DFBF-4831-98DD-7DCB73D8F16F}" type="presOf" srcId="{6A7904A3-54AE-41DD-8976-8275027E9D57}" destId="{F2D9EE93-DCF7-40F9-A505-99C7837F9D65}" srcOrd="0" destOrd="3" presId="urn:microsoft.com/office/officeart/2005/8/layout/bList2"/>
    <dgm:cxn modelId="{21D140FD-B325-40D9-9023-8C15EEFA8342}" srcId="{999A8146-3945-4407-8BFF-610B7454B8CA}" destId="{7D9AB741-B97D-4BE5-B38C-D83E9D580BE6}" srcOrd="2" destOrd="0" parTransId="{7CBE93B5-8624-4090-BC3B-98E0EB59ACAF}" sibTransId="{D5F676B0-6B23-40F4-8CD2-D85CEC6D8B54}"/>
    <dgm:cxn modelId="{01C7C19B-C7AA-4533-8420-1236A3563D51}" type="presParOf" srcId="{1FE4E8D5-66A1-46A7-BEC4-4B46DFB35485}" destId="{A0BC7EC4-1935-46C4-99FE-8548E6DC1734}" srcOrd="0" destOrd="0" presId="urn:microsoft.com/office/officeart/2005/8/layout/bList2"/>
    <dgm:cxn modelId="{82B218C5-7C68-47AE-917C-EC990531B391}" type="presParOf" srcId="{A0BC7EC4-1935-46C4-99FE-8548E6DC1734}" destId="{F2D9EE93-DCF7-40F9-A505-99C7837F9D65}" srcOrd="0" destOrd="0" presId="urn:microsoft.com/office/officeart/2005/8/layout/bList2"/>
    <dgm:cxn modelId="{0ED57395-7377-4385-B153-4317A7F370E5}" type="presParOf" srcId="{A0BC7EC4-1935-46C4-99FE-8548E6DC1734}" destId="{83FE6D06-B738-444A-BBCC-A1F7E14C20BD}" srcOrd="1" destOrd="0" presId="urn:microsoft.com/office/officeart/2005/8/layout/bList2"/>
    <dgm:cxn modelId="{89443045-AAA3-4949-9D4F-26F0485C55F7}" type="presParOf" srcId="{A0BC7EC4-1935-46C4-99FE-8548E6DC1734}" destId="{303511F0-5A99-4EBC-8FF7-73AC87A90849}" srcOrd="2" destOrd="0" presId="urn:microsoft.com/office/officeart/2005/8/layout/bList2"/>
    <dgm:cxn modelId="{1D98B331-90A3-4D2C-9442-07FB40668068}" type="presParOf" srcId="{A0BC7EC4-1935-46C4-99FE-8548E6DC1734}" destId="{3423EBF6-D283-4A43-A4B4-3E77B42A16BF}" srcOrd="3" destOrd="0" presId="urn:microsoft.com/office/officeart/2005/8/layout/bList2"/>
    <dgm:cxn modelId="{57F339F1-458F-47CD-896E-5C9DCEFEC435}" type="presParOf" srcId="{1FE4E8D5-66A1-46A7-BEC4-4B46DFB35485}" destId="{72CDAC23-77CA-421B-B761-3A5D3F69D25F}" srcOrd="1" destOrd="0" presId="urn:microsoft.com/office/officeart/2005/8/layout/bList2"/>
    <dgm:cxn modelId="{41492522-17C6-406D-BA6B-A984B636A472}" type="presParOf" srcId="{1FE4E8D5-66A1-46A7-BEC4-4B46DFB35485}" destId="{39B8E889-7657-412A-AAEC-E878D237F5A3}" srcOrd="2" destOrd="0" presId="urn:microsoft.com/office/officeart/2005/8/layout/bList2"/>
    <dgm:cxn modelId="{080F77E5-E1B1-4208-81DF-21A0CD83E3B9}" type="presParOf" srcId="{39B8E889-7657-412A-AAEC-E878D237F5A3}" destId="{AF288126-EB74-435A-888D-F8345A62640A}" srcOrd="0" destOrd="0" presId="urn:microsoft.com/office/officeart/2005/8/layout/bList2"/>
    <dgm:cxn modelId="{2FCD4A77-7F90-4203-BC88-91BFCEE894B1}" type="presParOf" srcId="{39B8E889-7657-412A-AAEC-E878D237F5A3}" destId="{8FD18988-A9A4-47A4-B9B1-65CBAA150934}" srcOrd="1" destOrd="0" presId="urn:microsoft.com/office/officeart/2005/8/layout/bList2"/>
    <dgm:cxn modelId="{99AE92BE-0F0E-4BF4-949A-FC56EA8698D8}" type="presParOf" srcId="{39B8E889-7657-412A-AAEC-E878D237F5A3}" destId="{23E09F11-3591-4E76-A10E-937FA70409A5}" srcOrd="2" destOrd="0" presId="urn:microsoft.com/office/officeart/2005/8/layout/bList2"/>
    <dgm:cxn modelId="{F131955B-F441-4459-A004-CE6A82A3D77A}" type="presParOf" srcId="{39B8E889-7657-412A-AAEC-E878D237F5A3}" destId="{96C341F4-A441-4DAD-B245-C8FC9FC6E7E0}" srcOrd="3" destOrd="0" presId="urn:microsoft.com/office/officeart/2005/8/layout/bList2"/>
    <dgm:cxn modelId="{E7F0789F-14FF-48DF-9646-066080253576}" type="presParOf" srcId="{1FE4E8D5-66A1-46A7-BEC4-4B46DFB35485}" destId="{5F0CDBC4-438D-4464-B96C-3E83D02ED189}" srcOrd="3" destOrd="0" presId="urn:microsoft.com/office/officeart/2005/8/layout/bList2"/>
    <dgm:cxn modelId="{EE16E2DE-AA50-4F7A-BE62-A6664C48D6DB}" type="presParOf" srcId="{1FE4E8D5-66A1-46A7-BEC4-4B46DFB35485}" destId="{89BC38E4-4BAA-4D91-87D0-EB6DA9F93233}" srcOrd="4" destOrd="0" presId="urn:microsoft.com/office/officeart/2005/8/layout/bList2"/>
    <dgm:cxn modelId="{EC197308-AB59-414F-9DF2-33BBE8EEACCD}" type="presParOf" srcId="{89BC38E4-4BAA-4D91-87D0-EB6DA9F93233}" destId="{9B9BD183-2ED4-48B5-9BE0-D92DBF4B1139}" srcOrd="0" destOrd="0" presId="urn:microsoft.com/office/officeart/2005/8/layout/bList2"/>
    <dgm:cxn modelId="{77571E4F-26A6-48D1-ADA9-D07E69527886}" type="presParOf" srcId="{89BC38E4-4BAA-4D91-87D0-EB6DA9F93233}" destId="{1B2698F2-B91F-4083-B3C7-CF73B7A3FA7B}" srcOrd="1" destOrd="0" presId="urn:microsoft.com/office/officeart/2005/8/layout/bList2"/>
    <dgm:cxn modelId="{A936B836-C148-4CC1-BFFB-54567CBEE8E4}" type="presParOf" srcId="{89BC38E4-4BAA-4D91-87D0-EB6DA9F93233}" destId="{CB796E90-309E-46AC-8F9A-C59995C5DDD0}" srcOrd="2" destOrd="0" presId="urn:microsoft.com/office/officeart/2005/8/layout/bList2"/>
    <dgm:cxn modelId="{A6647CD5-2557-42F5-A1C8-8124579153D8}" type="presParOf" srcId="{89BC38E4-4BAA-4D91-87D0-EB6DA9F93233}" destId="{8837620B-00EB-4293-9C12-8088372AF3C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26798-9690-4E02-9D4C-1BE2C104BA79}">
      <dsp:nvSpPr>
        <dsp:cNvPr id="0" name=""/>
        <dsp:cNvSpPr/>
      </dsp:nvSpPr>
      <dsp:spPr>
        <a:xfrm>
          <a:off x="0" y="153529"/>
          <a:ext cx="7533259" cy="6236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b="1" kern="1200" noProof="0"/>
            <a:t>Orden del Día</a:t>
          </a:r>
          <a:endParaRPr lang="es-MX" sz="2600" kern="1200" noProof="0"/>
        </a:p>
      </dsp:txBody>
      <dsp:txXfrm>
        <a:off x="30442" y="183971"/>
        <a:ext cx="7472375" cy="562726"/>
      </dsp:txXfrm>
    </dsp:sp>
    <dsp:sp modelId="{218C3F50-12A8-4B24-88CD-0D059084D764}">
      <dsp:nvSpPr>
        <dsp:cNvPr id="0" name=""/>
        <dsp:cNvSpPr/>
      </dsp:nvSpPr>
      <dsp:spPr>
        <a:xfrm>
          <a:off x="0" y="859630"/>
          <a:ext cx="7533259" cy="301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81"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s-MX" sz="2000" b="0" kern="1200" noProof="0" dirty="0"/>
            <a:t>Bienvenida </a:t>
          </a:r>
          <a:r>
            <a:rPr lang="es-MX" sz="2000" kern="1200" noProof="0" dirty="0"/>
            <a:t>a la </a:t>
          </a:r>
          <a:r>
            <a:rPr lang="es-MX" sz="2000" kern="1200" noProof="0" dirty="0">
              <a:ea typeface="Calibri"/>
              <a:cs typeface="Calibri"/>
            </a:rPr>
            <a:t>Sesión Ordinaria de COCODI.</a:t>
          </a:r>
          <a:endParaRPr lang="es-MX" sz="2000" kern="1200" noProof="0" dirty="0"/>
        </a:p>
        <a:p>
          <a:pPr marL="228600" lvl="1" indent="-228600" algn="l" defTabSz="889000">
            <a:lnSpc>
              <a:spcPct val="90000"/>
            </a:lnSpc>
            <a:spcBef>
              <a:spcPct val="0"/>
            </a:spcBef>
            <a:spcAft>
              <a:spcPct val="20000"/>
            </a:spcAft>
            <a:buChar char="•"/>
          </a:pPr>
          <a:r>
            <a:rPr lang="es-MX" sz="2000" kern="1200" noProof="0" dirty="0"/>
            <a:t>Verificación de asistencia </a:t>
          </a:r>
          <a:r>
            <a:rPr lang="es-MX" sz="2000" kern="1200" noProof="0"/>
            <a:t>y Declaración </a:t>
          </a:r>
          <a:r>
            <a:rPr lang="es-MX" sz="2000" kern="1200" noProof="0" dirty="0"/>
            <a:t>del Quorum Legal. </a:t>
          </a:r>
          <a:endParaRPr lang="es-MX" sz="2000" b="0" kern="1200" noProof="0" dirty="0"/>
        </a:p>
        <a:p>
          <a:pPr marL="228600" lvl="1" indent="-228600" algn="l" defTabSz="889000">
            <a:lnSpc>
              <a:spcPct val="90000"/>
            </a:lnSpc>
            <a:spcBef>
              <a:spcPct val="0"/>
            </a:spcBef>
            <a:spcAft>
              <a:spcPct val="20000"/>
            </a:spcAft>
            <a:buChar char="•"/>
          </a:pPr>
          <a:r>
            <a:rPr lang="es-MX" sz="2000" kern="1200" noProof="0" dirty="0"/>
            <a:t>Ratificación del Acta de la Sesión Anterior.</a:t>
          </a:r>
          <a:endParaRPr lang="es-MX" sz="2000" b="0" kern="1200" noProof="0" dirty="0"/>
        </a:p>
        <a:p>
          <a:pPr marL="228600" lvl="1" indent="-228600" algn="l" defTabSz="889000">
            <a:lnSpc>
              <a:spcPct val="90000"/>
            </a:lnSpc>
            <a:spcBef>
              <a:spcPct val="0"/>
            </a:spcBef>
            <a:spcAft>
              <a:spcPct val="20000"/>
            </a:spcAft>
            <a:buChar char="•"/>
          </a:pPr>
          <a:r>
            <a:rPr lang="es-MX" sz="2000" kern="1200" noProof="0" dirty="0"/>
            <a:t>Lectura y Aprobación del Orden del Día y Seguimiento de Acuerdos.</a:t>
          </a:r>
          <a:endParaRPr lang="es-MX" sz="2000" b="0" kern="1200" noProof="0" dirty="0"/>
        </a:p>
        <a:p>
          <a:pPr marL="228600" lvl="1" indent="-228600" algn="l" defTabSz="889000">
            <a:lnSpc>
              <a:spcPct val="90000"/>
            </a:lnSpc>
            <a:spcBef>
              <a:spcPct val="0"/>
            </a:spcBef>
            <a:spcAft>
              <a:spcPct val="20000"/>
            </a:spcAft>
            <a:buChar char="•"/>
          </a:pPr>
          <a:r>
            <a:rPr lang="es-MX" sz="2000" kern="1200" noProof="0" dirty="0"/>
            <a:t>Desahogo de Temas.</a:t>
          </a:r>
        </a:p>
        <a:p>
          <a:pPr marL="228600" lvl="1" indent="-228600" algn="l" defTabSz="889000">
            <a:lnSpc>
              <a:spcPct val="90000"/>
            </a:lnSpc>
            <a:spcBef>
              <a:spcPct val="0"/>
            </a:spcBef>
            <a:spcAft>
              <a:spcPct val="20000"/>
            </a:spcAft>
            <a:buChar char="•"/>
          </a:pPr>
          <a:r>
            <a:rPr lang="es-MX" sz="2000" kern="1200" noProof="0"/>
            <a:t>Asuntos Generales.</a:t>
          </a:r>
        </a:p>
        <a:p>
          <a:pPr marL="228600" lvl="1" indent="-228600" algn="l" defTabSz="889000">
            <a:lnSpc>
              <a:spcPct val="90000"/>
            </a:lnSpc>
            <a:spcBef>
              <a:spcPct val="0"/>
            </a:spcBef>
            <a:spcAft>
              <a:spcPct val="20000"/>
            </a:spcAft>
            <a:buChar char="•"/>
          </a:pPr>
          <a:r>
            <a:rPr lang="es-MX" sz="2000" kern="1200" noProof="0"/>
            <a:t>Revisión y Ratificación de los Acuerdos Adoptados en la Reunión.</a:t>
          </a:r>
        </a:p>
        <a:p>
          <a:pPr marL="228600" lvl="1" indent="-228600" algn="l" defTabSz="889000">
            <a:lnSpc>
              <a:spcPct val="90000"/>
            </a:lnSpc>
            <a:spcBef>
              <a:spcPct val="0"/>
            </a:spcBef>
            <a:spcAft>
              <a:spcPct val="20000"/>
            </a:spcAft>
            <a:buChar char="•"/>
          </a:pPr>
          <a:r>
            <a:rPr lang="es-MX" sz="2000" kern="1200" noProof="0"/>
            <a:t>Clausura.</a:t>
          </a:r>
        </a:p>
      </dsp:txBody>
      <dsp:txXfrm>
        <a:off x="0" y="859630"/>
        <a:ext cx="7533259" cy="3013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9EE93-DCF7-40F9-A505-99C7837F9D65}">
      <dsp:nvSpPr>
        <dsp:cNvPr id="0" name=""/>
        <dsp:cNvSpPr/>
      </dsp:nvSpPr>
      <dsp:spPr>
        <a:xfrm>
          <a:off x="38596" y="724474"/>
          <a:ext cx="3240638" cy="213628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latin typeface="+mn-lt"/>
            </a:rPr>
            <a:t>Proyectos previos concluidos.</a:t>
          </a:r>
          <a:endParaRPr lang="es-MX" sz="1800" kern="1200" noProof="0" dirty="0">
            <a:latin typeface="+mn-lt"/>
          </a:endParaRPr>
        </a:p>
        <a:p>
          <a:pPr marL="171450" lvl="1" indent="-171450" algn="l" defTabSz="800100">
            <a:lnSpc>
              <a:spcPct val="90000"/>
            </a:lnSpc>
            <a:spcBef>
              <a:spcPct val="0"/>
            </a:spcBef>
            <a:spcAft>
              <a:spcPct val="15000"/>
            </a:spcAft>
            <a:buChar char="•"/>
          </a:pPr>
          <a:r>
            <a:rPr lang="es-MX" sz="1800" kern="1200" dirty="0"/>
            <a:t>Formularios y portales: 50%.</a:t>
          </a:r>
          <a:endParaRPr lang="es-MX" sz="1800" kern="1200" noProof="0" dirty="0">
            <a:latin typeface="Calibri Light" panose="020F0302020204030204"/>
          </a:endParaRPr>
        </a:p>
        <a:p>
          <a:pPr marL="171450" lvl="1" indent="-171450" algn="l" defTabSz="800100">
            <a:lnSpc>
              <a:spcPct val="90000"/>
            </a:lnSpc>
            <a:spcBef>
              <a:spcPct val="0"/>
            </a:spcBef>
            <a:spcAft>
              <a:spcPct val="15000"/>
            </a:spcAft>
            <a:buChar char="•"/>
          </a:pPr>
          <a:r>
            <a:rPr lang="es-MX" sz="1800" kern="1200" dirty="0"/>
            <a:t>Plataforma de padrones: 60%.</a:t>
          </a:r>
          <a:endParaRPr lang="es-MX" sz="1800" kern="1200" noProof="0" dirty="0">
            <a:latin typeface="Calibri Light" panose="020F0302020204030204"/>
          </a:endParaRPr>
        </a:p>
        <a:p>
          <a:pPr marL="171450" lvl="1" indent="-171450" algn="l" defTabSz="800100" rtl="0">
            <a:lnSpc>
              <a:spcPct val="90000"/>
            </a:lnSpc>
            <a:spcBef>
              <a:spcPct val="0"/>
            </a:spcBef>
            <a:spcAft>
              <a:spcPct val="15000"/>
            </a:spcAft>
            <a:buChar char="•"/>
          </a:pPr>
          <a:r>
            <a:rPr lang="es-MX" sz="1800" kern="1200" dirty="0"/>
            <a:t>Soporte a otras áreas en digitalización.</a:t>
          </a:r>
          <a:endParaRPr lang="es-MX" sz="1800" kern="1200" noProof="0" dirty="0">
            <a:latin typeface="Calibri Light" panose="020F0302020204030204"/>
          </a:endParaRPr>
        </a:p>
      </dsp:txBody>
      <dsp:txXfrm>
        <a:off x="88652" y="774530"/>
        <a:ext cx="3140526" cy="2086232"/>
      </dsp:txXfrm>
    </dsp:sp>
    <dsp:sp modelId="{303511F0-5A99-4EBC-8FF7-73AC87A90849}">
      <dsp:nvSpPr>
        <dsp:cNvPr id="0" name=""/>
        <dsp:cNvSpPr/>
      </dsp:nvSpPr>
      <dsp:spPr>
        <a:xfrm>
          <a:off x="8231" y="2817249"/>
          <a:ext cx="3301367" cy="117042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Estatus de Proyecto</a:t>
          </a:r>
          <a:endParaRPr lang="es-MX" sz="1600" kern="1200" noProof="0"/>
        </a:p>
      </dsp:txBody>
      <dsp:txXfrm>
        <a:off x="8231" y="2817249"/>
        <a:ext cx="2324906" cy="1170421"/>
      </dsp:txXfrm>
    </dsp:sp>
    <dsp:sp modelId="{3423EBF6-D283-4A43-A4B4-3E77B42A16BF}">
      <dsp:nvSpPr>
        <dsp:cNvPr id="0" name=""/>
        <dsp:cNvSpPr/>
      </dsp:nvSpPr>
      <dsp:spPr>
        <a:xfrm>
          <a:off x="2191670" y="2977821"/>
          <a:ext cx="964530" cy="785887"/>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F288126-EB74-435A-888D-F8345A62640A}">
      <dsp:nvSpPr>
        <dsp:cNvPr id="0" name=""/>
        <dsp:cNvSpPr/>
      </dsp:nvSpPr>
      <dsp:spPr>
        <a:xfrm>
          <a:off x="3640386" y="691480"/>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t>Soporte a otras áreas en digitalización.</a:t>
          </a:r>
          <a:endParaRPr lang="es-MX" sz="1800" kern="1200" noProof="0" dirty="0"/>
        </a:p>
      </dsp:txBody>
      <dsp:txXfrm>
        <a:off x="3693444" y="744538"/>
        <a:ext cx="2927337" cy="2211350"/>
      </dsp:txXfrm>
    </dsp:sp>
    <dsp:sp modelId="{23E09F11-3591-4E76-A10E-937FA70409A5}">
      <dsp:nvSpPr>
        <dsp:cNvPr id="0" name=""/>
        <dsp:cNvSpPr/>
      </dsp:nvSpPr>
      <dsp:spPr>
        <a:xfrm>
          <a:off x="3640416" y="2974039"/>
          <a:ext cx="3033453" cy="97369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l" defTabSz="711200" rtl="0">
            <a:lnSpc>
              <a:spcPct val="90000"/>
            </a:lnSpc>
            <a:spcBef>
              <a:spcPct val="0"/>
            </a:spcBef>
            <a:spcAft>
              <a:spcPct val="35000"/>
            </a:spcAft>
            <a:buNone/>
          </a:pPr>
          <a:endParaRPr lang="es-MX" sz="1600" kern="1200" noProof="0">
            <a:latin typeface="Calibri Light" panose="020F0302020204030204"/>
          </a:endParaRPr>
        </a:p>
        <a:p>
          <a:pPr marL="0" lvl="0" indent="0" algn="ctr" defTabSz="711200" rtl="0">
            <a:lnSpc>
              <a:spcPct val="90000"/>
            </a:lnSpc>
            <a:spcBef>
              <a:spcPct val="0"/>
            </a:spcBef>
            <a:spcAft>
              <a:spcPct val="35000"/>
            </a:spcAft>
            <a:buNone/>
          </a:pPr>
          <a:r>
            <a:rPr lang="es-MX" sz="1600" kern="1200" noProof="0">
              <a:latin typeface="Calibri Light" panose="020F0302020204030204"/>
            </a:rPr>
            <a:t>Licitaciones de Servicios</a:t>
          </a:r>
          <a:endParaRPr lang="es-MX" sz="1600" kern="1200" noProof="0"/>
        </a:p>
        <a:p>
          <a:pPr marL="0" lvl="0" indent="0" algn="l" defTabSz="711200" rtl="0">
            <a:lnSpc>
              <a:spcPct val="90000"/>
            </a:lnSpc>
            <a:spcBef>
              <a:spcPct val="0"/>
            </a:spcBef>
            <a:spcAft>
              <a:spcPct val="35000"/>
            </a:spcAft>
            <a:buNone/>
          </a:pPr>
          <a:endParaRPr lang="es-MX" sz="1600" kern="1200" noProof="0">
            <a:latin typeface="Calibri Light" panose="020F0302020204030204"/>
          </a:endParaRPr>
        </a:p>
      </dsp:txBody>
      <dsp:txXfrm>
        <a:off x="3640416" y="2974039"/>
        <a:ext cx="2136234" cy="973695"/>
      </dsp:txXfrm>
    </dsp:sp>
    <dsp:sp modelId="{96C341F4-A441-4DAD-B245-C8FC9FC6E7E0}">
      <dsp:nvSpPr>
        <dsp:cNvPr id="0" name=""/>
        <dsp:cNvSpPr/>
      </dsp:nvSpPr>
      <dsp:spPr>
        <a:xfrm>
          <a:off x="5787062" y="3110414"/>
          <a:ext cx="831317" cy="789741"/>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B9BD183-2ED4-48B5-9BE0-D92DBF4B1139}">
      <dsp:nvSpPr>
        <dsp:cNvPr id="0" name=""/>
        <dsp:cNvSpPr/>
      </dsp:nvSpPr>
      <dsp:spPr>
        <a:xfrm>
          <a:off x="7091027" y="711353"/>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t>Servidor virtual en Oficialía Mayor, con alta disponibilidad, firewall, SSL y servicios operando.</a:t>
          </a:r>
          <a:endParaRPr lang="es-MX" sz="1800" kern="1200" noProof="0" dirty="0"/>
        </a:p>
      </dsp:txBody>
      <dsp:txXfrm>
        <a:off x="7144085" y="764411"/>
        <a:ext cx="2927337" cy="2211350"/>
      </dsp:txXfrm>
    </dsp:sp>
    <dsp:sp modelId="{CB796E90-309E-46AC-8F9A-C59995C5DDD0}">
      <dsp:nvSpPr>
        <dsp:cNvPr id="0" name=""/>
        <dsp:cNvSpPr/>
      </dsp:nvSpPr>
      <dsp:spPr>
        <a:xfrm>
          <a:off x="7090117" y="2946291"/>
          <a:ext cx="3033453" cy="97369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Infraestructura Tecnológica</a:t>
          </a:r>
          <a:endParaRPr lang="es-MX" sz="1600" kern="1200" noProof="0"/>
        </a:p>
      </dsp:txBody>
      <dsp:txXfrm>
        <a:off x="7090117" y="2946291"/>
        <a:ext cx="2136234" cy="973695"/>
      </dsp:txXfrm>
    </dsp:sp>
    <dsp:sp modelId="{8837620B-00EB-4293-9C12-8088372AF3C9}">
      <dsp:nvSpPr>
        <dsp:cNvPr id="0" name=""/>
        <dsp:cNvSpPr/>
      </dsp:nvSpPr>
      <dsp:spPr>
        <a:xfrm>
          <a:off x="9119325" y="2963648"/>
          <a:ext cx="957395" cy="900732"/>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40F381-32F2-48B4-AFEB-123F3B219B31}" type="datetimeFigureOut">
              <a:rPr lang="es-ES" smtClean="0"/>
              <a:t>15/10/2025</a:t>
            </a:fld>
            <a:endParaRPr lang="es-E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034D54-64E2-49A5-846A-1891CF3DEE40}" type="slidenum">
              <a:rPr lang="es-ES" smtClean="0"/>
              <a:t>‹Nº›</a:t>
            </a:fld>
            <a:endParaRPr lang="es-ES"/>
          </a:p>
        </p:txBody>
      </p:sp>
    </p:spTree>
    <p:extLst>
      <p:ext uri="{BB962C8B-B14F-4D97-AF65-F5344CB8AC3E}">
        <p14:creationId xmlns:p14="http://schemas.microsoft.com/office/powerpoint/2010/main" val="17792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a:t>
            </a:fld>
            <a:endParaRPr lang="es-ES"/>
          </a:p>
        </p:txBody>
      </p:sp>
    </p:spTree>
    <p:extLst>
      <p:ext uri="{BB962C8B-B14F-4D97-AF65-F5344CB8AC3E}">
        <p14:creationId xmlns:p14="http://schemas.microsoft.com/office/powerpoint/2010/main" val="4287934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20</a:t>
            </a:fld>
            <a:endParaRPr lang="es-ES"/>
          </a:p>
        </p:txBody>
      </p:sp>
    </p:spTree>
    <p:extLst>
      <p:ext uri="{BB962C8B-B14F-4D97-AF65-F5344CB8AC3E}">
        <p14:creationId xmlns:p14="http://schemas.microsoft.com/office/powerpoint/2010/main" val="1251783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25</a:t>
            </a:fld>
            <a:endParaRPr lang="es-ES"/>
          </a:p>
        </p:txBody>
      </p:sp>
    </p:spTree>
    <p:extLst>
      <p:ext uri="{BB962C8B-B14F-4D97-AF65-F5344CB8AC3E}">
        <p14:creationId xmlns:p14="http://schemas.microsoft.com/office/powerpoint/2010/main" val="1055354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32</a:t>
            </a:fld>
            <a:endParaRPr lang="es-ES"/>
          </a:p>
        </p:txBody>
      </p:sp>
    </p:spTree>
    <p:extLst>
      <p:ext uri="{BB962C8B-B14F-4D97-AF65-F5344CB8AC3E}">
        <p14:creationId xmlns:p14="http://schemas.microsoft.com/office/powerpoint/2010/main" val="3172088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36</a:t>
            </a:fld>
            <a:endParaRPr lang="es-ES"/>
          </a:p>
        </p:txBody>
      </p:sp>
    </p:spTree>
    <p:extLst>
      <p:ext uri="{BB962C8B-B14F-4D97-AF65-F5344CB8AC3E}">
        <p14:creationId xmlns:p14="http://schemas.microsoft.com/office/powerpoint/2010/main" val="4003447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37</a:t>
            </a:fld>
            <a:endParaRPr lang="es-ES"/>
          </a:p>
        </p:txBody>
      </p:sp>
    </p:spTree>
    <p:extLst>
      <p:ext uri="{BB962C8B-B14F-4D97-AF65-F5344CB8AC3E}">
        <p14:creationId xmlns:p14="http://schemas.microsoft.com/office/powerpoint/2010/main" val="17552225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38</a:t>
            </a:fld>
            <a:endParaRPr lang="es-ES"/>
          </a:p>
        </p:txBody>
      </p:sp>
    </p:spTree>
    <p:extLst>
      <p:ext uri="{BB962C8B-B14F-4D97-AF65-F5344CB8AC3E}">
        <p14:creationId xmlns:p14="http://schemas.microsoft.com/office/powerpoint/2010/main" val="2299709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pPr defTabSz="931774">
              <a:defRPr/>
            </a:pPr>
            <a:fld id="{15810C45-BDF6-4144-A6BB-1BA0D3B5783B}" type="slidenum">
              <a:rPr lang="es-MX">
                <a:solidFill>
                  <a:prstClr val="black"/>
                </a:solidFill>
                <a:latin typeface="Calibri" panose="020F0502020204030204"/>
              </a:rPr>
              <a:pPr defTabSz="931774">
                <a:defRPr/>
              </a:pPr>
              <a:t>39</a:t>
            </a:fld>
            <a:endParaRPr lang="es-MX">
              <a:solidFill>
                <a:prstClr val="black"/>
              </a:solidFill>
              <a:latin typeface="Calibri" panose="020F0502020204030204"/>
            </a:endParaRPr>
          </a:p>
        </p:txBody>
      </p:sp>
    </p:spTree>
    <p:extLst>
      <p:ext uri="{BB962C8B-B14F-4D97-AF65-F5344CB8AC3E}">
        <p14:creationId xmlns:p14="http://schemas.microsoft.com/office/powerpoint/2010/main" val="520127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40</a:t>
            </a:fld>
            <a:endParaRPr lang="es-ES"/>
          </a:p>
        </p:txBody>
      </p:sp>
    </p:spTree>
    <p:extLst>
      <p:ext uri="{BB962C8B-B14F-4D97-AF65-F5344CB8AC3E}">
        <p14:creationId xmlns:p14="http://schemas.microsoft.com/office/powerpoint/2010/main" val="291686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3</a:t>
            </a:fld>
            <a:endParaRPr lang="es-ES"/>
          </a:p>
        </p:txBody>
      </p:sp>
    </p:spTree>
    <p:extLst>
      <p:ext uri="{BB962C8B-B14F-4D97-AF65-F5344CB8AC3E}">
        <p14:creationId xmlns:p14="http://schemas.microsoft.com/office/powerpoint/2010/main" val="4149075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4</a:t>
            </a:fld>
            <a:endParaRPr lang="es-ES"/>
          </a:p>
        </p:txBody>
      </p:sp>
    </p:spTree>
    <p:extLst>
      <p:ext uri="{BB962C8B-B14F-4D97-AF65-F5344CB8AC3E}">
        <p14:creationId xmlns:p14="http://schemas.microsoft.com/office/powerpoint/2010/main" val="3697573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DE790-FD45-BD62-4143-2AF85293800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D2A6B65-848F-39E9-CED9-8F96FB32F653}"/>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762D227D-929F-F09A-780E-9B76D1C058A6}"/>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080DB-22B0-D5D4-24B9-2D5FE4EAF52B}"/>
              </a:ext>
            </a:extLst>
          </p:cNvPr>
          <p:cNvSpPr>
            <a:spLocks noGrp="1"/>
          </p:cNvSpPr>
          <p:nvPr>
            <p:ph type="sldNum" sz="quarter" idx="10"/>
          </p:nvPr>
        </p:nvSpPr>
        <p:spPr/>
        <p:txBody>
          <a:bodyPr rtlCol="0"/>
          <a:lstStyle/>
          <a:p>
            <a:pPr rtl="0"/>
            <a:fld id="{284ECAD9-32EE-4091-BDA5-6BD15ACC5E58}" type="slidenum">
              <a:rPr lang="es-ES" smtClean="0"/>
              <a:t>5</a:t>
            </a:fld>
            <a:endParaRPr lang="es-ES"/>
          </a:p>
        </p:txBody>
      </p:sp>
    </p:spTree>
    <p:extLst>
      <p:ext uri="{BB962C8B-B14F-4D97-AF65-F5344CB8AC3E}">
        <p14:creationId xmlns:p14="http://schemas.microsoft.com/office/powerpoint/2010/main" val="284585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3034D54-64E2-49A5-846A-1891CF3DEE40}" type="slidenum">
              <a:rPr lang="es-ES" smtClean="0"/>
              <a:t>9</a:t>
            </a:fld>
            <a:endParaRPr lang="es-ES"/>
          </a:p>
        </p:txBody>
      </p:sp>
    </p:spTree>
    <p:extLst>
      <p:ext uri="{BB962C8B-B14F-4D97-AF65-F5344CB8AC3E}">
        <p14:creationId xmlns:p14="http://schemas.microsoft.com/office/powerpoint/2010/main" val="1167384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EC50C-D829-BBFB-9DF4-B6ACEF6E6BA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EF5BFDB3-09A4-4CC3-9AB9-2681DA054D66}"/>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E529A57E-3207-B5CF-BEFB-167D849B4BA4}"/>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DE9B581B-967F-CB87-C15B-A17DB1C787C9}"/>
              </a:ext>
            </a:extLst>
          </p:cNvPr>
          <p:cNvSpPr>
            <a:spLocks noGrp="1"/>
          </p:cNvSpPr>
          <p:nvPr>
            <p:ph type="sldNum" sz="quarter" idx="10"/>
          </p:nvPr>
        </p:nvSpPr>
        <p:spPr/>
        <p:txBody>
          <a:bodyPr rtlCol="0"/>
          <a:lstStyle/>
          <a:p>
            <a:pPr rtl="0"/>
            <a:fld id="{284ECAD9-32EE-4091-BDA5-6BD15ACC5E58}" type="slidenum">
              <a:rPr lang="es-ES" smtClean="0"/>
              <a:t>14</a:t>
            </a:fld>
            <a:endParaRPr lang="es-ES"/>
          </a:p>
        </p:txBody>
      </p:sp>
    </p:spTree>
    <p:extLst>
      <p:ext uri="{BB962C8B-B14F-4D97-AF65-F5344CB8AC3E}">
        <p14:creationId xmlns:p14="http://schemas.microsoft.com/office/powerpoint/2010/main" val="1439516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791DF-4FBB-A8AE-4EF2-303EA5EB0EF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7AD5038-ADEB-4E39-DE86-7B6770555225}"/>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293D94F-6394-6335-6543-DBC67AFD3F0B}"/>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D6291BD-AB2F-2E70-6BD9-CD50C7D533EC}"/>
              </a:ext>
            </a:extLst>
          </p:cNvPr>
          <p:cNvSpPr>
            <a:spLocks noGrp="1"/>
          </p:cNvSpPr>
          <p:nvPr>
            <p:ph type="sldNum" sz="quarter" idx="10"/>
          </p:nvPr>
        </p:nvSpPr>
        <p:spPr/>
        <p:txBody>
          <a:bodyPr rtlCol="0"/>
          <a:lstStyle/>
          <a:p>
            <a:pPr rtl="0"/>
            <a:fld id="{284ECAD9-32EE-4091-BDA5-6BD15ACC5E58}" type="slidenum">
              <a:rPr lang="es-ES" smtClean="0"/>
              <a:t>15</a:t>
            </a:fld>
            <a:endParaRPr lang="es-ES"/>
          </a:p>
        </p:txBody>
      </p:sp>
    </p:spTree>
    <p:extLst>
      <p:ext uri="{BB962C8B-B14F-4D97-AF65-F5344CB8AC3E}">
        <p14:creationId xmlns:p14="http://schemas.microsoft.com/office/powerpoint/2010/main" val="3182905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Se propone </a:t>
            </a:r>
            <a:r>
              <a:rPr lang="en-US" b="1" err="1"/>
              <a:t>incorporar</a:t>
            </a:r>
            <a:r>
              <a:rPr lang="en-US" b="1"/>
              <a:t> 1 </a:t>
            </a:r>
            <a:r>
              <a:rPr lang="en-US" b="1" err="1"/>
              <a:t>diseñador</a:t>
            </a:r>
            <a:r>
              <a:rPr lang="en-US" b="1"/>
              <a:t> </a:t>
            </a:r>
            <a:r>
              <a:rPr lang="en-US" b="1" err="1"/>
              <a:t>gráfico</a:t>
            </a:r>
            <a:r>
              <a:rPr lang="en-US"/>
              <a:t> para la </a:t>
            </a:r>
            <a:r>
              <a:rPr lang="en-US" err="1"/>
              <a:t>creación</a:t>
            </a:r>
            <a:r>
              <a:rPr lang="en-US"/>
              <a:t> de </a:t>
            </a:r>
            <a:r>
              <a:rPr lang="en-US" err="1"/>
              <a:t>contenido</a:t>
            </a:r>
            <a:r>
              <a:rPr lang="en-US"/>
              <a:t> visual para las </a:t>
            </a:r>
            <a:r>
              <a:rPr lang="en-US" err="1"/>
              <a:t>diferentes</a:t>
            </a:r>
            <a:r>
              <a:rPr lang="en-US"/>
              <a:t> </a:t>
            </a:r>
            <a:r>
              <a:rPr lang="en-US" err="1"/>
              <a:t>áreas</a:t>
            </a:r>
            <a:r>
              <a:rPr lang="en-US"/>
              <a:t>. Esto </a:t>
            </a:r>
            <a:r>
              <a:rPr lang="en-US" err="1"/>
              <a:t>acelerará</a:t>
            </a:r>
            <a:r>
              <a:rPr lang="en-US"/>
              <a:t> la </a:t>
            </a:r>
            <a:r>
              <a:rPr lang="en-US" err="1"/>
              <a:t>generación</a:t>
            </a:r>
            <a:r>
              <a:rPr lang="en-US"/>
              <a:t> de </a:t>
            </a:r>
            <a:r>
              <a:rPr lang="en-US" err="1"/>
              <a:t>contenido</a:t>
            </a:r>
            <a:r>
              <a:rPr lang="en-US"/>
              <a:t> visual </a:t>
            </a:r>
            <a:r>
              <a:rPr lang="en-US" err="1"/>
              <a:t>requerido</a:t>
            </a:r>
            <a:r>
              <a:rPr lang="en-US"/>
              <a:t> y </a:t>
            </a:r>
            <a:r>
              <a:rPr lang="en-US" err="1"/>
              <a:t>ayudará</a:t>
            </a:r>
            <a:r>
              <a:rPr lang="en-US"/>
              <a:t> a </a:t>
            </a:r>
            <a:r>
              <a:rPr lang="en-US" err="1"/>
              <a:t>reducir</a:t>
            </a:r>
            <a:r>
              <a:rPr lang="en-US"/>
              <a:t> las </a:t>
            </a:r>
            <a:r>
              <a:rPr lang="en-US" err="1"/>
              <a:t>demoras</a:t>
            </a:r>
            <a:r>
              <a:rPr lang="en-US"/>
              <a:t> </a:t>
            </a:r>
            <a:r>
              <a:rPr lang="en-US" err="1"/>
              <a:t>ocasionadas</a:t>
            </a:r>
            <a:r>
              <a:rPr lang="en-US"/>
              <a:t> </a:t>
            </a:r>
            <a:r>
              <a:rPr lang="en-US" err="1"/>
              <a:t>por</a:t>
            </a:r>
            <a:r>
              <a:rPr lang="en-US"/>
              <a:t> </a:t>
            </a:r>
            <a:r>
              <a:rPr lang="en-US" err="1"/>
              <a:t>cambios</a:t>
            </a:r>
            <a:r>
              <a:rPr lang="en-US"/>
              <a:t> </a:t>
            </a:r>
            <a:r>
              <a:rPr lang="en-US" err="1"/>
              <a:t>imprevistos</a:t>
            </a:r>
            <a:r>
              <a:rPr lang="en-US"/>
              <a:t>, </a:t>
            </a:r>
            <a:r>
              <a:rPr lang="en-US" err="1"/>
              <a:t>permitiendo</a:t>
            </a:r>
            <a:r>
              <a:rPr lang="en-US"/>
              <a:t> que </a:t>
            </a:r>
            <a:r>
              <a:rPr lang="en-US" err="1"/>
              <a:t>el</a:t>
            </a:r>
            <a:r>
              <a:rPr lang="en-US"/>
              <a:t> </a:t>
            </a:r>
            <a:r>
              <a:rPr lang="en-US" err="1"/>
              <a:t>equipo</a:t>
            </a:r>
            <a:r>
              <a:rPr lang="en-US"/>
              <a:t> </a:t>
            </a:r>
            <a:r>
              <a:rPr lang="en-US" err="1"/>
              <a:t>interno</a:t>
            </a:r>
            <a:r>
              <a:rPr lang="en-US"/>
              <a:t> </a:t>
            </a:r>
            <a:r>
              <a:rPr lang="en-US" err="1"/>
              <a:t>pueda</a:t>
            </a:r>
            <a:r>
              <a:rPr lang="en-US"/>
              <a:t> </a:t>
            </a:r>
            <a:r>
              <a:rPr lang="en-US" err="1"/>
              <a:t>enfocarse</a:t>
            </a:r>
            <a:r>
              <a:rPr lang="en-US"/>
              <a:t> </a:t>
            </a:r>
            <a:r>
              <a:rPr lang="en-US" err="1"/>
              <a:t>en</a:t>
            </a:r>
            <a:r>
              <a:rPr lang="en-US"/>
              <a:t> </a:t>
            </a:r>
            <a:r>
              <a:rPr lang="en-US" err="1"/>
              <a:t>proyectos</a:t>
            </a:r>
            <a:r>
              <a:rPr lang="en-US"/>
              <a:t> </a:t>
            </a:r>
            <a:r>
              <a:rPr lang="en-US" err="1"/>
              <a:t>prioritarios</a:t>
            </a:r>
            <a:r>
              <a:rPr lang="en-US"/>
              <a:t> </a:t>
            </a:r>
            <a:r>
              <a:rPr lang="en-US" err="1"/>
              <a:t>como</a:t>
            </a:r>
            <a:r>
              <a:rPr lang="en-US"/>
              <a:t> la </a:t>
            </a:r>
            <a:r>
              <a:rPr lang="en-US" err="1"/>
              <a:t>creación</a:t>
            </a:r>
            <a:r>
              <a:rPr lang="en-US"/>
              <a:t> de </a:t>
            </a:r>
            <a:r>
              <a:rPr lang="en-US" err="1"/>
              <a:t>sistemas</a:t>
            </a:r>
            <a:r>
              <a:rPr lang="en-US"/>
              <a:t> </a:t>
            </a:r>
            <a:r>
              <a:rPr lang="en-US" err="1"/>
              <a:t>prioritarios</a:t>
            </a:r>
            <a:r>
              <a:rPr lang="en-US"/>
              <a:t>.</a:t>
            </a:r>
          </a:p>
          <a:p>
            <a:endParaRPr lang="en-US">
              <a:cs typeface="Calibri"/>
            </a:endParaRPr>
          </a:p>
        </p:txBody>
      </p:sp>
      <p:sp>
        <p:nvSpPr>
          <p:cNvPr id="4" name="Marcador de número de diapositiva 3"/>
          <p:cNvSpPr>
            <a:spLocks noGrp="1"/>
          </p:cNvSpPr>
          <p:nvPr>
            <p:ph type="sldNum" sz="quarter" idx="5"/>
          </p:nvPr>
        </p:nvSpPr>
        <p:spPr/>
        <p:txBody>
          <a:bodyPr/>
          <a:lstStyle/>
          <a:p>
            <a:fld id="{73034D54-64E2-49A5-846A-1891CF3DEE40}" type="slidenum">
              <a:rPr lang="es-ES" smtClean="0"/>
              <a:t>17</a:t>
            </a:fld>
            <a:endParaRPr lang="es-ES"/>
          </a:p>
        </p:txBody>
      </p:sp>
    </p:spTree>
    <p:extLst>
      <p:ext uri="{BB962C8B-B14F-4D97-AF65-F5344CB8AC3E}">
        <p14:creationId xmlns:p14="http://schemas.microsoft.com/office/powerpoint/2010/main" val="1649356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47713" y="1181100"/>
            <a:ext cx="5670550" cy="3189288"/>
          </a:xfrm>
        </p:spPr>
      </p:sp>
      <p:sp>
        <p:nvSpPr>
          <p:cNvPr id="3" name="2 Marcador de notas"/>
          <p:cNvSpPr>
            <a:spLocks noGrp="1"/>
          </p:cNvSpPr>
          <p:nvPr>
            <p:ph type="body" idx="1"/>
          </p:nvPr>
        </p:nvSpPr>
        <p:spPr/>
        <p:txBody>
          <a:bodyPr>
            <a:normAutofit/>
          </a:bodyPr>
          <a:lstStyle/>
          <a:p>
            <a:r>
              <a:rPr lang="es-MX" sz="800"/>
              <a:t>Cuando escuchamos por primera vez hablar del tema de CI, se nos viene a la mente muchas ideas, y entre ellas están los paradigmas. </a:t>
            </a:r>
          </a:p>
          <a:p>
            <a:endParaRPr lang="es-MX" sz="800"/>
          </a:p>
          <a:p>
            <a:r>
              <a:rPr lang="es-MX" sz="200"/>
              <a:t>Los paradigmas sobre el CI son aquellas ideas erróneas que nos hacemos por desconocimiento del tema y que debemos romper para poder permear la importancia real del tema y mitigar la resistencia al cambio.</a:t>
            </a:r>
            <a:endParaRPr lang="es-MX" sz="200">
              <a:cs typeface="Calibri"/>
            </a:endParaRPr>
          </a:p>
          <a:p>
            <a:endParaRPr lang="es-MX" sz="800"/>
          </a:p>
          <a:p>
            <a:pPr marL="236826" indent="-236826">
              <a:buAutoNum type="arabicPeriod"/>
            </a:pPr>
            <a:r>
              <a:rPr lang="es-MX" sz="800"/>
              <a:t>Tema nuevo y especializado. El CI es un tema en el que participamos desde que nos establecemos metas u objetivos en nuestra vida diaria, hasta cuando formamos parte de una institución. </a:t>
            </a:r>
            <a:endParaRPr lang="es-MX" sz="800">
              <a:cs typeface="Calibri"/>
            </a:endParaRPr>
          </a:p>
          <a:p>
            <a:pPr marL="236826" indent="-236826">
              <a:buAutoNum type="arabicPeriod"/>
            </a:pPr>
            <a:r>
              <a:rPr lang="es-MX" sz="80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endParaRPr lang="es-MX" sz="800">
              <a:cs typeface="Calibri"/>
            </a:endParaRPr>
          </a:p>
          <a:p>
            <a:pPr marL="236826" indent="-236826">
              <a:buAutoNum type="arabicPeriod"/>
            </a:pPr>
            <a:r>
              <a:rPr lang="es-MX" sz="800"/>
              <a:t>El CI aplica en cualquier entidad gubernamental siempre y cuando tenga correctamente definido sus objetivos desde su origen en el marco normativo.</a:t>
            </a:r>
            <a:endParaRPr lang="es-MX" sz="800">
              <a:cs typeface="Calibri"/>
            </a:endParaRPr>
          </a:p>
          <a:p>
            <a:pPr marL="236826" indent="-236826">
              <a:buAutoNum type="arabicPeriod"/>
            </a:pPr>
            <a:r>
              <a:rPr lang="es-MX" sz="800"/>
              <a:t>El CI es una serie de elementos intrínsecos en la operación de una institución gubernamental encaminados a cumplir el mandato normativo que la crea y de los objetivos institucionales así como de los programas públicos.</a:t>
            </a:r>
            <a:endParaRPr lang="es-MX" sz="800">
              <a:cs typeface="Calibri"/>
            </a:endParaRPr>
          </a:p>
          <a:p>
            <a:endParaRPr lang="es-MX" baseline="0">
              <a:cs typeface="Calibri" panose="020F0502020204030204"/>
            </a:endParaRPr>
          </a:p>
          <a:p>
            <a:r>
              <a:rPr lang="es-MX">
                <a:cs typeface="Calibri" panose="020F0502020204030204"/>
              </a:rPr>
              <a:t>Por la dirección general de innovación y sectores tecnológicos:</a:t>
            </a:r>
          </a:p>
          <a:p>
            <a:r>
              <a:rPr lang="es-MX">
                <a:cs typeface="Calibri" panose="020F0502020204030204"/>
              </a:rPr>
              <a:t>Automatización de servicios.</a:t>
            </a:r>
            <a:endParaRPr lang="es-MX" baseline="0">
              <a:cs typeface="Calibri" panose="020F0502020204030204"/>
            </a:endParaRPr>
          </a:p>
          <a:p>
            <a:r>
              <a:rPr lang="es-MX">
                <a:cs typeface="Calibri"/>
              </a:rPr>
              <a:t>Capacitación en ciberseguridad.</a:t>
            </a:r>
          </a:p>
          <a:p>
            <a:r>
              <a:rPr lang="es-MX">
                <a:cs typeface="Calibri"/>
              </a:rPr>
              <a:t>Creación de micrositios específicos para Bacanora.</a:t>
            </a:r>
          </a:p>
          <a:p>
            <a:r>
              <a:rPr lang="es-MX">
                <a:cs typeface="Calibri"/>
              </a:rPr>
              <a:t>Ciberseguridad falta de antivirus para equipos de desarrollo y respaldo de la información.</a:t>
            </a:r>
          </a:p>
          <a:p>
            <a:pPr marL="237369" indent="-237369">
              <a:buAutoNum type="arabicPeriod"/>
            </a:pPr>
            <a:endParaRPr lang="es-ES">
              <a:cs typeface="Calibri" panose="020F0502020204030204"/>
            </a:endParaRPr>
          </a:p>
        </p:txBody>
      </p:sp>
      <p:sp>
        <p:nvSpPr>
          <p:cNvPr id="4" name="3 Marcador de número de diapositiva"/>
          <p:cNvSpPr>
            <a:spLocks noGrp="1"/>
          </p:cNvSpPr>
          <p:nvPr>
            <p:ph type="sldNum" sz="quarter" idx="10"/>
          </p:nvPr>
        </p:nvSpPr>
        <p:spPr/>
        <p:txBody>
          <a:bodyPr/>
          <a:lstStyle/>
          <a:p>
            <a:pPr defTabSz="931774">
              <a:defRPr/>
            </a:pPr>
            <a:fld id="{98D1F619-8AF0-478A-896A-B096220C8E0D}" type="slidenum">
              <a:rPr lang="es-MX">
                <a:solidFill>
                  <a:prstClr val="black"/>
                </a:solidFill>
                <a:latin typeface="Calibri"/>
              </a:rPr>
              <a:pPr defTabSz="931774">
                <a:defRPr/>
              </a:pPr>
              <a:t>18</a:t>
            </a:fld>
            <a:endParaRPr lang="es-MX">
              <a:solidFill>
                <a:prstClr val="black"/>
              </a:solidFill>
              <a:latin typeface="Calibri"/>
            </a:endParaRPr>
          </a:p>
        </p:txBody>
      </p:sp>
    </p:spTree>
    <p:extLst>
      <p:ext uri="{BB962C8B-B14F-4D97-AF65-F5344CB8AC3E}">
        <p14:creationId xmlns:p14="http://schemas.microsoft.com/office/powerpoint/2010/main" val="19320169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ítulo_0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2136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15/10/2025</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80380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ítulo_001">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7525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1824751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3704333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2765866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691379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bwMode="lt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74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10FA-5D63-FE74-73FC-63C9359A051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5485C08-D0D3-05C5-2B79-4CD07568E13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4ED76B1-B16B-F9E2-6E73-8F3EC89887ED}"/>
              </a:ext>
            </a:extLst>
          </p:cNvPr>
          <p:cNvSpPr>
            <a:spLocks noGrp="1"/>
          </p:cNvSpPr>
          <p:nvPr>
            <p:ph type="dt" sz="half" idx="10"/>
          </p:nvPr>
        </p:nvSpPr>
        <p:spPr/>
        <p:txBody>
          <a:bodyPr/>
          <a:lstStyle/>
          <a:p>
            <a:fld id="{C5CAB0C2-3E0F-4D76-A06B-5EB2C39BD379}" type="datetimeFigureOut">
              <a:rPr lang="es-MX" smtClean="0"/>
              <a:t>15/10/2025</a:t>
            </a:fld>
            <a:endParaRPr lang="es-MX"/>
          </a:p>
        </p:txBody>
      </p:sp>
      <p:sp>
        <p:nvSpPr>
          <p:cNvPr id="5" name="Marcador de pie de página 4">
            <a:extLst>
              <a:ext uri="{FF2B5EF4-FFF2-40B4-BE49-F238E27FC236}">
                <a16:creationId xmlns:a16="http://schemas.microsoft.com/office/drawing/2014/main" id="{9FBC2F08-EC8C-48EE-1DC7-8B2FA89C1C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3BAAA2-DD40-CAC2-E064-73E46E3486A5}"/>
              </a:ext>
            </a:extLst>
          </p:cNvPr>
          <p:cNvSpPr>
            <a:spLocks noGrp="1"/>
          </p:cNvSpPr>
          <p:nvPr>
            <p:ph type="sldNum" sz="quarter" idx="12"/>
          </p:nvPr>
        </p:nvSpPr>
        <p:spPr/>
        <p:txBody>
          <a:bodyPr/>
          <a:lstStyle/>
          <a:p>
            <a:fld id="{1B579CE4-EA4D-4F1E-93E3-33BE26CB8C4E}" type="slidenum">
              <a:rPr lang="es-MX" smtClean="0"/>
              <a:t>‹Nº›</a:t>
            </a:fld>
            <a:endParaRPr lang="es-MX"/>
          </a:p>
        </p:txBody>
      </p:sp>
    </p:spTree>
    <p:extLst>
      <p:ext uri="{BB962C8B-B14F-4D97-AF65-F5344CB8AC3E}">
        <p14:creationId xmlns:p14="http://schemas.microsoft.com/office/powerpoint/2010/main" val="80777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361843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27374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308406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6282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1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15/10/2025</a:t>
            </a:fld>
            <a:endParaRPr lang="es-ES" noProof="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093217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15/10/2025</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2336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15/10/2025</a:t>
            </a:fld>
            <a:endParaRPr lang="es-ES" noProof="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5234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14008750"/>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97" r:id="rId3"/>
    <p:sldLayoutId id="2147483698" r:id="rId4"/>
    <p:sldLayoutId id="2147483699" r:id="rId5"/>
    <p:sldLayoutId id="2147483691" r:id="rId6"/>
    <p:sldLayoutId id="2147483701" r:id="rId7"/>
    <p:sldLayoutId id="2147483702" r:id="rId8"/>
    <p:sldLayoutId id="2147483703" r:id="rId9"/>
    <p:sldLayoutId id="2147483705" r:id="rId10"/>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Gray">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82899176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8.png"/><Relationship Id="rId7" Type="http://schemas.microsoft.com/office/2007/relationships/hdphoto" Target="../media/hdphoto1.wdp"/><Relationship Id="rId2" Type="http://schemas.microsoft.com/office/2018/10/relationships/comments" Target="../comments/modernComment_437_C544AE60.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33_D29B8954.xml"/><Relationship Id="rId1" Type="http://schemas.openxmlformats.org/officeDocument/2006/relationships/slideLayout" Target="../slideLayouts/slideLayout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34_AE796542.xml"/><Relationship Id="rId1" Type="http://schemas.openxmlformats.org/officeDocument/2006/relationships/slideLayout" Target="../slideLayouts/slideLayout8.xml"/><Relationship Id="rId5" Type="http://schemas.openxmlformats.org/officeDocument/2006/relationships/image" Target="../media/image34.jp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9.png"/><Relationship Id="rId7" Type="http://schemas.openxmlformats.org/officeDocument/2006/relationships/image" Target="../media/image48.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2.xml"/><Relationship Id="rId16"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53.jpe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27.jpeg"/><Relationship Id="rId3" Type="http://schemas.microsoft.com/office/2018/10/relationships/comments" Target="../comments/modernComment_16F_E9814076.xml"/><Relationship Id="rId7"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5.jpe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ED5B4-6553-0743-A16F-DBBD9BC88015}"/>
            </a:ext>
          </a:extLst>
        </p:cNvPr>
        <p:cNvGrpSpPr/>
        <p:nvPr/>
      </p:nvGrpSpPr>
      <p:grpSpPr>
        <a:xfrm>
          <a:off x="0" y="0"/>
          <a:ext cx="0" cy="0"/>
          <a:chOff x="0" y="0"/>
          <a:chExt cx="0" cy="0"/>
        </a:xfrm>
      </p:grpSpPr>
      <p:sp>
        <p:nvSpPr>
          <p:cNvPr id="34" name="CuadroTexto 33">
            <a:extLst>
              <a:ext uri="{FF2B5EF4-FFF2-40B4-BE49-F238E27FC236}">
                <a16:creationId xmlns:a16="http://schemas.microsoft.com/office/drawing/2014/main" id="{9EC70ABD-5101-FC09-AE6F-09BA2E48B993}"/>
              </a:ext>
            </a:extLst>
          </p:cNvPr>
          <p:cNvSpPr txBox="1"/>
          <p:nvPr/>
        </p:nvSpPr>
        <p:spPr>
          <a:xfrm>
            <a:off x="1253760" y="2525023"/>
            <a:ext cx="9684480" cy="1323439"/>
          </a:xfrm>
          <a:prstGeom prst="rect">
            <a:avLst/>
          </a:prstGeom>
          <a:noFill/>
        </p:spPr>
        <p:txBody>
          <a:bodyPr wrap="square">
            <a:spAutoFit/>
          </a:bodyPr>
          <a:lstStyle/>
          <a:p>
            <a:pPr algn="ctr"/>
            <a:r>
              <a:rPr lang="es-MX" sz="4000" b="1" noProof="0">
                <a:ln w="9525">
                  <a:noFill/>
                  <a:prstDash val="solid"/>
                </a:ln>
                <a:solidFill>
                  <a:schemeClr val="bg1"/>
                </a:solidFill>
                <a:effectLst>
                  <a:outerShdw blurRad="63500" sx="102000" sy="102000" algn="ctr" rotWithShape="0">
                    <a:prstClr val="black">
                      <a:alpha val="40000"/>
                    </a:prstClr>
                  </a:outerShdw>
                </a:effectLst>
              </a:rPr>
              <a:t>COMITÉ DE CONTROL Y DESEMPEÑO INSTITUCIONAL</a:t>
            </a:r>
          </a:p>
        </p:txBody>
      </p:sp>
      <p:pic>
        <p:nvPicPr>
          <p:cNvPr id="5" name="Imagen 4" descr="Imagen que contiene Código QR&#10;&#10;Descripción generada automáticamente">
            <a:extLst>
              <a:ext uri="{FF2B5EF4-FFF2-40B4-BE49-F238E27FC236}">
                <a16:creationId xmlns:a16="http://schemas.microsoft.com/office/drawing/2014/main" id="{CCB7E8FD-6EB4-8923-FA6D-FB498631B1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520" y="-141992"/>
            <a:ext cx="5559552" cy="1708859"/>
          </a:xfrm>
          <a:prstGeom prst="rect">
            <a:avLst/>
          </a:prstGeom>
        </p:spPr>
      </p:pic>
      <p:sp>
        <p:nvSpPr>
          <p:cNvPr id="3" name="CuadroTexto 2">
            <a:extLst>
              <a:ext uri="{FF2B5EF4-FFF2-40B4-BE49-F238E27FC236}">
                <a16:creationId xmlns:a16="http://schemas.microsoft.com/office/drawing/2014/main" id="{01EF45B4-E420-131A-36B0-5613F4C076B7}"/>
              </a:ext>
            </a:extLst>
          </p:cNvPr>
          <p:cNvSpPr txBox="1"/>
          <p:nvPr/>
        </p:nvSpPr>
        <p:spPr>
          <a:xfrm>
            <a:off x="2561844" y="4733467"/>
            <a:ext cx="6627876" cy="830997"/>
          </a:xfrm>
          <a:prstGeom prst="rect">
            <a:avLst/>
          </a:prstGeom>
          <a:noFill/>
        </p:spPr>
        <p:txBody>
          <a:bodyPr wrap="square">
            <a:spAutoFit/>
          </a:bodyPr>
          <a:lstStyle/>
          <a:p>
            <a:pPr algn="ctr"/>
            <a:r>
              <a:rPr lang="es-MX" sz="2400" noProof="0" dirty="0">
                <a:solidFill>
                  <a:schemeClr val="bg1"/>
                </a:solidFill>
              </a:rPr>
              <a:t>Segunda Sesión Ordinaria del 1er. Trimestre 2025</a:t>
            </a:r>
          </a:p>
          <a:p>
            <a:pPr algn="ctr"/>
            <a:r>
              <a:rPr lang="es-MX" sz="2400" noProof="0" dirty="0">
                <a:solidFill>
                  <a:schemeClr val="bg1"/>
                </a:solidFill>
              </a:rPr>
              <a:t>Hermosillo, Sonora a 14 de mayo de 2025</a:t>
            </a:r>
          </a:p>
        </p:txBody>
      </p:sp>
    </p:spTree>
    <p:extLst>
      <p:ext uri="{BB962C8B-B14F-4D97-AF65-F5344CB8AC3E}">
        <p14:creationId xmlns:p14="http://schemas.microsoft.com/office/powerpoint/2010/main" val="25435522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A035F-15A2-3B22-A36D-C1571CE7BFA3}"/>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618E1F91-F890-F27F-4268-B0AEE524D6E8}"/>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72D2CA3D-D50A-AC9D-64D1-67413B467595}"/>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79072D77-537A-85E3-841D-C6AE6284A13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7D598509-ED0E-13D6-5ABE-86EE1BDF4F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7A2F3ED-792B-1732-B0D0-FB28CD1C6F74}"/>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4B833A73-EDAD-63A4-8F05-1BB17A0289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E7C5380F-39A7-D98F-A80B-42031E2A5F5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11" name="Imagen 10" descr="Escala de tiempo">
            <a:extLst>
              <a:ext uri="{FF2B5EF4-FFF2-40B4-BE49-F238E27FC236}">
                <a16:creationId xmlns:a16="http://schemas.microsoft.com/office/drawing/2014/main" id="{E602F2E8-8F34-18CC-DC4D-A4436E5A06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0595" y="2216265"/>
            <a:ext cx="6996643" cy="3935612"/>
          </a:xfrm>
          <a:prstGeom prst="rect">
            <a:avLst/>
          </a:prstGeom>
        </p:spPr>
      </p:pic>
      <p:sp>
        <p:nvSpPr>
          <p:cNvPr id="4" name="Google Shape;364;p19">
            <a:extLst>
              <a:ext uri="{FF2B5EF4-FFF2-40B4-BE49-F238E27FC236}">
                <a16:creationId xmlns:a16="http://schemas.microsoft.com/office/drawing/2014/main" id="{8D875832-56F5-99A4-F0BC-ED4128449147}"/>
              </a:ext>
            </a:extLst>
          </p:cNvPr>
          <p:cNvSpPr txBox="1"/>
          <p:nvPr/>
        </p:nvSpPr>
        <p:spPr>
          <a:xfrm>
            <a:off x="628228" y="1657038"/>
            <a:ext cx="110013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sz="2000" noProof="0" dirty="0">
                <a:solidFill>
                  <a:schemeClr val="dk1"/>
                </a:solidFill>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400" b="1" kern="1200" dirty="0">
                <a:solidFill>
                  <a:schemeClr val="tx1"/>
                </a:solidFill>
                <a:latin typeface="+mn-lt"/>
                <a:ea typeface="+mn-ea"/>
                <a:cs typeface="+mn-cs"/>
              </a:rPr>
              <a:t>P01.PI04. Programa de Promoción de la Integridad y Prevención de la Corrupción en la institución </a:t>
            </a:r>
          </a:p>
          <a:p>
            <a:pPr marL="0" lvl="0" indent="0" algn="ctr" rtl="0">
              <a:spcBef>
                <a:spcPts val="0"/>
              </a:spcBef>
              <a:spcAft>
                <a:spcPts val="0"/>
              </a:spcAft>
              <a:buNone/>
            </a:pPr>
            <a:endParaRPr lang="es-MX" sz="2000" noProof="0" dirty="0">
              <a:solidFill>
                <a:schemeClr val="dk1"/>
              </a:solidFill>
              <a:ea typeface="Fira Sans"/>
              <a:cs typeface="Fira Sans"/>
              <a:sym typeface="Fira Sans"/>
            </a:endParaRPr>
          </a:p>
          <a:p>
            <a:pPr marL="0" lvl="0" indent="0" algn="ctr" rtl="0">
              <a:spcBef>
                <a:spcPts val="0"/>
              </a:spcBef>
              <a:spcAft>
                <a:spcPts val="0"/>
              </a:spcAft>
              <a:buNone/>
            </a:pPr>
            <a:endParaRPr lang="es-MX" sz="2000" b="1" noProof="0" dirty="0">
              <a:solidFill>
                <a:schemeClr val="dk1"/>
              </a:solidFill>
              <a:ea typeface="Fira Sans"/>
              <a:cs typeface="Fira Sans"/>
              <a:sym typeface="Fira Sans"/>
            </a:endParaRPr>
          </a:p>
        </p:txBody>
      </p:sp>
    </p:spTree>
    <p:extLst>
      <p:ext uri="{BB962C8B-B14F-4D97-AF65-F5344CB8AC3E}">
        <p14:creationId xmlns:p14="http://schemas.microsoft.com/office/powerpoint/2010/main" val="3881960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DAC57-EE5A-0584-2CFF-8B62A8F3C7F9}"/>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8399A85A-66A7-D7D0-4788-E47B8CBF67B4}"/>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9C481AD0-CCC4-AFF1-2D11-B4914157111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340D893B-CD0C-994A-04DD-373F02001059}"/>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47D43927-A4F2-61F8-6596-D7EE82AADFD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C0D47092-3DAD-DD5D-220E-5EF4C70499A7}"/>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67935058-7A35-D7D7-D06B-68BE62A604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C4A747B2-FBE2-11A3-C066-417C3AB797F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11" name="Imagen 10">
            <a:extLst>
              <a:ext uri="{FF2B5EF4-FFF2-40B4-BE49-F238E27FC236}">
                <a16:creationId xmlns:a16="http://schemas.microsoft.com/office/drawing/2014/main" id="{01036D13-A382-50C6-76AA-4C78016ECD6B}"/>
              </a:ext>
            </a:extLst>
          </p:cNvPr>
          <p:cNvPicPr>
            <a:picLocks noChangeAspect="1"/>
          </p:cNvPicPr>
          <p:nvPr/>
        </p:nvPicPr>
        <p:blipFill>
          <a:blip r:embed="rId5"/>
          <a:stretch>
            <a:fillRect/>
          </a:stretch>
        </p:blipFill>
        <p:spPr>
          <a:xfrm>
            <a:off x="366777" y="2261869"/>
            <a:ext cx="2785997" cy="3621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CuadroTexto 12">
            <a:extLst>
              <a:ext uri="{FF2B5EF4-FFF2-40B4-BE49-F238E27FC236}">
                <a16:creationId xmlns:a16="http://schemas.microsoft.com/office/drawing/2014/main" id="{974E8B7E-C3DD-2A9C-C25A-B644DE317B55}"/>
              </a:ext>
            </a:extLst>
          </p:cNvPr>
          <p:cNvSpPr txBox="1"/>
          <p:nvPr/>
        </p:nvSpPr>
        <p:spPr>
          <a:xfrm>
            <a:off x="209438" y="5944834"/>
            <a:ext cx="3054716" cy="600164"/>
          </a:xfrm>
          <a:prstGeom prst="rect">
            <a:avLst/>
          </a:prstGeom>
          <a:noFill/>
        </p:spPr>
        <p:txBody>
          <a:bodyPr wrap="square" rtlCol="0">
            <a:spAutoFit/>
          </a:bodyPr>
          <a:lstStyle/>
          <a:p>
            <a:pPr marL="285750" indent="-285750" algn="just">
              <a:buFont typeface="Arial" panose="020B0604020202020204" pitchFamily="34" charset="0"/>
              <a:buChar char="•"/>
            </a:pPr>
            <a:r>
              <a:rPr lang="es-MX" sz="1100" b="1" dirty="0"/>
              <a:t>Se valida Reglamento Interior por la Secretaría Anticorrupción y Buen Gobierno</a:t>
            </a:r>
          </a:p>
          <a:p>
            <a:endParaRPr lang="es-MX" sz="1100" dirty="0"/>
          </a:p>
        </p:txBody>
      </p:sp>
      <p:sp>
        <p:nvSpPr>
          <p:cNvPr id="4" name="Google Shape;364;p19">
            <a:extLst>
              <a:ext uri="{FF2B5EF4-FFF2-40B4-BE49-F238E27FC236}">
                <a16:creationId xmlns:a16="http://schemas.microsoft.com/office/drawing/2014/main" id="{D7AEA3FB-EF69-3344-C4AC-C3CD34BDA9DF}"/>
              </a:ext>
            </a:extLst>
          </p:cNvPr>
          <p:cNvSpPr txBox="1"/>
          <p:nvPr/>
        </p:nvSpPr>
        <p:spPr>
          <a:xfrm>
            <a:off x="604868" y="1451231"/>
            <a:ext cx="11048097" cy="9304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noProof="0" dirty="0">
                <a:solidFill>
                  <a:schemeClr val="dk1"/>
                </a:solidFill>
                <a:ea typeface="Fira Sans"/>
                <a:cs typeface="Fira Sans"/>
                <a:sym typeface="Fira Sans"/>
              </a:rPr>
              <a:t>Formulación del proyecto de Reglamento Interior de la Secretaría de Economía y Turismo</a:t>
            </a:r>
          </a:p>
          <a:p>
            <a:pPr marL="0" lvl="0" indent="0" algn="just" rtl="0">
              <a:spcBef>
                <a:spcPts val="0"/>
              </a:spcBef>
              <a:spcAft>
                <a:spcPts val="0"/>
              </a:spcAft>
              <a:buNone/>
            </a:pPr>
            <a:r>
              <a:rPr lang="es-MX" sz="1100" b="1" kern="1200" dirty="0">
                <a:solidFill>
                  <a:schemeClr val="tx1"/>
                </a:solidFill>
                <a:latin typeface="+mn-lt"/>
                <a:ea typeface="+mn-ea"/>
                <a:cs typeface="+mn-cs"/>
              </a:rPr>
              <a:t>P03.PI01. La institución cuenta con la Estructura Organizacional necesaria que permita la planeación, ejecución, control y evaluación de la Institución en la consecución de sus objetivos, y se actualiza periódicamente</a:t>
            </a:r>
            <a:r>
              <a:rPr lang="es-MX" sz="1100" b="0" kern="1200" dirty="0">
                <a:solidFill>
                  <a:schemeClr val="tx1"/>
                </a:solidFill>
                <a:latin typeface="+mn-lt"/>
                <a:ea typeface="+mn-ea"/>
                <a:cs typeface="+mn-cs"/>
              </a:rPr>
              <a:t>.</a:t>
            </a:r>
            <a:endParaRPr lang="es-MX" sz="1100" b="1" kern="1200" dirty="0">
              <a:solidFill>
                <a:schemeClr val="tx1"/>
              </a:solidFill>
              <a:latin typeface="+mn-lt"/>
              <a:ea typeface="+mn-ea"/>
              <a:cs typeface="+mn-cs"/>
            </a:endParaRPr>
          </a:p>
          <a:p>
            <a:pPr marL="0" lvl="0" indent="0" algn="ctr" rtl="0">
              <a:spcBef>
                <a:spcPts val="0"/>
              </a:spcBef>
              <a:spcAft>
                <a:spcPts val="0"/>
              </a:spcAft>
              <a:buNone/>
            </a:pPr>
            <a:endParaRPr lang="es-MX" sz="1600" noProof="0" dirty="0">
              <a:solidFill>
                <a:schemeClr val="dk1"/>
              </a:solidFill>
              <a:ea typeface="Fira Sans"/>
              <a:cs typeface="Fira Sans"/>
              <a:sym typeface="Fira Sans"/>
            </a:endParaRPr>
          </a:p>
          <a:p>
            <a:pPr marL="0" lvl="0" indent="0" algn="ctr" rtl="0">
              <a:spcBef>
                <a:spcPts val="0"/>
              </a:spcBef>
              <a:spcAft>
                <a:spcPts val="0"/>
              </a:spcAft>
              <a:buNone/>
            </a:pPr>
            <a:endParaRPr lang="es-MX" sz="2000" b="1" noProof="0" dirty="0">
              <a:solidFill>
                <a:schemeClr val="dk1"/>
              </a:solidFill>
              <a:ea typeface="Fira Sans"/>
              <a:cs typeface="Fira Sans"/>
              <a:sym typeface="Fira Sans"/>
            </a:endParaRPr>
          </a:p>
        </p:txBody>
      </p:sp>
      <p:pic>
        <p:nvPicPr>
          <p:cNvPr id="8" name="Imagen 7">
            <a:extLst>
              <a:ext uri="{FF2B5EF4-FFF2-40B4-BE49-F238E27FC236}">
                <a16:creationId xmlns:a16="http://schemas.microsoft.com/office/drawing/2014/main" id="{56333120-1423-2D07-4FD8-F1C479DCF2A9}"/>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25000"/>
                    </a14:imgEffect>
                  </a14:imgLayer>
                </a14:imgProps>
              </a:ext>
            </a:extLst>
          </a:blip>
          <a:stretch>
            <a:fillRect/>
          </a:stretch>
        </p:blipFill>
        <p:spPr>
          <a:xfrm>
            <a:off x="3665410" y="2191640"/>
            <a:ext cx="3215864" cy="4053276"/>
          </a:xfrm>
          <a:prstGeom prst="rect">
            <a:avLst/>
          </a:prstGeom>
          <a:ln w="19050">
            <a:solidFill>
              <a:schemeClr val="tx1"/>
            </a:solidFill>
          </a:ln>
        </p:spPr>
      </p:pic>
      <p:pic>
        <p:nvPicPr>
          <p:cNvPr id="12" name="Imagen 11">
            <a:extLst>
              <a:ext uri="{FF2B5EF4-FFF2-40B4-BE49-F238E27FC236}">
                <a16:creationId xmlns:a16="http://schemas.microsoft.com/office/drawing/2014/main" id="{3589CE01-829E-5660-9273-686A0F10E1FB}"/>
              </a:ext>
            </a:extLst>
          </p:cNvPr>
          <p:cNvPicPr>
            <a:picLocks noChangeAspect="1"/>
          </p:cNvPicPr>
          <p:nvPr/>
        </p:nvPicPr>
        <p:blipFill>
          <a:blip r:embed="rId8"/>
          <a:stretch>
            <a:fillRect/>
          </a:stretch>
        </p:blipFill>
        <p:spPr>
          <a:xfrm>
            <a:off x="6848832" y="2191639"/>
            <a:ext cx="3054715" cy="4053277"/>
          </a:xfrm>
          <a:prstGeom prst="rect">
            <a:avLst/>
          </a:prstGeom>
          <a:ln w="19050">
            <a:solidFill>
              <a:schemeClr val="tx2"/>
            </a:solidFill>
          </a:ln>
        </p:spPr>
      </p:pic>
      <p:sp>
        <p:nvSpPr>
          <p:cNvPr id="15" name="CuadroTexto 14">
            <a:extLst>
              <a:ext uri="{FF2B5EF4-FFF2-40B4-BE49-F238E27FC236}">
                <a16:creationId xmlns:a16="http://schemas.microsoft.com/office/drawing/2014/main" id="{50D676E4-C355-6BE3-4564-9A8FC5AA36BD}"/>
              </a:ext>
            </a:extLst>
          </p:cNvPr>
          <p:cNvSpPr txBox="1"/>
          <p:nvPr/>
        </p:nvSpPr>
        <p:spPr>
          <a:xfrm>
            <a:off x="9952205" y="3429000"/>
            <a:ext cx="1959341" cy="1107996"/>
          </a:xfrm>
          <a:prstGeom prst="rect">
            <a:avLst/>
          </a:prstGeom>
          <a:noFill/>
        </p:spPr>
        <p:txBody>
          <a:bodyPr wrap="square" rtlCol="0">
            <a:spAutoFit/>
          </a:bodyPr>
          <a:lstStyle/>
          <a:p>
            <a:pPr algn="just"/>
            <a:r>
              <a:rPr lang="es-MX" sz="1100" b="1" dirty="0"/>
              <a:t> Se presenta proyecto de Reglamento Interior de la Secretaría de Economía y Turismo, para su análisis y revisión a la Secretaría de la Consejería Jurídica.</a:t>
            </a:r>
            <a:endParaRPr lang="es-MX" sz="1100" dirty="0"/>
          </a:p>
        </p:txBody>
      </p:sp>
    </p:spTree>
    <p:extLst>
      <p:ext uri="{BB962C8B-B14F-4D97-AF65-F5344CB8AC3E}">
        <p14:creationId xmlns:p14="http://schemas.microsoft.com/office/powerpoint/2010/main" val="3309612640"/>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672C8-88D4-A4E6-B0DA-F7505930B6B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AFD4235F-C566-716D-C773-93BD5525033C}"/>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091CE097-6EBE-E029-CF40-205D46B1FA4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B34262F7-BD90-7178-27F8-3DD1291377C4}"/>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DEB9EFCD-CD3A-501C-F2DE-4FE7A34E585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F07324D-24DD-C84C-C511-7CBBEBF3D1B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3D7E7A52-5205-06EC-BBD1-2C0F92370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8D87CFFB-373F-4CE1-6D97-C37176193FF1}"/>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
        <p:nvSpPr>
          <p:cNvPr id="4" name="Google Shape;364;p19">
            <a:extLst>
              <a:ext uri="{FF2B5EF4-FFF2-40B4-BE49-F238E27FC236}">
                <a16:creationId xmlns:a16="http://schemas.microsoft.com/office/drawing/2014/main" id="{67F98D76-9BC2-10A2-C351-250095EDDA80}"/>
              </a:ext>
            </a:extLst>
          </p:cNvPr>
          <p:cNvSpPr txBox="1"/>
          <p:nvPr/>
        </p:nvSpPr>
        <p:spPr>
          <a:xfrm>
            <a:off x="346288" y="1525576"/>
            <a:ext cx="11845711" cy="9304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sz="2000" noProof="0" dirty="0">
                <a:solidFill>
                  <a:schemeClr val="dk1"/>
                </a:solidFill>
                <a:ea typeface="Fira Sans"/>
                <a:cs typeface="Fira Sans"/>
                <a:sym typeface="Fira Sans"/>
              </a:rPr>
              <a:t>Identificar los riesgos  y desarrollar respuestas que mitiguen su impacto, incluyendo los riesgos de corrupción.</a:t>
            </a:r>
          </a:p>
          <a:p>
            <a:pPr marL="0" lvl="0" indent="0" algn="ctr" rtl="0">
              <a:spcBef>
                <a:spcPts val="0"/>
              </a:spcBef>
              <a:spcAft>
                <a:spcPts val="0"/>
              </a:spcAft>
              <a:buNone/>
            </a:pPr>
            <a:r>
              <a:rPr lang="es-MX" sz="1100" b="1" noProof="0" dirty="0">
                <a:solidFill>
                  <a:schemeClr val="dk1"/>
                </a:solidFill>
                <a:ea typeface="Fira Sans"/>
                <a:cs typeface="Fira Sans"/>
                <a:sym typeface="Fira Sans"/>
              </a:rPr>
              <a:t>P08.PI01. Considerar los tipos de corrupción que pueden ocurrir en la Institución, como base para la identificación de los Riesgo de corrupción. </a:t>
            </a:r>
          </a:p>
          <a:p>
            <a:pPr marL="0" lvl="0" indent="0" algn="ctr" rtl="0">
              <a:spcBef>
                <a:spcPts val="0"/>
              </a:spcBef>
              <a:spcAft>
                <a:spcPts val="0"/>
              </a:spcAft>
              <a:buNone/>
            </a:pPr>
            <a:r>
              <a:rPr lang="es-MX" sz="1100" b="1" noProof="0" dirty="0">
                <a:solidFill>
                  <a:schemeClr val="dk1"/>
                </a:solidFill>
                <a:ea typeface="Fira Sans"/>
                <a:cs typeface="Fira Sans"/>
                <a:sym typeface="Fira Sans"/>
              </a:rPr>
              <a:t>-Considerar la posibilidad de que en la Institución ocurran otras situaciones contrarias a la ética y a la integridad, como lo son el desperdicio de recursos públicos, el abuso de autoridad, o el uso del cargo para la obtención de un beneficio indebido para sí o para un tercero. </a:t>
            </a:r>
          </a:p>
          <a:p>
            <a:pPr marL="0" lvl="0" indent="0" algn="ctr" rtl="0">
              <a:spcBef>
                <a:spcPts val="0"/>
              </a:spcBef>
              <a:spcAft>
                <a:spcPts val="0"/>
              </a:spcAft>
              <a:buNone/>
            </a:pPr>
            <a:endParaRPr lang="es-MX" sz="2000" b="1" noProof="0" dirty="0">
              <a:solidFill>
                <a:schemeClr val="dk1"/>
              </a:solidFill>
              <a:ea typeface="Fira Sans"/>
              <a:cs typeface="Fira Sans"/>
              <a:sym typeface="Fira Sans"/>
            </a:endParaRPr>
          </a:p>
        </p:txBody>
      </p:sp>
      <p:pic>
        <p:nvPicPr>
          <p:cNvPr id="1026" name="Picture 2" descr="Imagen generada">
            <a:extLst>
              <a:ext uri="{FF2B5EF4-FFF2-40B4-BE49-F238E27FC236}">
                <a16:creationId xmlns:a16="http://schemas.microsoft.com/office/drawing/2014/main" id="{D79BB992-929A-65E6-66B9-9B248E2EE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6085" y="2592244"/>
            <a:ext cx="3619500" cy="36195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descr="Diagrama, Esquemático">
            <a:extLst>
              <a:ext uri="{FF2B5EF4-FFF2-40B4-BE49-F238E27FC236}">
                <a16:creationId xmlns:a16="http://schemas.microsoft.com/office/drawing/2014/main" id="{F9788649-1122-6D23-A2BC-9F73C460DD02}"/>
              </a:ext>
            </a:extLst>
          </p:cNvPr>
          <p:cNvPicPr>
            <a:picLocks noChangeAspect="1"/>
          </p:cNvPicPr>
          <p:nvPr/>
        </p:nvPicPr>
        <p:blipFill rotWithShape="1">
          <a:blip r:embed="rId6"/>
          <a:srcRect t="1370" r="412" b="135"/>
          <a:stretch/>
        </p:blipFill>
        <p:spPr>
          <a:xfrm>
            <a:off x="6246416" y="2652149"/>
            <a:ext cx="4763705" cy="3609521"/>
          </a:xfrm>
          <a:prstGeom prst="rect">
            <a:avLst/>
          </a:prstGeom>
          <a:ln>
            <a:noFill/>
          </a:ln>
        </p:spPr>
      </p:pic>
    </p:spTree>
    <p:extLst>
      <p:ext uri="{BB962C8B-B14F-4D97-AF65-F5344CB8AC3E}">
        <p14:creationId xmlns:p14="http://schemas.microsoft.com/office/powerpoint/2010/main" val="3533408596"/>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44290-8692-E803-3FC9-E4B743CAF777}"/>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E1E4B0C9-C728-81BE-2A32-39F8EE8DC020}"/>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9EF2FBB7-1276-A3C0-23EA-08387746A8E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22C37D99-DDEE-4CFE-B71C-0E4B8D2DA4D5}"/>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65F4FEDF-B66D-EB28-7CF2-C5D971E2384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E57389CC-19BD-CD3B-042C-634D573DF00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CF842B3A-BA4D-7289-F550-D376F0A25D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056E979A-9CBC-3C30-B901-09EDF04AECB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
        <p:nvSpPr>
          <p:cNvPr id="9" name="Google Shape;364;p19">
            <a:extLst>
              <a:ext uri="{FF2B5EF4-FFF2-40B4-BE49-F238E27FC236}">
                <a16:creationId xmlns:a16="http://schemas.microsoft.com/office/drawing/2014/main" id="{0C1690B5-B8BA-3B06-76A2-F5E1E9DA29E7}"/>
              </a:ext>
            </a:extLst>
          </p:cNvPr>
          <p:cNvSpPr txBox="1"/>
          <p:nvPr/>
        </p:nvSpPr>
        <p:spPr>
          <a:xfrm>
            <a:off x="812252" y="1489160"/>
            <a:ext cx="11198592" cy="9304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sz="2000" noProof="0" dirty="0">
                <a:solidFill>
                  <a:schemeClr val="dk1"/>
                </a:solidFill>
                <a:ea typeface="Fira Sans"/>
                <a:cs typeface="Fira Sans"/>
                <a:sym typeface="Fira Sans"/>
              </a:rPr>
              <a:t>Renovación y optimización de licencia o equipo para seguridad perimetral. </a:t>
            </a:r>
          </a:p>
          <a:p>
            <a:pPr marL="0" lvl="0" indent="0" algn="ctr" rtl="0">
              <a:spcBef>
                <a:spcPts val="0"/>
              </a:spcBef>
              <a:spcAft>
                <a:spcPts val="0"/>
              </a:spcAft>
              <a:buNone/>
            </a:pPr>
            <a:r>
              <a:rPr lang="es-MX" sz="1200" b="1" noProof="0" dirty="0">
                <a:solidFill>
                  <a:schemeClr val="dk1"/>
                </a:solidFill>
                <a:ea typeface="Fira Sans"/>
                <a:cs typeface="Fira Sans"/>
                <a:sym typeface="Fira Sans"/>
              </a:rPr>
              <a:t>P11.PI05. Diseño de controles, establecidos para la adquisición, desarrollo y mantenimiento de </a:t>
            </a:r>
            <a:r>
              <a:rPr lang="es-MX" sz="1200" b="1" noProof="0" dirty="0" err="1">
                <a:solidFill>
                  <a:schemeClr val="dk1"/>
                </a:solidFill>
                <a:ea typeface="Fira Sans"/>
                <a:cs typeface="Fira Sans"/>
                <a:sym typeface="Fira Sans"/>
              </a:rPr>
              <a:t>TIC´s</a:t>
            </a:r>
            <a:r>
              <a:rPr lang="es-MX" sz="1200" b="1" noProof="0" dirty="0">
                <a:solidFill>
                  <a:schemeClr val="dk1"/>
                </a:solidFill>
                <a:ea typeface="Fira Sans"/>
                <a:cs typeface="Fira Sans"/>
                <a:sym typeface="Fira Sans"/>
              </a:rPr>
              <a:t>. (D,O).</a:t>
            </a:r>
          </a:p>
          <a:p>
            <a:pPr marL="0" lvl="0" indent="0" algn="ctr" rtl="0">
              <a:spcBef>
                <a:spcPts val="0"/>
              </a:spcBef>
              <a:spcAft>
                <a:spcPts val="0"/>
              </a:spcAft>
              <a:buNone/>
            </a:pPr>
            <a:endParaRPr lang="es-MX" sz="2000" b="1" noProof="0" dirty="0">
              <a:solidFill>
                <a:schemeClr val="dk1"/>
              </a:solidFill>
              <a:ea typeface="Fira Sans"/>
              <a:cs typeface="Fira Sans"/>
              <a:sym typeface="Fira Sans"/>
            </a:endParaRPr>
          </a:p>
        </p:txBody>
      </p:sp>
      <p:pic>
        <p:nvPicPr>
          <p:cNvPr id="4" name="Imagen 3">
            <a:extLst>
              <a:ext uri="{FF2B5EF4-FFF2-40B4-BE49-F238E27FC236}">
                <a16:creationId xmlns:a16="http://schemas.microsoft.com/office/drawing/2014/main" id="{069626AC-B7AA-A5F1-1181-F481D03A31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6199" y="2177776"/>
            <a:ext cx="9435886" cy="2031326"/>
          </a:xfrm>
          <a:prstGeom prst="rect">
            <a:avLst/>
          </a:prstGeom>
        </p:spPr>
      </p:pic>
      <p:sp>
        <p:nvSpPr>
          <p:cNvPr id="11" name="CuadroTexto 10">
            <a:extLst>
              <a:ext uri="{FF2B5EF4-FFF2-40B4-BE49-F238E27FC236}">
                <a16:creationId xmlns:a16="http://schemas.microsoft.com/office/drawing/2014/main" id="{DB7CEC99-1DCB-2EEA-5D39-E14C8AEBE3BC}"/>
              </a:ext>
            </a:extLst>
          </p:cNvPr>
          <p:cNvSpPr txBox="1"/>
          <p:nvPr/>
        </p:nvSpPr>
        <p:spPr>
          <a:xfrm>
            <a:off x="1333500" y="4391025"/>
            <a:ext cx="9291560" cy="2308324"/>
          </a:xfrm>
          <a:prstGeom prst="rect">
            <a:avLst/>
          </a:prstGeom>
          <a:noFill/>
        </p:spPr>
        <p:txBody>
          <a:bodyPr wrap="square" rtlCol="0">
            <a:spAutoFit/>
          </a:bodyPr>
          <a:lstStyle/>
          <a:p>
            <a:pPr marL="285750" indent="-285750">
              <a:buFont typeface="Arial" panose="020B0604020202020204" pitchFamily="34" charset="0"/>
              <a:buChar char="•"/>
            </a:pPr>
            <a:r>
              <a:rPr lang="es-MX" dirty="0"/>
              <a:t>ACTUALIZACIÓN DISPONIBLE EN SEGURIDAD PERIMETRAL.</a:t>
            </a:r>
          </a:p>
          <a:p>
            <a:pPr marL="285750" indent="-285750">
              <a:buFont typeface="Arial" panose="020B0604020202020204" pitchFamily="34" charset="0"/>
              <a:buChar char="•"/>
            </a:pPr>
            <a:r>
              <a:rPr lang="es-MX" dirty="0"/>
              <a:t>IMPLEMENTACION DE SEGMENTACION DE RED ( V LANS ).</a:t>
            </a:r>
          </a:p>
          <a:p>
            <a:pPr marL="285750" indent="-285750">
              <a:buFont typeface="Arial" panose="020B0604020202020204" pitchFamily="34" charset="0"/>
              <a:buChar char="•"/>
            </a:pPr>
            <a:r>
              <a:rPr lang="es-MX" dirty="0"/>
              <a:t>BLOQUEO EN APERTURA Y CIERRE DE PUERTOS. </a:t>
            </a:r>
          </a:p>
          <a:p>
            <a:pPr marL="285750" indent="-285750">
              <a:buFont typeface="Arial" panose="020B0604020202020204" pitchFamily="34" charset="0"/>
              <a:buChar char="•"/>
            </a:pPr>
            <a:r>
              <a:rPr lang="es-MX" dirty="0"/>
              <a:t>COMPATIBILIDAD CON CONMUTADOR TELEFONICO.</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2927191362"/>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C06AB-C8FB-14E4-B3FE-5DD94488E4DB}"/>
            </a:ext>
          </a:extLst>
        </p:cNvPr>
        <p:cNvGrpSpPr/>
        <p:nvPr/>
      </p:nvGrpSpPr>
      <p:grpSpPr>
        <a:xfrm>
          <a:off x="0" y="0"/>
          <a:ext cx="0" cy="0"/>
          <a:chOff x="0" y="0"/>
          <a:chExt cx="0" cy="0"/>
        </a:xfrm>
      </p:grpSpPr>
      <p:grpSp>
        <p:nvGrpSpPr>
          <p:cNvPr id="13" name="Grupo 12">
            <a:extLst>
              <a:ext uri="{FF2B5EF4-FFF2-40B4-BE49-F238E27FC236}">
                <a16:creationId xmlns:a16="http://schemas.microsoft.com/office/drawing/2014/main" id="{B40C213C-4C00-DD09-DD9C-E6258B88BFD8}"/>
              </a:ext>
            </a:extLst>
          </p:cNvPr>
          <p:cNvGrpSpPr/>
          <p:nvPr/>
        </p:nvGrpSpPr>
        <p:grpSpPr>
          <a:xfrm>
            <a:off x="312691" y="259274"/>
            <a:ext cx="11565257" cy="813283"/>
            <a:chOff x="346289" y="284341"/>
            <a:chExt cx="11565257" cy="813283"/>
          </a:xfrm>
        </p:grpSpPr>
        <p:sp>
          <p:nvSpPr>
            <p:cNvPr id="14" name="Google Shape;364;p19">
              <a:extLst>
                <a:ext uri="{FF2B5EF4-FFF2-40B4-BE49-F238E27FC236}">
                  <a16:creationId xmlns:a16="http://schemas.microsoft.com/office/drawing/2014/main" id="{9A817480-9948-0BA4-E89D-853D9150FB85}"/>
                </a:ext>
              </a:extLst>
            </p:cNvPr>
            <p:cNvSpPr txBox="1"/>
            <p:nvPr/>
          </p:nvSpPr>
          <p:spPr>
            <a:xfrm>
              <a:off x="6848832" y="314997"/>
              <a:ext cx="4846344"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000" b="1" noProof="0" dirty="0">
                  <a:solidFill>
                    <a:schemeClr val="dk1"/>
                  </a:solidFill>
                  <a:ea typeface="Fira Sans"/>
                  <a:cs typeface="Fira Sans"/>
                  <a:sym typeface="Fira Sans"/>
                </a:rPr>
                <a:t>Aprobación del Programa de Trabajo de Administración de Riesgos 2025</a:t>
              </a:r>
            </a:p>
          </p:txBody>
        </p:sp>
        <p:grpSp>
          <p:nvGrpSpPr>
            <p:cNvPr id="16" name="Grupo 15">
              <a:extLst>
                <a:ext uri="{FF2B5EF4-FFF2-40B4-BE49-F238E27FC236}">
                  <a16:creationId xmlns:a16="http://schemas.microsoft.com/office/drawing/2014/main" id="{E6DDE6C1-1066-0AF2-E736-0E09CEB4EC30}"/>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9F256F80-0B79-1B7E-8823-0D49F3D88FB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38D55AAD-A843-CDC4-06E8-3481E0B291E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8A3A840A-0405-E24B-6A2B-4048F21998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CuadroTexto 3">
            <a:extLst>
              <a:ext uri="{FF2B5EF4-FFF2-40B4-BE49-F238E27FC236}">
                <a16:creationId xmlns:a16="http://schemas.microsoft.com/office/drawing/2014/main" id="{B7FF756F-B26F-88E1-8D76-25924446EB6D}"/>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graphicFrame>
        <p:nvGraphicFramePr>
          <p:cNvPr id="15" name="Tabla 14">
            <a:extLst>
              <a:ext uri="{FF2B5EF4-FFF2-40B4-BE49-F238E27FC236}">
                <a16:creationId xmlns:a16="http://schemas.microsoft.com/office/drawing/2014/main" id="{55DC086F-DCCB-8B88-0518-F17665AC8039}"/>
              </a:ext>
            </a:extLst>
          </p:cNvPr>
          <p:cNvGraphicFramePr>
            <a:graphicFrameLocks noGrp="1"/>
          </p:cNvGraphicFramePr>
          <p:nvPr>
            <p:extLst>
              <p:ext uri="{D42A27DB-BD31-4B8C-83A1-F6EECF244321}">
                <p14:modId xmlns:p14="http://schemas.microsoft.com/office/powerpoint/2010/main" val="1204663261"/>
              </p:ext>
            </p:extLst>
          </p:nvPr>
        </p:nvGraphicFramePr>
        <p:xfrm>
          <a:off x="990600" y="1243811"/>
          <a:ext cx="6214872" cy="5198102"/>
        </p:xfrm>
        <a:graphic>
          <a:graphicData uri="http://schemas.openxmlformats.org/drawingml/2006/table">
            <a:tbl>
              <a:tblPr firstRow="1" bandRow="1">
                <a:tableStyleId>{5C22544A-7EE6-4342-B048-85BDC9FD1C3A}</a:tableStyleId>
              </a:tblPr>
              <a:tblGrid>
                <a:gridCol w="3342037">
                  <a:extLst>
                    <a:ext uri="{9D8B030D-6E8A-4147-A177-3AD203B41FA5}">
                      <a16:colId xmlns:a16="http://schemas.microsoft.com/office/drawing/2014/main" val="1983931819"/>
                    </a:ext>
                  </a:extLst>
                </a:gridCol>
                <a:gridCol w="2872835">
                  <a:extLst>
                    <a:ext uri="{9D8B030D-6E8A-4147-A177-3AD203B41FA5}">
                      <a16:colId xmlns:a16="http://schemas.microsoft.com/office/drawing/2014/main" val="4203242771"/>
                    </a:ext>
                  </a:extLst>
                </a:gridCol>
              </a:tblGrid>
              <a:tr h="326916">
                <a:tc>
                  <a:txBody>
                    <a:bodyPr/>
                    <a:lstStyle/>
                    <a:p>
                      <a:pPr algn="ctr"/>
                      <a:r>
                        <a:rPr lang="es-MX" sz="1600" noProof="0" dirty="0"/>
                        <a:t>Descripción de Riesgo </a:t>
                      </a:r>
                    </a:p>
                  </a:txBody>
                  <a:tcPr anchor="ctr"/>
                </a:tc>
                <a:tc>
                  <a:txBody>
                    <a:bodyPr/>
                    <a:lstStyle/>
                    <a:p>
                      <a:pPr algn="ctr"/>
                      <a:r>
                        <a:rPr lang="es-MX" sz="1600" noProof="0" dirty="0"/>
                        <a:t>UA Responsable </a:t>
                      </a:r>
                    </a:p>
                  </a:txBody>
                  <a:tcPr anchor="ctr"/>
                </a:tc>
                <a:extLst>
                  <a:ext uri="{0D108BD9-81ED-4DB2-BD59-A6C34878D82A}">
                    <a16:rowId xmlns:a16="http://schemas.microsoft.com/office/drawing/2014/main" val="1191851520"/>
                  </a:ext>
                </a:extLst>
              </a:tr>
              <a:tr h="682683">
                <a:tc>
                  <a:txBody>
                    <a:bodyPr/>
                    <a:lstStyle/>
                    <a:p>
                      <a:pPr algn="ctr"/>
                      <a:r>
                        <a:rPr lang="es-MX" sz="1400" b="0" noProof="0" dirty="0">
                          <a:solidFill>
                            <a:schemeClr val="tx1"/>
                          </a:solidFill>
                          <a:latin typeface="Aptos" panose="020B0004020202020204" pitchFamily="34" charset="0"/>
                        </a:rPr>
                        <a:t>Información insuficiente o inexacta sobre costos, requisitos, lugares de pago y resolutivos en trámites y servicios.</a:t>
                      </a:r>
                    </a:p>
                  </a:txBody>
                  <a:tcPr anchor="ctr"/>
                </a:tc>
                <a:tc>
                  <a:txBody>
                    <a:bodyPr/>
                    <a:lstStyle/>
                    <a:p>
                      <a:pPr algn="ctr"/>
                      <a:r>
                        <a:rPr lang="es-MX" sz="1400" b="0" noProof="0" dirty="0">
                          <a:solidFill>
                            <a:schemeClr val="tx1"/>
                          </a:solidFill>
                          <a:latin typeface="Aptos" panose="020B0004020202020204" pitchFamily="34" charset="0"/>
                        </a:rPr>
                        <a:t>Comisión de Mejora Regulatoria</a:t>
                      </a:r>
                    </a:p>
                  </a:txBody>
                  <a:tcPr anchor="ctr"/>
                </a:tc>
                <a:extLst>
                  <a:ext uri="{0D108BD9-81ED-4DB2-BD59-A6C34878D82A}">
                    <a16:rowId xmlns:a16="http://schemas.microsoft.com/office/drawing/2014/main" val="1549898921"/>
                  </a:ext>
                </a:extLst>
              </a:tr>
              <a:tr h="867585">
                <a:tc>
                  <a:txBody>
                    <a:bodyPr/>
                    <a:lstStyle/>
                    <a:p>
                      <a:pPr algn="ctr"/>
                      <a:r>
                        <a:rPr lang="es-MX" sz="1400" b="0" noProof="0" dirty="0">
                          <a:solidFill>
                            <a:schemeClr val="tx1"/>
                          </a:solidFill>
                          <a:latin typeface="Aptos" panose="020B0004020202020204" pitchFamily="34" charset="0"/>
                        </a:rPr>
                        <a:t>Falta de actualización de los portales de transparencia</a:t>
                      </a:r>
                    </a:p>
                  </a:txBody>
                  <a:tcPr anchor="ctr"/>
                </a:tc>
                <a:tc>
                  <a:txBody>
                    <a:bodyPr/>
                    <a:lstStyle/>
                    <a:p>
                      <a:pPr algn="ctr"/>
                      <a:r>
                        <a:rPr lang="es-MX" sz="1400" b="0" noProof="0" dirty="0">
                          <a:solidFill>
                            <a:schemeClr val="tx1"/>
                          </a:solidFill>
                          <a:latin typeface="Aptos" panose="020B0004020202020204" pitchFamily="34" charset="0"/>
                        </a:rPr>
                        <a:t>Dirección General de Asuntos Jurídicos y Transparencia</a:t>
                      </a:r>
                    </a:p>
                  </a:txBody>
                  <a:tcPr anchor="ctr"/>
                </a:tc>
                <a:extLst>
                  <a:ext uri="{0D108BD9-81ED-4DB2-BD59-A6C34878D82A}">
                    <a16:rowId xmlns:a16="http://schemas.microsoft.com/office/drawing/2014/main" val="1144725155"/>
                  </a:ext>
                </a:extLst>
              </a:tr>
              <a:tr h="528095">
                <a:tc>
                  <a:txBody>
                    <a:bodyPr/>
                    <a:lstStyle/>
                    <a:p>
                      <a:pPr marL="0" algn="ctr" defTabSz="914400" rtl="0" eaLnBrk="1" latinLnBrk="0" hangingPunct="1"/>
                      <a:r>
                        <a:rPr lang="es-MX" sz="1400" b="0" kern="1200" noProof="0" dirty="0">
                          <a:solidFill>
                            <a:schemeClr val="tx1"/>
                          </a:solidFill>
                          <a:latin typeface="Aptos" panose="020B0004020202020204" pitchFamily="34" charset="0"/>
                          <a:ea typeface="+mn-ea"/>
                          <a:cs typeface="+mn-cs"/>
                        </a:rPr>
                        <a:t>Fraudes en línea usando la imagen oficial</a:t>
                      </a:r>
                    </a:p>
                  </a:txBody>
                  <a:tcPr anchor="ctr"/>
                </a:tc>
                <a:tc>
                  <a:txBody>
                    <a:bodyPr/>
                    <a:lstStyle/>
                    <a:p>
                      <a:pPr algn="ctr"/>
                      <a:r>
                        <a:rPr lang="es-MX" sz="1400" b="0" noProof="0" dirty="0">
                          <a:solidFill>
                            <a:schemeClr val="tx1"/>
                          </a:solidFill>
                          <a:latin typeface="Aptos" panose="020B0004020202020204" pitchFamily="34" charset="0"/>
                        </a:rPr>
                        <a:t>Dirección General de Creatividad E Imagen Turística</a:t>
                      </a:r>
                    </a:p>
                  </a:txBody>
                  <a:tcPr anchor="ctr"/>
                </a:tc>
                <a:extLst>
                  <a:ext uri="{0D108BD9-81ED-4DB2-BD59-A6C34878D82A}">
                    <a16:rowId xmlns:a16="http://schemas.microsoft.com/office/drawing/2014/main" val="2643016899"/>
                  </a:ext>
                </a:extLst>
              </a:tr>
              <a:tr h="682683">
                <a:tc>
                  <a:txBody>
                    <a:bodyPr/>
                    <a:lstStyle/>
                    <a:p>
                      <a:pPr marL="0" algn="ctr" defTabSz="914400" rtl="0" eaLnBrk="1" latinLnBrk="0" hangingPunct="1"/>
                      <a:r>
                        <a:rPr lang="es-MX" sz="1400" b="0" kern="1200" noProof="0" dirty="0">
                          <a:solidFill>
                            <a:schemeClr val="tx1"/>
                          </a:solidFill>
                          <a:latin typeface="Aptos" panose="020B0004020202020204" pitchFamily="34" charset="0"/>
                          <a:ea typeface="+mn-ea"/>
                          <a:cs typeface="+mn-cs"/>
                        </a:rPr>
                        <a:t> Falta de vinculación entre MIPYMES, sector privado e instituciones académicas.</a:t>
                      </a:r>
                    </a:p>
                  </a:txBody>
                  <a:tcPr anchor="ctr"/>
                </a:tc>
                <a:tc>
                  <a:txBody>
                    <a:bodyPr/>
                    <a:lstStyle/>
                    <a:p>
                      <a:pPr algn="ctr"/>
                      <a:r>
                        <a:rPr lang="es-MX" sz="1400" b="0" noProof="0" dirty="0">
                          <a:solidFill>
                            <a:schemeClr val="tx1"/>
                          </a:solidFill>
                          <a:latin typeface="Aptos" panose="020B0004020202020204" pitchFamily="34" charset="0"/>
                        </a:rPr>
                        <a:t>Dirección General de Desarrollo Empresarial</a:t>
                      </a:r>
                    </a:p>
                  </a:txBody>
                  <a:tcPr anchor="ctr"/>
                </a:tc>
                <a:extLst>
                  <a:ext uri="{0D108BD9-81ED-4DB2-BD59-A6C34878D82A}">
                    <a16:rowId xmlns:a16="http://schemas.microsoft.com/office/drawing/2014/main" val="3915126826"/>
                  </a:ext>
                </a:extLst>
              </a:tr>
              <a:tr h="483567">
                <a:tc>
                  <a:txBody>
                    <a:bodyPr/>
                    <a:lstStyle/>
                    <a:p>
                      <a:pPr marL="0" algn="ctr" defTabSz="914400" rtl="0" eaLnBrk="1" latinLnBrk="0" hangingPunct="1"/>
                      <a:r>
                        <a:rPr lang="es-MX" sz="1400" b="0" kern="1200" noProof="0" dirty="0">
                          <a:solidFill>
                            <a:schemeClr val="tx1"/>
                          </a:solidFill>
                          <a:latin typeface="Aptos" panose="020B0004020202020204" pitchFamily="34" charset="0"/>
                          <a:ea typeface="+mn-ea"/>
                          <a:cs typeface="+mn-cs"/>
                        </a:rPr>
                        <a:t>Falta de actualización en el padrón de Asesores Inmobiliarios</a:t>
                      </a:r>
                    </a:p>
                  </a:txBody>
                  <a:tcPr anchor="ctr"/>
                </a:tc>
                <a:tc>
                  <a:txBody>
                    <a:bodyPr/>
                    <a:lstStyle/>
                    <a:p>
                      <a:pPr algn="ctr"/>
                      <a:r>
                        <a:rPr lang="es-MX" sz="1400" b="0" noProof="0" dirty="0">
                          <a:solidFill>
                            <a:schemeClr val="tx1"/>
                          </a:solidFill>
                          <a:latin typeface="Aptos" panose="020B0004020202020204" pitchFamily="34" charset="0"/>
                        </a:rPr>
                        <a:t>Dirección General Jurídica</a:t>
                      </a:r>
                    </a:p>
                  </a:txBody>
                  <a:tcPr anchor="ctr"/>
                </a:tc>
                <a:extLst>
                  <a:ext uri="{0D108BD9-81ED-4DB2-BD59-A6C34878D82A}">
                    <a16:rowId xmlns:a16="http://schemas.microsoft.com/office/drawing/2014/main" val="1454578635"/>
                  </a:ext>
                </a:extLst>
              </a:tr>
              <a:tr h="483567">
                <a:tc>
                  <a:txBody>
                    <a:bodyPr/>
                    <a:lstStyle/>
                    <a:p>
                      <a:pPr marL="0" algn="ctr" defTabSz="914400" rtl="0" eaLnBrk="1" latinLnBrk="0" hangingPunct="1"/>
                      <a:r>
                        <a:rPr lang="es-MX" sz="1400" b="0" kern="1200" noProof="0" dirty="0">
                          <a:solidFill>
                            <a:schemeClr val="tx1"/>
                          </a:solidFill>
                          <a:latin typeface="Aptos" panose="020B0004020202020204" pitchFamily="34" charset="0"/>
                          <a:ea typeface="+mn-ea"/>
                          <a:cs typeface="+mn-cs"/>
                        </a:rPr>
                        <a:t> No contar con un Manual de Organización y Procedimientos actualizados</a:t>
                      </a:r>
                    </a:p>
                  </a:txBody>
                  <a:tcPr anchor="ctr"/>
                </a:tc>
                <a:tc>
                  <a:txBody>
                    <a:bodyPr/>
                    <a:lstStyle/>
                    <a:p>
                      <a:pPr algn="ctr"/>
                      <a:r>
                        <a:rPr lang="es-MX" sz="1400" b="0" noProof="0" dirty="0">
                          <a:solidFill>
                            <a:schemeClr val="tx1"/>
                          </a:solidFill>
                          <a:latin typeface="Aptos" panose="020B0004020202020204" pitchFamily="34" charset="0"/>
                        </a:rPr>
                        <a:t>Dirección General de Administración y Finanzas</a:t>
                      </a:r>
                    </a:p>
                  </a:txBody>
                  <a:tcPr anchor="ctr"/>
                </a:tc>
                <a:extLst>
                  <a:ext uri="{0D108BD9-81ED-4DB2-BD59-A6C34878D82A}">
                    <a16:rowId xmlns:a16="http://schemas.microsoft.com/office/drawing/2014/main" val="1818479803"/>
                  </a:ext>
                </a:extLst>
              </a:tr>
              <a:tr h="754422">
                <a:tc>
                  <a:txBody>
                    <a:bodyPr/>
                    <a:lstStyle/>
                    <a:p>
                      <a:pPr marL="0" algn="ctr" defTabSz="914400" rtl="0" eaLnBrk="1" latinLnBrk="0" hangingPunct="1"/>
                      <a:r>
                        <a:rPr lang="es-MX" sz="1400" b="0" kern="1200" noProof="0" dirty="0">
                          <a:solidFill>
                            <a:schemeClr val="tx1"/>
                          </a:solidFill>
                          <a:latin typeface="Aptos" panose="020B0004020202020204" pitchFamily="34" charset="0"/>
                          <a:ea typeface="+mn-ea"/>
                          <a:cs typeface="+mn-cs"/>
                        </a:rPr>
                        <a:t>Información desactualizada sobre la ocupación hotelera.</a:t>
                      </a:r>
                    </a:p>
                  </a:txBody>
                  <a:tcPr anchor="ctr"/>
                </a:tc>
                <a:tc>
                  <a:txBody>
                    <a:bodyPr/>
                    <a:lstStyle/>
                    <a:p>
                      <a:pPr algn="ctr"/>
                      <a:r>
                        <a:rPr lang="es-MX" sz="1400" b="0" noProof="0" dirty="0">
                          <a:solidFill>
                            <a:schemeClr val="tx1"/>
                          </a:solidFill>
                          <a:latin typeface="Aptos" panose="020B0004020202020204" pitchFamily="34" charset="0"/>
                        </a:rPr>
                        <a:t>Subsecretaría de Innovación y Desarrollo Turístico</a:t>
                      </a:r>
                    </a:p>
                  </a:txBody>
                  <a:tcPr anchor="ctr"/>
                </a:tc>
                <a:extLst>
                  <a:ext uri="{0D108BD9-81ED-4DB2-BD59-A6C34878D82A}">
                    <a16:rowId xmlns:a16="http://schemas.microsoft.com/office/drawing/2014/main" val="3736518637"/>
                  </a:ext>
                </a:extLst>
              </a:tr>
            </a:tbl>
          </a:graphicData>
        </a:graphic>
      </p:graphicFrame>
      <p:pic>
        <p:nvPicPr>
          <p:cNvPr id="2" name="Picture 4" descr="Imagen generada">
            <a:extLst>
              <a:ext uri="{FF2B5EF4-FFF2-40B4-BE49-F238E27FC236}">
                <a16:creationId xmlns:a16="http://schemas.microsoft.com/office/drawing/2014/main" id="{D9A5A4AB-3AB8-D704-B732-01884F5C8E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4887" y="2350007"/>
            <a:ext cx="2615184" cy="2615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236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74E3C-19AD-1633-8299-D2B2DB2FC238}"/>
            </a:ext>
          </a:extLst>
        </p:cNvPr>
        <p:cNvGrpSpPr/>
        <p:nvPr/>
      </p:nvGrpSpPr>
      <p:grpSpPr>
        <a:xfrm>
          <a:off x="0" y="0"/>
          <a:ext cx="0" cy="0"/>
          <a:chOff x="0" y="0"/>
          <a:chExt cx="0" cy="0"/>
        </a:xfrm>
      </p:grpSpPr>
      <p:grpSp>
        <p:nvGrpSpPr>
          <p:cNvPr id="13" name="Grupo 12">
            <a:extLst>
              <a:ext uri="{FF2B5EF4-FFF2-40B4-BE49-F238E27FC236}">
                <a16:creationId xmlns:a16="http://schemas.microsoft.com/office/drawing/2014/main" id="{A6E2AC93-523A-BCF9-9CBE-548BA43FEB78}"/>
              </a:ext>
            </a:extLst>
          </p:cNvPr>
          <p:cNvGrpSpPr/>
          <p:nvPr/>
        </p:nvGrpSpPr>
        <p:grpSpPr>
          <a:xfrm>
            <a:off x="312691" y="259274"/>
            <a:ext cx="11565257" cy="813283"/>
            <a:chOff x="346289" y="284341"/>
            <a:chExt cx="11565257" cy="813283"/>
          </a:xfrm>
        </p:grpSpPr>
        <p:sp>
          <p:nvSpPr>
            <p:cNvPr id="14" name="Google Shape;364;p19">
              <a:extLst>
                <a:ext uri="{FF2B5EF4-FFF2-40B4-BE49-F238E27FC236}">
                  <a16:creationId xmlns:a16="http://schemas.microsoft.com/office/drawing/2014/main" id="{50720D8D-A4F5-D655-D885-B8D7C228B2C6}"/>
                </a:ext>
              </a:extLst>
            </p:cNvPr>
            <p:cNvSpPr txBox="1"/>
            <p:nvPr/>
          </p:nvSpPr>
          <p:spPr>
            <a:xfrm>
              <a:off x="6848832" y="314997"/>
              <a:ext cx="4846344"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000" b="1" noProof="0" dirty="0">
                  <a:solidFill>
                    <a:schemeClr val="dk1"/>
                  </a:solidFill>
                  <a:ea typeface="Fira Sans"/>
                  <a:cs typeface="Fira Sans"/>
                  <a:sym typeface="Fira Sans"/>
                </a:rPr>
                <a:t>Programa de Trabajo de Administración de Riesgos 2025</a:t>
              </a:r>
            </a:p>
          </p:txBody>
        </p:sp>
        <p:grpSp>
          <p:nvGrpSpPr>
            <p:cNvPr id="16" name="Grupo 15">
              <a:extLst>
                <a:ext uri="{FF2B5EF4-FFF2-40B4-BE49-F238E27FC236}">
                  <a16:creationId xmlns:a16="http://schemas.microsoft.com/office/drawing/2014/main" id="{55B1F07E-CC67-6B4D-F80D-6533FA92896F}"/>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F9612A4A-13D4-14D7-A44C-F147E24FD4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1200CDDF-85B2-4760-0D2A-8619D63F6800}"/>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08E135A9-C886-7FE3-F8B0-B92FB25336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CuadroTexto 3">
            <a:extLst>
              <a:ext uri="{FF2B5EF4-FFF2-40B4-BE49-F238E27FC236}">
                <a16:creationId xmlns:a16="http://schemas.microsoft.com/office/drawing/2014/main" id="{0B1BCC8A-AB7A-56E1-7CB6-2F535C932F3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508984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2F6D-3098-52AE-E5DA-282D252FF3AD}"/>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E6B50121-6891-017E-70F9-89F1C8423F25}"/>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F8CC8769-D5DC-DE1B-5331-EDD1F899E3F0}"/>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8C5768E4-BA27-795D-6E43-C152AF7820F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FCDE7BF-DD01-A77C-4E1C-73B3F5F878E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EA964DA3-0017-48EE-2473-1FF91063DE51}"/>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49A32C3-25C1-F4BA-1A90-DF1F3C80AF76}"/>
              </a:ext>
            </a:extLst>
          </p:cNvPr>
          <p:cNvSpPr txBox="1"/>
          <p:nvPr/>
        </p:nvSpPr>
        <p:spPr>
          <a:xfrm>
            <a:off x="236575" y="1726773"/>
            <a:ext cx="11674971"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noProof="0" dirty="0">
                <a:solidFill>
                  <a:schemeClr val="dk1"/>
                </a:solidFill>
                <a:ea typeface="Fira Sans"/>
                <a:cs typeface="Fira Sans"/>
                <a:sym typeface="Fira Sans"/>
              </a:rPr>
              <a:t>Dirección de Recursos Humanos</a:t>
            </a:r>
            <a:endParaRPr lang="es-MX" b="1" noProof="0" dirty="0">
              <a:sym typeface="Fira Sans"/>
            </a:endParaRPr>
          </a:p>
          <a:p>
            <a:pPr algn="just"/>
            <a:r>
              <a:rPr lang="es-MX" sz="1050" b="1" kern="1200" dirty="0">
                <a:solidFill>
                  <a:schemeClr val="tx1"/>
                </a:solidFill>
                <a:latin typeface="+mn-lt"/>
                <a:ea typeface="+mn-ea"/>
                <a:cs typeface="+mn-cs"/>
              </a:rPr>
              <a:t>P14.P01. Establecer líneas de reporte y autoridad, donde la administración comunica información de calidad hacia abajo y lateralmente, para que el personal desempeñe funciones clave en la consecución de objetivos, enfrentamiento de Riesgos, prevención de la corrupción y apoyo al Control Interno. (D, O)</a:t>
            </a:r>
          </a:p>
          <a:p>
            <a:pPr algn="just"/>
            <a:r>
              <a:rPr lang="es-MX" sz="1050" b="1" kern="1200" dirty="0">
                <a:solidFill>
                  <a:schemeClr val="tx1"/>
                </a:solidFill>
                <a:latin typeface="+mn-lt"/>
                <a:ea typeface="+mn-ea"/>
                <a:cs typeface="+mn-cs"/>
              </a:rPr>
              <a:t>-La Administración recibe Información de calidad sobre los procesos operativos de la Institución, la cual fluye por las líneas de reporte y autoridad apropiadas. (D)</a:t>
            </a:r>
          </a:p>
          <a:p>
            <a:pPr algn="just"/>
            <a:r>
              <a:rPr lang="es-MX" sz="1050" b="1" kern="1200" dirty="0">
                <a:solidFill>
                  <a:schemeClr val="tx1"/>
                </a:solidFill>
                <a:latin typeface="+mn-lt"/>
                <a:ea typeface="+mn-ea"/>
                <a:cs typeface="+mn-cs"/>
              </a:rPr>
              <a:t>-El Órgano de Gobierno, o en su caso, el Titular, recibe Información de calidad que fluya hacia arriba por las Líneas de Reporte, proveniente de la Administración y demás personal. (E) - Cuándo las Líneas de Reporte directas se ven comprometidas, el personal utiliza líneas separadas, como líneas éticas o de denuncia, para comunicar de manera ascendente, información confidencial o sensible. (E,D,O)</a:t>
            </a:r>
          </a:p>
          <a:p>
            <a:pPr marL="0" lvl="0" indent="0" algn="just" rtl="0">
              <a:spcBef>
                <a:spcPts val="0"/>
              </a:spcBef>
              <a:spcAft>
                <a:spcPts val="0"/>
              </a:spcAft>
              <a:buNone/>
            </a:pPr>
            <a:endParaRPr lang="es-MX" sz="1400" noProof="0" dirty="0">
              <a:solidFill>
                <a:schemeClr val="dk1"/>
              </a:solidFill>
              <a:ea typeface="Fira Sans"/>
              <a:cs typeface="Fira Sans"/>
              <a:sym typeface="Fira Sans"/>
            </a:endParaRPr>
          </a:p>
          <a:p>
            <a:pPr marL="0" lvl="0" indent="0" algn="just" rtl="0">
              <a:spcBef>
                <a:spcPts val="0"/>
              </a:spcBef>
              <a:spcAft>
                <a:spcPts val="0"/>
              </a:spcAft>
              <a:buNone/>
            </a:pPr>
            <a:endParaRPr lang="es-MX" sz="1400" b="1" noProof="0" dirty="0">
              <a:solidFill>
                <a:schemeClr val="dk1"/>
              </a:solidFill>
              <a:ea typeface="Fira Sans"/>
              <a:cs typeface="Fira Sans"/>
              <a:sym typeface="Fira Sans"/>
            </a:endParaRPr>
          </a:p>
        </p:txBody>
      </p:sp>
      <p:pic>
        <p:nvPicPr>
          <p:cNvPr id="7" name="Imagen 6">
            <a:extLst>
              <a:ext uri="{FF2B5EF4-FFF2-40B4-BE49-F238E27FC236}">
                <a16:creationId xmlns:a16="http://schemas.microsoft.com/office/drawing/2014/main" id="{9CB22E7B-F04A-9CF4-9D58-84C967EBFD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81753769-0A43-5753-29A2-45F7D0EE109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8" name="Imagen 7">
            <a:extLst>
              <a:ext uri="{FF2B5EF4-FFF2-40B4-BE49-F238E27FC236}">
                <a16:creationId xmlns:a16="http://schemas.microsoft.com/office/drawing/2014/main" id="{4C20C654-0AE0-78F7-C291-604673155CF0}"/>
              </a:ext>
            </a:extLst>
          </p:cNvPr>
          <p:cNvPicPr>
            <a:picLocks noChangeAspect="1"/>
          </p:cNvPicPr>
          <p:nvPr/>
        </p:nvPicPr>
        <p:blipFill>
          <a:blip r:embed="rId4"/>
          <a:stretch>
            <a:fillRect/>
          </a:stretch>
        </p:blipFill>
        <p:spPr>
          <a:xfrm>
            <a:off x="705041" y="2525450"/>
            <a:ext cx="2842831" cy="3854686"/>
          </a:xfrm>
          <a:prstGeom prst="rect">
            <a:avLst/>
          </a:prstGeom>
          <a:ln w="19050">
            <a:solidFill>
              <a:schemeClr val="tx2"/>
            </a:solidFill>
          </a:ln>
        </p:spPr>
      </p:pic>
      <p:sp>
        <p:nvSpPr>
          <p:cNvPr id="9" name="CuadroTexto 8">
            <a:extLst>
              <a:ext uri="{FF2B5EF4-FFF2-40B4-BE49-F238E27FC236}">
                <a16:creationId xmlns:a16="http://schemas.microsoft.com/office/drawing/2014/main" id="{CBA7DC9C-5805-C298-8ABE-C3D913077BA5}"/>
              </a:ext>
            </a:extLst>
          </p:cNvPr>
          <p:cNvSpPr txBox="1"/>
          <p:nvPr/>
        </p:nvSpPr>
        <p:spPr>
          <a:xfrm>
            <a:off x="3609295" y="3470127"/>
            <a:ext cx="2486025" cy="1169551"/>
          </a:xfrm>
          <a:prstGeom prst="rect">
            <a:avLst/>
          </a:prstGeom>
          <a:noFill/>
        </p:spPr>
        <p:txBody>
          <a:bodyPr wrap="square" rtlCol="0">
            <a:spAutoFit/>
          </a:bodyPr>
          <a:lstStyle/>
          <a:p>
            <a:r>
              <a:rPr lang="es-MX" sz="1400" b="1" dirty="0"/>
              <a:t>Solicitud a la Dirección General de Desarrollo Administrativo para la </a:t>
            </a:r>
            <a:r>
              <a:rPr lang="es-MX" sz="1400" b="1" i="0" u="none" strike="noStrike" baseline="0" dirty="0">
                <a:solidFill>
                  <a:srgbClr val="18161C"/>
                </a:solidFill>
              </a:rPr>
              <a:t>creación de las Unidades Administrativas en plataforma SICAD.</a:t>
            </a:r>
            <a:endParaRPr lang="es-MX" sz="1400" b="1" dirty="0"/>
          </a:p>
        </p:txBody>
      </p:sp>
      <p:pic>
        <p:nvPicPr>
          <p:cNvPr id="12" name="Imagen 11">
            <a:extLst>
              <a:ext uri="{FF2B5EF4-FFF2-40B4-BE49-F238E27FC236}">
                <a16:creationId xmlns:a16="http://schemas.microsoft.com/office/drawing/2014/main" id="{C3B61708-063E-700D-EABA-15CD8621CC16}"/>
              </a:ext>
            </a:extLst>
          </p:cNvPr>
          <p:cNvPicPr>
            <a:picLocks noChangeAspect="1"/>
          </p:cNvPicPr>
          <p:nvPr/>
        </p:nvPicPr>
        <p:blipFill>
          <a:blip r:embed="rId5"/>
          <a:stretch>
            <a:fillRect/>
          </a:stretch>
        </p:blipFill>
        <p:spPr>
          <a:xfrm>
            <a:off x="6245927" y="2549870"/>
            <a:ext cx="3269548" cy="3998137"/>
          </a:xfrm>
          <a:prstGeom prst="rect">
            <a:avLst/>
          </a:prstGeom>
          <a:ln w="12700">
            <a:solidFill>
              <a:schemeClr val="tx2"/>
            </a:solidFill>
          </a:ln>
        </p:spPr>
      </p:pic>
      <p:sp>
        <p:nvSpPr>
          <p:cNvPr id="13" name="CuadroTexto 12">
            <a:extLst>
              <a:ext uri="{FF2B5EF4-FFF2-40B4-BE49-F238E27FC236}">
                <a16:creationId xmlns:a16="http://schemas.microsoft.com/office/drawing/2014/main" id="{2FEFE187-EAB7-A69A-E244-D454A1E4FC70}"/>
              </a:ext>
            </a:extLst>
          </p:cNvPr>
          <p:cNvSpPr txBox="1"/>
          <p:nvPr/>
        </p:nvSpPr>
        <p:spPr>
          <a:xfrm>
            <a:off x="9666082" y="3311817"/>
            <a:ext cx="2486025" cy="738664"/>
          </a:xfrm>
          <a:prstGeom prst="rect">
            <a:avLst/>
          </a:prstGeom>
          <a:noFill/>
        </p:spPr>
        <p:txBody>
          <a:bodyPr wrap="square" rtlCol="0">
            <a:spAutoFit/>
          </a:bodyPr>
          <a:lstStyle/>
          <a:p>
            <a:r>
              <a:rPr lang="es-MX" sz="1400" b="1" dirty="0"/>
              <a:t>Solicitud de designación de Enlaces a las Unidades Administrativas</a:t>
            </a:r>
          </a:p>
        </p:txBody>
      </p:sp>
    </p:spTree>
    <p:extLst>
      <p:ext uri="{BB962C8B-B14F-4D97-AF65-F5344CB8AC3E}">
        <p14:creationId xmlns:p14="http://schemas.microsoft.com/office/powerpoint/2010/main" val="1703786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80821C91-A027-AE4B-58AB-30778CA98F1B}"/>
              </a:ext>
            </a:extLst>
          </p:cNvPr>
          <p:cNvGraphicFramePr>
            <a:graphicFrameLocks noGrp="1"/>
          </p:cNvGraphicFramePr>
          <p:nvPr>
            <p:ph idx="1"/>
            <p:extLst>
              <p:ext uri="{D42A27DB-BD31-4B8C-83A1-F6EECF244321}">
                <p14:modId xmlns:p14="http://schemas.microsoft.com/office/powerpoint/2010/main" val="2844669964"/>
              </p:ext>
            </p:extLst>
          </p:nvPr>
        </p:nvGraphicFramePr>
        <p:xfrm>
          <a:off x="940096" y="1815245"/>
          <a:ext cx="10311808" cy="4727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a:extLst>
              <a:ext uri="{FF2B5EF4-FFF2-40B4-BE49-F238E27FC236}">
                <a16:creationId xmlns:a16="http://schemas.microsoft.com/office/drawing/2014/main" id="{83FA3A2A-3ED3-5DDF-F171-854F66A478D3}"/>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CF10CE53-3313-516F-DDFD-D273A050DA8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8" name="Grupo 7">
              <a:extLst>
                <a:ext uri="{FF2B5EF4-FFF2-40B4-BE49-F238E27FC236}">
                  <a16:creationId xmlns:a16="http://schemas.microsoft.com/office/drawing/2014/main" id="{DDD5F32A-774C-07FA-8811-859702302F49}"/>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B375FBF-CF47-9AB0-776E-CF2AED316A6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9186ABD-4F21-86E5-1034-6F745EA828CB}"/>
                  </a:ext>
                </a:extLst>
              </p:cNvPr>
              <p:cNvPicPr preferRelativeResize="0"/>
              <p:nvPr/>
            </p:nvPicPr>
            <p:blipFill rotWithShape="1">
              <a:blip r:embed="rId8">
                <a:alphaModFix/>
              </a:blip>
              <a:srcRect b="89169"/>
              <a:stretch/>
            </p:blipFill>
            <p:spPr>
              <a:xfrm flipV="1">
                <a:off x="346289" y="1051905"/>
                <a:ext cx="11565257" cy="45719"/>
              </a:xfrm>
              <a:prstGeom prst="rect">
                <a:avLst/>
              </a:prstGeom>
              <a:noFill/>
              <a:ln>
                <a:noFill/>
              </a:ln>
            </p:spPr>
          </p:pic>
        </p:grpSp>
      </p:grpSp>
      <p:sp>
        <p:nvSpPr>
          <p:cNvPr id="4" name="CuadroTexto 3">
            <a:extLst>
              <a:ext uri="{FF2B5EF4-FFF2-40B4-BE49-F238E27FC236}">
                <a16:creationId xmlns:a16="http://schemas.microsoft.com/office/drawing/2014/main" id="{B2A59FE3-3558-5CDD-370B-D4665465900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7" name="Imagen 6">
            <a:extLst>
              <a:ext uri="{FF2B5EF4-FFF2-40B4-BE49-F238E27FC236}">
                <a16:creationId xmlns:a16="http://schemas.microsoft.com/office/drawing/2014/main" id="{1915BD98-E1EC-F047-CC6A-BB89CEC73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0091" y="153681"/>
            <a:ext cx="1803213" cy="821160"/>
          </a:xfrm>
          <a:prstGeom prst="rect">
            <a:avLst/>
          </a:prstGeom>
        </p:spPr>
      </p:pic>
    </p:spTree>
    <p:extLst>
      <p:ext uri="{BB962C8B-B14F-4D97-AF65-F5344CB8AC3E}">
        <p14:creationId xmlns:p14="http://schemas.microsoft.com/office/powerpoint/2010/main" val="185020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lgn="r" defTabSz="914400">
              <a:defRPr/>
            </a:pPr>
            <a:fld id="{E2A9F38B-7364-4398-860E-1D268335E1F8}" type="slidenum">
              <a:rPr lang="es-MX" sz="1200" noProof="0">
                <a:solidFill>
                  <a:prstClr val="black">
                    <a:tint val="75000"/>
                  </a:prstClr>
                </a:solidFill>
                <a:latin typeface="Calibri"/>
              </a:rPr>
              <a:pPr algn="r" defTabSz="914400">
                <a:defRPr/>
              </a:pPr>
              <a:t>18</a:t>
            </a:fld>
            <a:endParaRPr lang="es-MX" sz="1200" noProof="0">
              <a:solidFill>
                <a:prstClr val="black">
                  <a:tint val="75000"/>
                </a:prstClr>
              </a:solidFill>
              <a:latin typeface="Calibri"/>
            </a:endParaRPr>
          </a:p>
        </p:txBody>
      </p:sp>
      <p:sp>
        <p:nvSpPr>
          <p:cNvPr id="9" name="CuadroTexto 3"/>
          <p:cNvSpPr txBox="1"/>
          <p:nvPr/>
        </p:nvSpPr>
        <p:spPr>
          <a:xfrm>
            <a:off x="346289" y="1323347"/>
            <a:ext cx="11565257" cy="400110"/>
          </a:xfrm>
          <a:prstGeom prst="rect">
            <a:avLst/>
          </a:prstGeom>
          <a:noFill/>
        </p:spPr>
        <p:txBody>
          <a:bodyPr wrap="square" rtlCol="0">
            <a:spAutoFit/>
          </a:bodyPr>
          <a:lstStyle/>
          <a:p>
            <a:pPr algn="ctr" defTabSz="914400">
              <a:defRPr/>
            </a:pPr>
            <a:r>
              <a:rPr lang="es-MX" sz="2000" b="1" kern="0" noProof="0">
                <a:solidFill>
                  <a:prstClr val="black"/>
                </a:solidFill>
                <a:latin typeface="Helvetica" pitchFamily="2" charset="0"/>
              </a:rPr>
              <a:t>Metas, Necesidades, Oportunidades y Riesgos de las </a:t>
            </a:r>
            <a:r>
              <a:rPr lang="es-MX" sz="2000" b="1" kern="0" noProof="0" err="1">
                <a:solidFill>
                  <a:prstClr val="black"/>
                </a:solidFill>
                <a:latin typeface="Helvetica" pitchFamily="2" charset="0"/>
              </a:rPr>
              <a:t>TICs</a:t>
            </a:r>
            <a:endParaRPr lang="es-MX" sz="2000" b="1" kern="0" noProof="0">
              <a:solidFill>
                <a:prstClr val="black"/>
              </a:solidFill>
              <a:latin typeface="Helvetica" pitchFamily="2" charset="0"/>
            </a:endParaRPr>
          </a:p>
        </p:txBody>
      </p:sp>
      <p:sp>
        <p:nvSpPr>
          <p:cNvPr id="3" name="Rectángulo 2">
            <a:extLst>
              <a:ext uri="{FF2B5EF4-FFF2-40B4-BE49-F238E27FC236}">
                <a16:creationId xmlns:a16="http://schemas.microsoft.com/office/drawing/2014/main" id="{1363755B-F64D-4D34-3697-4B8513DC80B1}"/>
              </a:ext>
            </a:extLst>
          </p:cNvPr>
          <p:cNvSpPr/>
          <p:nvPr/>
        </p:nvSpPr>
        <p:spPr>
          <a:xfrm>
            <a:off x="0" y="0"/>
            <a:ext cx="12192000" cy="4001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2" name="Grupo 1">
            <a:extLst>
              <a:ext uri="{FF2B5EF4-FFF2-40B4-BE49-F238E27FC236}">
                <a16:creationId xmlns:a16="http://schemas.microsoft.com/office/drawing/2014/main" id="{20263657-32E2-5F51-8A70-8FEA2D895BAD}"/>
              </a:ext>
            </a:extLst>
          </p:cNvPr>
          <p:cNvGrpSpPr/>
          <p:nvPr/>
        </p:nvGrpSpPr>
        <p:grpSpPr>
          <a:xfrm>
            <a:off x="2771042" y="1923256"/>
            <a:ext cx="6715749" cy="3882839"/>
            <a:chOff x="2333229" y="2117102"/>
            <a:chExt cx="6980708" cy="4102944"/>
          </a:xfrm>
        </p:grpSpPr>
        <p:sp>
          <p:nvSpPr>
            <p:cNvPr id="13" name="Rectángulo 12">
              <a:extLst>
                <a:ext uri="{FF2B5EF4-FFF2-40B4-BE49-F238E27FC236}">
                  <a16:creationId xmlns:a16="http://schemas.microsoft.com/office/drawing/2014/main" id="{25E8957F-3A10-5A45-A8AE-2725881A7400}"/>
                </a:ext>
              </a:extLst>
            </p:cNvPr>
            <p:cNvSpPr/>
            <p:nvPr/>
          </p:nvSpPr>
          <p:spPr>
            <a:xfrm>
              <a:off x="5823583" y="4168575"/>
              <a:ext cx="3490354" cy="2051471"/>
            </a:xfrm>
            <a:prstGeom prst="rect">
              <a:avLst/>
            </a:prstGeom>
          </p:spPr>
          <p:style>
            <a:lnRef idx="0">
              <a:schemeClr val="accent3"/>
            </a:lnRef>
            <a:fillRef idx="3">
              <a:schemeClr val="accent3"/>
            </a:fillRef>
            <a:effectRef idx="3">
              <a:schemeClr val="accent3"/>
            </a:effectRef>
            <a:fontRef idx="minor">
              <a:schemeClr val="lt1"/>
            </a:fontRef>
          </p:style>
          <p:txBody>
            <a:bodyPr lIns="91440" tIns="45720" rIns="91440" bIns="45720" rtlCol="0" anchor="ctr"/>
            <a:lstStyle/>
            <a:p>
              <a:pPr algn="ctr"/>
              <a:r>
                <a:rPr lang="es-MX" b="1" noProof="0" dirty="0"/>
                <a:t>Riesgos:</a:t>
              </a:r>
            </a:p>
            <a:p>
              <a:pPr algn="ctr"/>
              <a:r>
                <a:rPr lang="es-MX" noProof="0" dirty="0">
                  <a:ea typeface="+mn-lt"/>
                  <a:cs typeface="+mn-lt"/>
                </a:rPr>
                <a:t>Protección del entorno digital</a:t>
              </a:r>
              <a:endParaRPr lang="es-MX" noProof="0" dirty="0"/>
            </a:p>
          </p:txBody>
        </p:sp>
        <p:sp>
          <p:nvSpPr>
            <p:cNvPr id="14" name="Rectángulo 13">
              <a:extLst>
                <a:ext uri="{FF2B5EF4-FFF2-40B4-BE49-F238E27FC236}">
                  <a16:creationId xmlns:a16="http://schemas.microsoft.com/office/drawing/2014/main" id="{C99DD53C-E8E8-3648-4729-58FE14C54D3A}"/>
                </a:ext>
              </a:extLst>
            </p:cNvPr>
            <p:cNvSpPr/>
            <p:nvPr/>
          </p:nvSpPr>
          <p:spPr>
            <a:xfrm>
              <a:off x="5823583" y="2117104"/>
              <a:ext cx="3490354" cy="2051471"/>
            </a:xfrm>
            <a:prstGeom prst="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es-MX" b="1" noProof="0" dirty="0"/>
                <a:t>Necesidades:</a:t>
              </a:r>
            </a:p>
            <a:p>
              <a:pPr algn="ctr"/>
              <a:r>
                <a:rPr lang="es-MX" dirty="0"/>
                <a:t>Fortalecer capacidades técnicas y de ciberseguridad</a:t>
              </a:r>
              <a:br>
                <a:rPr lang="es-MX" dirty="0"/>
              </a:br>
              <a:endParaRPr lang="es-MX" noProof="0" dirty="0">
                <a:ea typeface="Calibri"/>
                <a:cs typeface="Calibri"/>
              </a:endParaRPr>
            </a:p>
          </p:txBody>
        </p:sp>
        <p:sp>
          <p:nvSpPr>
            <p:cNvPr id="15" name="Rectángulo 14">
              <a:extLst>
                <a:ext uri="{FF2B5EF4-FFF2-40B4-BE49-F238E27FC236}">
                  <a16:creationId xmlns:a16="http://schemas.microsoft.com/office/drawing/2014/main" id="{3730F432-EA57-5961-A775-9599A4EDDF1B}"/>
                </a:ext>
              </a:extLst>
            </p:cNvPr>
            <p:cNvSpPr/>
            <p:nvPr/>
          </p:nvSpPr>
          <p:spPr>
            <a:xfrm>
              <a:off x="2333229" y="4168574"/>
              <a:ext cx="3490354" cy="2051471"/>
            </a:xfrm>
            <a:prstGeom prst="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MX" b="1" noProof="0" dirty="0"/>
                <a:t>Oportunidades:</a:t>
              </a:r>
              <a:endParaRPr lang="es-MX" b="1" noProof="0" dirty="0">
                <a:ea typeface="+mn-lt"/>
                <a:cs typeface="+mn-lt"/>
              </a:endParaRPr>
            </a:p>
            <a:p>
              <a:pPr algn="ctr"/>
              <a:r>
                <a:rPr lang="es-MX" dirty="0">
                  <a:ea typeface="+mn-lt"/>
                  <a:cs typeface="+mn-lt"/>
                </a:rPr>
                <a:t>Automatización y digitalización de servicios</a:t>
              </a:r>
              <a:endParaRPr lang="es-MX" noProof="0" dirty="0">
                <a:ea typeface="Calibri"/>
                <a:cs typeface="Calibri"/>
              </a:endParaRPr>
            </a:p>
          </p:txBody>
        </p:sp>
        <p:sp>
          <p:nvSpPr>
            <p:cNvPr id="16" name="Rectángulo 15">
              <a:extLst>
                <a:ext uri="{FF2B5EF4-FFF2-40B4-BE49-F238E27FC236}">
                  <a16:creationId xmlns:a16="http://schemas.microsoft.com/office/drawing/2014/main" id="{1C11642D-9971-CB3A-CD98-C0D1D9A4A092}"/>
                </a:ext>
              </a:extLst>
            </p:cNvPr>
            <p:cNvSpPr/>
            <p:nvPr/>
          </p:nvSpPr>
          <p:spPr>
            <a:xfrm>
              <a:off x="2333229" y="2117102"/>
              <a:ext cx="3490354" cy="2051471"/>
            </a:xfrm>
            <a:prstGeom prst="rect">
              <a:avLst/>
            </a:prstGeom>
          </p:spPr>
          <p:style>
            <a:lnRef idx="0">
              <a:schemeClr val="accent1"/>
            </a:lnRef>
            <a:fillRef idx="3">
              <a:schemeClr val="accent1"/>
            </a:fillRef>
            <a:effectRef idx="3">
              <a:schemeClr val="accent1"/>
            </a:effectRef>
            <a:fontRef idx="minor">
              <a:schemeClr val="lt1"/>
            </a:fontRef>
          </p:style>
          <p:txBody>
            <a:bodyPr lIns="91440" tIns="45720" rIns="91440" bIns="45720" rtlCol="0" anchor="ctr"/>
            <a:lstStyle/>
            <a:p>
              <a:pPr algn="ctr"/>
              <a:r>
                <a:rPr lang="es-MX" b="1" noProof="0" dirty="0"/>
                <a:t>Metas:</a:t>
              </a:r>
            </a:p>
            <a:p>
              <a:pPr algn="ctr"/>
              <a:r>
                <a:rPr lang="es-MX" dirty="0"/>
                <a:t>Consolidar la identidad digital institucional</a:t>
              </a:r>
              <a:br>
                <a:rPr lang="es-MX" dirty="0"/>
              </a:br>
              <a:endParaRPr lang="es-MX" noProof="0" dirty="0"/>
            </a:p>
          </p:txBody>
        </p:sp>
      </p:grpSp>
      <p:grpSp>
        <p:nvGrpSpPr>
          <p:cNvPr id="6" name="Grupo 5">
            <a:extLst>
              <a:ext uri="{FF2B5EF4-FFF2-40B4-BE49-F238E27FC236}">
                <a16:creationId xmlns:a16="http://schemas.microsoft.com/office/drawing/2014/main" id="{CC1BB784-17CB-4E82-B34E-631FC56A66A1}"/>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C20414B5-924D-FB84-43F4-56BE3A3AB1D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10" name="Grupo 9">
              <a:extLst>
                <a:ext uri="{FF2B5EF4-FFF2-40B4-BE49-F238E27FC236}">
                  <a16:creationId xmlns:a16="http://schemas.microsoft.com/office/drawing/2014/main" id="{A7B2BEE6-E703-5BB3-5D96-5A0CDFF4A79F}"/>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5687BD17-72FC-753C-24AF-4DBB31AE97C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2B1D847A-B4A1-0B0A-10CB-543C2B4ACB0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5" name="CuadroTexto 4">
            <a:extLst>
              <a:ext uri="{FF2B5EF4-FFF2-40B4-BE49-F238E27FC236}">
                <a16:creationId xmlns:a16="http://schemas.microsoft.com/office/drawing/2014/main" id="{41449D67-DB6C-DE82-7B60-2D4658E527AB}"/>
              </a:ext>
            </a:extLst>
          </p:cNvPr>
          <p:cNvSpPr txBox="1"/>
          <p:nvPr/>
        </p:nvSpPr>
        <p:spPr>
          <a:xfrm>
            <a:off x="346289" y="6171277"/>
            <a:ext cx="3305722" cy="215444"/>
          </a:xfrm>
          <a:prstGeom prst="rect">
            <a:avLst/>
          </a:prstGeom>
          <a:noFill/>
        </p:spPr>
        <p:txBody>
          <a:bodyPr wrap="square" rtlCol="0">
            <a:spAutoFit/>
          </a:bodyPr>
          <a:lstStyle/>
          <a:p>
            <a:r>
              <a:rPr lang="es-MX" sz="800" noProof="0" err="1"/>
              <a:t>TICs</a:t>
            </a:r>
            <a:r>
              <a:rPr lang="es-MX" sz="800" noProof="0"/>
              <a:t>: Tecnologías de la Información y Comunicación.</a:t>
            </a:r>
          </a:p>
        </p:txBody>
      </p:sp>
      <p:pic>
        <p:nvPicPr>
          <p:cNvPr id="8" name="Imagen 7">
            <a:extLst>
              <a:ext uri="{FF2B5EF4-FFF2-40B4-BE49-F238E27FC236}">
                <a16:creationId xmlns:a16="http://schemas.microsoft.com/office/drawing/2014/main" id="{3AE0A82C-C066-706F-9493-DC2AF48558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17" name="CuadroTexto 16">
            <a:extLst>
              <a:ext uri="{FF2B5EF4-FFF2-40B4-BE49-F238E27FC236}">
                <a16:creationId xmlns:a16="http://schemas.microsoft.com/office/drawing/2014/main" id="{043F86F5-96B0-453D-0C5B-3D628E05E3F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1082327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6D79E3FB-73F8-795B-8291-A83CC582D2C5}"/>
              </a:ext>
            </a:extLst>
          </p:cNvPr>
          <p:cNvGraphicFramePr>
            <a:graphicFrameLocks noGrp="1"/>
          </p:cNvGraphicFramePr>
          <p:nvPr>
            <p:ph idx="1"/>
            <p:extLst>
              <p:ext uri="{D42A27DB-BD31-4B8C-83A1-F6EECF244321}">
                <p14:modId xmlns:p14="http://schemas.microsoft.com/office/powerpoint/2010/main" val="831897817"/>
              </p:ext>
            </p:extLst>
          </p:nvPr>
        </p:nvGraphicFramePr>
        <p:xfrm>
          <a:off x="886968" y="1929974"/>
          <a:ext cx="10385942" cy="3291840"/>
        </p:xfrm>
        <a:graphic>
          <a:graphicData uri="http://schemas.openxmlformats.org/drawingml/2006/table">
            <a:tbl>
              <a:tblPr firstRow="1" bandRow="1">
                <a:tableStyleId>{5C22544A-7EE6-4342-B048-85BDC9FD1C3A}</a:tableStyleId>
              </a:tblPr>
              <a:tblGrid>
                <a:gridCol w="2123518">
                  <a:extLst>
                    <a:ext uri="{9D8B030D-6E8A-4147-A177-3AD203B41FA5}">
                      <a16:colId xmlns:a16="http://schemas.microsoft.com/office/drawing/2014/main" val="2523563827"/>
                    </a:ext>
                  </a:extLst>
                </a:gridCol>
                <a:gridCol w="2795954">
                  <a:extLst>
                    <a:ext uri="{9D8B030D-6E8A-4147-A177-3AD203B41FA5}">
                      <a16:colId xmlns:a16="http://schemas.microsoft.com/office/drawing/2014/main" val="928459018"/>
                    </a:ext>
                  </a:extLst>
                </a:gridCol>
                <a:gridCol w="4055012">
                  <a:extLst>
                    <a:ext uri="{9D8B030D-6E8A-4147-A177-3AD203B41FA5}">
                      <a16:colId xmlns:a16="http://schemas.microsoft.com/office/drawing/2014/main" val="450347078"/>
                    </a:ext>
                  </a:extLst>
                </a:gridCol>
                <a:gridCol w="1411458">
                  <a:extLst>
                    <a:ext uri="{9D8B030D-6E8A-4147-A177-3AD203B41FA5}">
                      <a16:colId xmlns:a16="http://schemas.microsoft.com/office/drawing/2014/main" val="4195222840"/>
                    </a:ext>
                  </a:extLst>
                </a:gridCol>
              </a:tblGrid>
              <a:tr h="370840">
                <a:tc>
                  <a:txBody>
                    <a:bodyPr/>
                    <a:lstStyle/>
                    <a:p>
                      <a:pPr algn="ctr"/>
                      <a:r>
                        <a:rPr lang="es-MX" sz="1500" noProof="0"/>
                        <a:t>Descripción de Problemática</a:t>
                      </a:r>
                    </a:p>
                  </a:txBody>
                  <a:tcPr anchor="ctr"/>
                </a:tc>
                <a:tc>
                  <a:txBody>
                    <a:bodyPr/>
                    <a:lstStyle/>
                    <a:p>
                      <a:pPr algn="ctr"/>
                      <a:r>
                        <a:rPr lang="es-MX" sz="1500" noProof="0"/>
                        <a:t>Origen de la Problemática</a:t>
                      </a:r>
                    </a:p>
                  </a:txBody>
                  <a:tcPr anchor="ctr"/>
                </a:tc>
                <a:tc>
                  <a:txBody>
                    <a:bodyPr/>
                    <a:lstStyle/>
                    <a:p>
                      <a:pPr algn="ctr"/>
                      <a:r>
                        <a:rPr lang="es-MX" sz="1500" noProof="0"/>
                        <a:t>Acción para Mitigar la Problemática</a:t>
                      </a:r>
                    </a:p>
                  </a:txBody>
                  <a:tcPr anchor="ctr"/>
                </a:tc>
                <a:tc>
                  <a:txBody>
                    <a:bodyPr/>
                    <a:lstStyle/>
                    <a:p>
                      <a:pPr algn="ctr"/>
                      <a:r>
                        <a:rPr lang="es-MX" sz="1500" noProof="0"/>
                        <a:t>Responsable</a:t>
                      </a:r>
                    </a:p>
                  </a:txBody>
                  <a:tcPr anchor="ctr">
                    <a:lnR w="12700" cmpd="sng">
                      <a:noFill/>
                    </a:lnR>
                  </a:tcPr>
                </a:tc>
                <a:extLst>
                  <a:ext uri="{0D108BD9-81ED-4DB2-BD59-A6C34878D82A}">
                    <a16:rowId xmlns:a16="http://schemas.microsoft.com/office/drawing/2014/main" val="2812019370"/>
                  </a:ext>
                </a:extLst>
              </a:tr>
              <a:tr h="370840">
                <a:tc>
                  <a:txBody>
                    <a:bodyPr/>
                    <a:lstStyle/>
                    <a:p>
                      <a:pPr algn="just"/>
                      <a:endParaRPr lang="es-MX" sz="1200" noProof="0" dirty="0"/>
                    </a:p>
                    <a:p>
                      <a:pPr algn="just"/>
                      <a:r>
                        <a:rPr lang="es-MX" sz="1200" noProof="0" dirty="0"/>
                        <a:t>Vulnerabilidad en la seguridad informática y restricciones en la configuración.</a:t>
                      </a:r>
                    </a:p>
                  </a:txBody>
                  <a:tcPr/>
                </a:tc>
                <a:tc>
                  <a:txBody>
                    <a:bodyPr/>
                    <a:lstStyle/>
                    <a:p>
                      <a:pPr algn="just"/>
                      <a:endParaRPr lang="es-MX" sz="1200" noProof="0" dirty="0"/>
                    </a:p>
                    <a:p>
                      <a:pPr algn="just"/>
                      <a:r>
                        <a:rPr lang="es-MX" sz="1200" noProof="0" dirty="0"/>
                        <a:t>Licencia vencida del dispositivo de seguridad Fortinet (firewall perimetral) lo cual deja una protección básica, y restricciones para administrar la red de internet.</a:t>
                      </a:r>
                    </a:p>
                  </a:txBody>
                  <a:tcPr/>
                </a:tc>
                <a:tc>
                  <a:txBody>
                    <a:bodyPr/>
                    <a:lstStyle/>
                    <a:p>
                      <a:pPr algn="just"/>
                      <a:r>
                        <a:rPr lang="es-MX" sz="1200" noProof="0"/>
                        <a:t>Se ha informado a Oficialía Mayor del caso, y se espera unirse al esquema de protección que autorizará Oficialía Mayor. Se continua trabajando con la protección básica y configuraciones constantes para mantener la seguridad y estabilidad de la red. A su vez se plantea la utilización de antenas punto a punto para incorporar las oficinas del </a:t>
                      </a:r>
                      <a:r>
                        <a:rPr lang="es-MX" sz="1200" noProof="0" err="1"/>
                        <a:t>Softlanding</a:t>
                      </a:r>
                      <a:r>
                        <a:rPr lang="es-MX" sz="1200" noProof="0"/>
                        <a:t> a la red principal, generando ahorro en los servicios y ampliando el área de protección.</a:t>
                      </a:r>
                    </a:p>
                  </a:txBody>
                  <a:tcPr/>
                </a:tc>
                <a:tc>
                  <a:txBody>
                    <a:bodyPr/>
                    <a:lstStyle/>
                    <a:p>
                      <a:pPr algn="ctr"/>
                      <a:r>
                        <a:rPr lang="es-MX" sz="1200" noProof="0" dirty="0"/>
                        <a:t>Subdirección de Tecnología e Informática</a:t>
                      </a:r>
                    </a:p>
                  </a:txBody>
                  <a:tcPr anchor="ctr"/>
                </a:tc>
                <a:extLst>
                  <a:ext uri="{0D108BD9-81ED-4DB2-BD59-A6C34878D82A}">
                    <a16:rowId xmlns:a16="http://schemas.microsoft.com/office/drawing/2014/main" val="2703178470"/>
                  </a:ext>
                </a:extLst>
              </a:tr>
              <a:tr h="370840">
                <a:tc>
                  <a:txBody>
                    <a:bodyPr/>
                    <a:lstStyle/>
                    <a:p>
                      <a:pPr algn="just"/>
                      <a:endParaRPr lang="es-MX" sz="1200" noProof="0"/>
                    </a:p>
                    <a:p>
                      <a:pPr algn="just"/>
                      <a:r>
                        <a:rPr lang="es-MX" sz="1200" noProof="0"/>
                        <a:t>Desuso de herramientas digitales para el respaldo de información por parte de los usuarios</a:t>
                      </a:r>
                    </a:p>
                  </a:txBody>
                  <a:tcPr/>
                </a:tc>
                <a:tc>
                  <a:txBody>
                    <a:bodyPr/>
                    <a:lstStyle/>
                    <a:p>
                      <a:pPr algn="just"/>
                      <a:r>
                        <a:rPr lang="es-MX" sz="1200" noProof="0"/>
                        <a:t>Se cuenta con licencia de 1 TB de almacenamiento en la nube para cada persona con correo institucional, sin embargo no se utiliza de la forma planteada en la capacitación del año anterior para el respaldo de información.</a:t>
                      </a:r>
                    </a:p>
                  </a:txBody>
                  <a:tcPr/>
                </a:tc>
                <a:tc>
                  <a:txBody>
                    <a:bodyPr/>
                    <a:lstStyle/>
                    <a:p>
                      <a:pPr algn="just"/>
                      <a:r>
                        <a:rPr lang="es-MX" sz="1200" noProof="0"/>
                        <a:t>Se programarán capacitaciones para instruir en el uso de estas herramientas y el respaldo de la información. Con ello informar a los compañeros que no se alcanzó en la capacitación anterior, resolver dudas y propiciar el correcto manejo de información y respaldos.</a:t>
                      </a:r>
                    </a:p>
                  </a:txBody>
                  <a:tcPr/>
                </a:tc>
                <a:tc>
                  <a:txBody>
                    <a:bodyPr/>
                    <a:lstStyle/>
                    <a:p>
                      <a:pPr algn="ctr"/>
                      <a:r>
                        <a:rPr lang="es-MX" sz="1200" noProof="0" dirty="0"/>
                        <a:t>Subdirección de Tecnología e Informática</a:t>
                      </a:r>
                    </a:p>
                  </a:txBody>
                  <a:tcPr anchor="ctr"/>
                </a:tc>
                <a:extLst>
                  <a:ext uri="{0D108BD9-81ED-4DB2-BD59-A6C34878D82A}">
                    <a16:rowId xmlns:a16="http://schemas.microsoft.com/office/drawing/2014/main" val="654065349"/>
                  </a:ext>
                </a:extLst>
              </a:tr>
            </a:tbl>
          </a:graphicData>
        </a:graphic>
      </p:graphicFrame>
      <p:grpSp>
        <p:nvGrpSpPr>
          <p:cNvPr id="4" name="Grupo 3">
            <a:extLst>
              <a:ext uri="{FF2B5EF4-FFF2-40B4-BE49-F238E27FC236}">
                <a16:creationId xmlns:a16="http://schemas.microsoft.com/office/drawing/2014/main" id="{DAA1A3E1-9B24-0975-21E6-C2B80B82C5B6}"/>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8B3935A-17C7-14C3-1FD9-42A5DDE19F9B}"/>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Cédula de Problemáticas</a:t>
              </a:r>
            </a:p>
          </p:txBody>
        </p:sp>
        <p:grpSp>
          <p:nvGrpSpPr>
            <p:cNvPr id="8" name="Grupo 7">
              <a:extLst>
                <a:ext uri="{FF2B5EF4-FFF2-40B4-BE49-F238E27FC236}">
                  <a16:creationId xmlns:a16="http://schemas.microsoft.com/office/drawing/2014/main" id="{1DA6EF4F-5B39-67B2-3F51-7C087DCF63A3}"/>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28D33DD6-5FF0-B14B-69E6-60EF085762A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3EF75EE-9650-401D-2CF1-C6ADB1FA445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DE158B20-E0B5-E0B2-C9C1-54B881EF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9" name="CuadroTexto 8">
            <a:extLst>
              <a:ext uri="{FF2B5EF4-FFF2-40B4-BE49-F238E27FC236}">
                <a16:creationId xmlns:a16="http://schemas.microsoft.com/office/drawing/2014/main" id="{A07084C8-303F-6ED4-65CE-AE22C2302BB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97393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0A5C30F-185D-413F-9005-B41DD0FA0924}"/>
              </a:ext>
            </a:extLst>
          </p:cNvPr>
          <p:cNvSpPr>
            <a:spLocks noGrp="1"/>
          </p:cNvSpPr>
          <p:nvPr>
            <p:ph type="ctrTitle"/>
          </p:nvPr>
        </p:nvSpPr>
        <p:spPr>
          <a:xfrm>
            <a:off x="571990" y="3484867"/>
            <a:ext cx="4828608" cy="948152"/>
          </a:xfrm>
        </p:spPr>
        <p:txBody>
          <a:bodyPr rtlCol="0">
            <a:normAutofit fontScale="90000"/>
          </a:bodyPr>
          <a:lstStyle/>
          <a:p>
            <a:pPr algn="ctr"/>
            <a:r>
              <a:rPr lang="es-MX" sz="4400" b="1" noProof="0">
                <a:latin typeface="+mj-lt"/>
              </a:rPr>
              <a:t>VERIFICACIÓN Y DECLARACIÓN DEL QUÓRUM LEGAL</a:t>
            </a:r>
          </a:p>
        </p:txBody>
      </p:sp>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47" name="Grupo 46">
            <a:extLst>
              <a:ext uri="{FF2B5EF4-FFF2-40B4-BE49-F238E27FC236}">
                <a16:creationId xmlns:a16="http://schemas.microsoft.com/office/drawing/2014/main" id="{4059C08D-1463-8C16-27F4-DC5B4D42AE0F}"/>
              </a:ext>
            </a:extLst>
          </p:cNvPr>
          <p:cNvGrpSpPr/>
          <p:nvPr/>
        </p:nvGrpSpPr>
        <p:grpSpPr>
          <a:xfrm>
            <a:off x="5707575" y="1415150"/>
            <a:ext cx="5740713" cy="4397520"/>
            <a:chOff x="6380286" y="1284994"/>
            <a:chExt cx="5342693" cy="4562910"/>
          </a:xfrm>
        </p:grpSpPr>
        <p:grpSp>
          <p:nvGrpSpPr>
            <p:cNvPr id="99" name="Grupo 98">
              <a:extLst>
                <a:ext uri="{FF2B5EF4-FFF2-40B4-BE49-F238E27FC236}">
                  <a16:creationId xmlns:a16="http://schemas.microsoft.com/office/drawing/2014/main" id="{DFE6E277-43DD-488F-FE45-624EE74D1FE8}"/>
                </a:ext>
              </a:extLst>
            </p:cNvPr>
            <p:cNvGrpSpPr/>
            <p:nvPr/>
          </p:nvGrpSpPr>
          <p:grpSpPr>
            <a:xfrm>
              <a:off x="6380286" y="1284994"/>
              <a:ext cx="5342692" cy="4562910"/>
              <a:chOff x="5782782" y="871964"/>
              <a:chExt cx="5342692" cy="4562910"/>
            </a:xfrm>
          </p:grpSpPr>
          <p:grpSp>
            <p:nvGrpSpPr>
              <p:cNvPr id="9" name="Google Shape;314;p19">
                <a:extLst>
                  <a:ext uri="{FF2B5EF4-FFF2-40B4-BE49-F238E27FC236}">
                    <a16:creationId xmlns:a16="http://schemas.microsoft.com/office/drawing/2014/main" id="{3E161192-BD73-B247-D7C7-DA2F7EE8EB50}"/>
                  </a:ext>
                </a:extLst>
              </p:cNvPr>
              <p:cNvGrpSpPr/>
              <p:nvPr/>
            </p:nvGrpSpPr>
            <p:grpSpPr>
              <a:xfrm>
                <a:off x="5791231" y="1807422"/>
                <a:ext cx="1481442" cy="3627452"/>
                <a:chOff x="6376901" y="1398224"/>
                <a:chExt cx="1000804" cy="2996609"/>
              </a:xfrm>
            </p:grpSpPr>
            <p:sp>
              <p:nvSpPr>
                <p:cNvPr id="11" name="Google Shape;315;p19">
                  <a:extLst>
                    <a:ext uri="{FF2B5EF4-FFF2-40B4-BE49-F238E27FC236}">
                      <a16:creationId xmlns:a16="http://schemas.microsoft.com/office/drawing/2014/main" id="{CD130136-B8B5-BB56-48AB-7AF8032155C7}"/>
                    </a:ext>
                  </a:extLst>
                </p:cNvPr>
                <p:cNvSpPr/>
                <p:nvPr/>
              </p:nvSpPr>
              <p:spPr>
                <a:xfrm rot="5400000">
                  <a:off x="6730272" y="3277743"/>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2" name="Google Shape;316;p19">
                  <a:extLst>
                    <a:ext uri="{FF2B5EF4-FFF2-40B4-BE49-F238E27FC236}">
                      <a16:creationId xmlns:a16="http://schemas.microsoft.com/office/drawing/2014/main" id="{D2399E85-B686-697A-D5A9-3E4301E30876}"/>
                    </a:ext>
                  </a:extLst>
                </p:cNvPr>
                <p:cNvSpPr/>
                <p:nvPr/>
              </p:nvSpPr>
              <p:spPr>
                <a:xfrm rot="-5400000" flipH="1">
                  <a:off x="6674918" y="3126093"/>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3" name="Google Shape;317;p19">
                  <a:extLst>
                    <a:ext uri="{FF2B5EF4-FFF2-40B4-BE49-F238E27FC236}">
                      <a16:creationId xmlns:a16="http://schemas.microsoft.com/office/drawing/2014/main" id="{A8687A59-E1FE-3E75-78E4-54B585907E18}"/>
                    </a:ext>
                  </a:extLst>
                </p:cNvPr>
                <p:cNvSpPr/>
                <p:nvPr/>
              </p:nvSpPr>
              <p:spPr>
                <a:xfrm rot="5400000">
                  <a:off x="6730301" y="2684128"/>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4" name="Google Shape;318;p19">
                  <a:extLst>
                    <a:ext uri="{FF2B5EF4-FFF2-40B4-BE49-F238E27FC236}">
                      <a16:creationId xmlns:a16="http://schemas.microsoft.com/office/drawing/2014/main" id="{9E6ADFF9-8528-A2DB-6F01-122628675653}"/>
                    </a:ext>
                  </a:extLst>
                </p:cNvPr>
                <p:cNvSpPr/>
                <p:nvPr/>
              </p:nvSpPr>
              <p:spPr>
                <a:xfrm rot="-5400000" flipH="1">
                  <a:off x="6674883" y="2532485"/>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5" name="Google Shape;319;p19">
                  <a:extLst>
                    <a:ext uri="{FF2B5EF4-FFF2-40B4-BE49-F238E27FC236}">
                      <a16:creationId xmlns:a16="http://schemas.microsoft.com/office/drawing/2014/main" id="{37FD484B-88BA-D433-D2B9-56FB8D9CDC6C}"/>
                    </a:ext>
                  </a:extLst>
                </p:cNvPr>
                <p:cNvSpPr/>
                <p:nvPr/>
              </p:nvSpPr>
              <p:spPr>
                <a:xfrm rot="5400000">
                  <a:off x="6730272" y="2090527"/>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6" name="Google Shape;320;p19">
                  <a:extLst>
                    <a:ext uri="{FF2B5EF4-FFF2-40B4-BE49-F238E27FC236}">
                      <a16:creationId xmlns:a16="http://schemas.microsoft.com/office/drawing/2014/main" id="{F5CA5550-A504-50D9-6556-77A0CDAD0265}"/>
                    </a:ext>
                  </a:extLst>
                </p:cNvPr>
                <p:cNvSpPr/>
                <p:nvPr/>
              </p:nvSpPr>
              <p:spPr>
                <a:xfrm rot="-5400000" flipH="1">
                  <a:off x="6674918" y="1938877"/>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7" name="Google Shape;321;p19">
                  <a:extLst>
                    <a:ext uri="{FF2B5EF4-FFF2-40B4-BE49-F238E27FC236}">
                      <a16:creationId xmlns:a16="http://schemas.microsoft.com/office/drawing/2014/main" id="{B24193F5-722A-6BD8-8922-FA076379145B}"/>
                    </a:ext>
                  </a:extLst>
                </p:cNvPr>
                <p:cNvSpPr/>
                <p:nvPr/>
              </p:nvSpPr>
              <p:spPr>
                <a:xfrm rot="5400000">
                  <a:off x="6730301" y="1496911"/>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8" name="Google Shape;322;p19">
                  <a:extLst>
                    <a:ext uri="{FF2B5EF4-FFF2-40B4-BE49-F238E27FC236}">
                      <a16:creationId xmlns:a16="http://schemas.microsoft.com/office/drawing/2014/main" id="{928B9B67-CDC3-6C51-1966-5E5D8C295A51}"/>
                    </a:ext>
                  </a:extLst>
                </p:cNvPr>
                <p:cNvSpPr/>
                <p:nvPr/>
              </p:nvSpPr>
              <p:spPr>
                <a:xfrm rot="-5400000" flipH="1">
                  <a:off x="6674890" y="1345276"/>
                  <a:ext cx="618346" cy="724241"/>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9" name="Google Shape;323;p19">
                  <a:extLst>
                    <a:ext uri="{FF2B5EF4-FFF2-40B4-BE49-F238E27FC236}">
                      <a16:creationId xmlns:a16="http://schemas.microsoft.com/office/drawing/2014/main" id="{03D3F020-2C1F-C2BA-083F-75C0534F57A0}"/>
                    </a:ext>
                  </a:extLst>
                </p:cNvPr>
                <p:cNvSpPr/>
                <p:nvPr/>
              </p:nvSpPr>
              <p:spPr>
                <a:xfrm rot="5400000">
                  <a:off x="6730301" y="3875175"/>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0" name="Google Shape;324;p19">
                  <a:extLst>
                    <a:ext uri="{FF2B5EF4-FFF2-40B4-BE49-F238E27FC236}">
                      <a16:creationId xmlns:a16="http://schemas.microsoft.com/office/drawing/2014/main" id="{CAD4E9EA-E20C-779A-398A-9D9CF73B7001}"/>
                    </a:ext>
                  </a:extLst>
                </p:cNvPr>
                <p:cNvSpPr/>
                <p:nvPr/>
              </p:nvSpPr>
              <p:spPr>
                <a:xfrm rot="-5400000" flipH="1">
                  <a:off x="6674883" y="3723532"/>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1" name="Google Shape;325;p19">
                  <a:extLst>
                    <a:ext uri="{FF2B5EF4-FFF2-40B4-BE49-F238E27FC236}">
                      <a16:creationId xmlns:a16="http://schemas.microsoft.com/office/drawing/2014/main" id="{516C2B33-1186-9C60-4404-75118A3EDD21}"/>
                    </a:ext>
                  </a:extLst>
                </p:cNvPr>
                <p:cNvSpPr/>
                <p:nvPr/>
              </p:nvSpPr>
              <p:spPr>
                <a:xfrm rot="-5400000" flipH="1">
                  <a:off x="7243140" y="16581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2" name="Google Shape;326;p19">
                  <a:extLst>
                    <a:ext uri="{FF2B5EF4-FFF2-40B4-BE49-F238E27FC236}">
                      <a16:creationId xmlns:a16="http://schemas.microsoft.com/office/drawing/2014/main" id="{42131B4C-C09F-C4C2-2AAC-5BBC9599D969}"/>
                    </a:ext>
                  </a:extLst>
                </p:cNvPr>
                <p:cNvSpPr/>
                <p:nvPr/>
              </p:nvSpPr>
              <p:spPr>
                <a:xfrm rot="-5400000" flipH="1">
                  <a:off x="7242490" y="22517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3" name="Google Shape;327;p19">
                  <a:extLst>
                    <a:ext uri="{FF2B5EF4-FFF2-40B4-BE49-F238E27FC236}">
                      <a16:creationId xmlns:a16="http://schemas.microsoft.com/office/drawing/2014/main" id="{9C40DA17-EB77-CDEF-8B2A-4A71EBEA7229}"/>
                    </a:ext>
                  </a:extLst>
                </p:cNvPr>
                <p:cNvSpPr/>
                <p:nvPr/>
              </p:nvSpPr>
              <p:spPr>
                <a:xfrm rot="-5400000" flipH="1">
                  <a:off x="7241840" y="28453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4" name="Google Shape;328;p19">
                  <a:extLst>
                    <a:ext uri="{FF2B5EF4-FFF2-40B4-BE49-F238E27FC236}">
                      <a16:creationId xmlns:a16="http://schemas.microsoft.com/office/drawing/2014/main" id="{D23320A0-C5CB-C422-C94A-D7A9478D647A}"/>
                    </a:ext>
                  </a:extLst>
                </p:cNvPr>
                <p:cNvSpPr/>
                <p:nvPr/>
              </p:nvSpPr>
              <p:spPr>
                <a:xfrm rot="-5400000" flipH="1">
                  <a:off x="7241190" y="34389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5" name="Google Shape;329;p19">
                  <a:extLst>
                    <a:ext uri="{FF2B5EF4-FFF2-40B4-BE49-F238E27FC236}">
                      <a16:creationId xmlns:a16="http://schemas.microsoft.com/office/drawing/2014/main" id="{178DD0CA-1764-0BB4-EA9F-EFFA541C6596}"/>
                    </a:ext>
                  </a:extLst>
                </p:cNvPr>
                <p:cNvSpPr/>
                <p:nvPr/>
              </p:nvSpPr>
              <p:spPr>
                <a:xfrm rot="-5400000" flipH="1">
                  <a:off x="7241190" y="4036358"/>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6" name="Google Shape;330;p19">
                  <a:extLst>
                    <a:ext uri="{FF2B5EF4-FFF2-40B4-BE49-F238E27FC236}">
                      <a16:creationId xmlns:a16="http://schemas.microsoft.com/office/drawing/2014/main" id="{7C5FEFE6-0CB4-ED9B-BA96-4F2DACAF3E5D}"/>
                    </a:ext>
                  </a:extLst>
                </p:cNvPr>
                <p:cNvGrpSpPr/>
                <p:nvPr/>
              </p:nvGrpSpPr>
              <p:grpSpPr>
                <a:xfrm rot="-5400000" flipH="1">
                  <a:off x="5259632" y="2796633"/>
                  <a:ext cx="2500852" cy="266313"/>
                  <a:chOff x="2373076" y="2102764"/>
                  <a:chExt cx="4452287" cy="476663"/>
                </a:xfrm>
              </p:grpSpPr>
              <p:sp>
                <p:nvSpPr>
                  <p:cNvPr id="30" name="Google Shape;331;p19">
                    <a:extLst>
                      <a:ext uri="{FF2B5EF4-FFF2-40B4-BE49-F238E27FC236}">
                        <a16:creationId xmlns:a16="http://schemas.microsoft.com/office/drawing/2014/main" id="{A5882202-79D3-43E6-3A39-5A29D9789456}"/>
                      </a:ext>
                    </a:extLst>
                  </p:cNvPr>
                  <p:cNvSpPr/>
                  <p:nvPr/>
                </p:nvSpPr>
                <p:spPr>
                  <a:xfrm>
                    <a:off x="6381300" y="2135565"/>
                    <a:ext cx="440945" cy="354172"/>
                  </a:xfrm>
                  <a:prstGeom prst="arc">
                    <a:avLst>
                      <a:gd name="adj1" fmla="val 16200000"/>
                      <a:gd name="adj2" fmla="val 40614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cxnSp>
                <p:nvCxnSpPr>
                  <p:cNvPr id="33" name="Google Shape;334;p19">
                    <a:extLst>
                      <a:ext uri="{FF2B5EF4-FFF2-40B4-BE49-F238E27FC236}">
                        <a16:creationId xmlns:a16="http://schemas.microsoft.com/office/drawing/2014/main" id="{C2BBC984-4EA5-0590-8356-18568D3EFE2C}"/>
                      </a:ext>
                    </a:extLst>
                  </p:cNvPr>
                  <p:cNvCxnSpPr>
                    <a:cxnSpLocks/>
                  </p:cNvCxnSpPr>
                  <p:nvPr/>
                </p:nvCxnSpPr>
                <p:spPr>
                  <a:xfrm rot="16200000" flipH="1">
                    <a:off x="2140682" y="2335158"/>
                    <a:ext cx="468986" cy="4197"/>
                  </a:xfrm>
                  <a:prstGeom prst="straightConnector1">
                    <a:avLst/>
                  </a:prstGeom>
                  <a:noFill/>
                  <a:ln w="19050" cap="flat" cmpd="sng">
                    <a:solidFill>
                      <a:schemeClr val="accent5"/>
                    </a:solidFill>
                    <a:prstDash val="solid"/>
                    <a:round/>
                    <a:headEnd type="none" w="sm" len="sm"/>
                    <a:tailEnd type="none" w="sm" len="sm"/>
                  </a:ln>
                </p:spPr>
              </p:cxnSp>
              <p:cxnSp>
                <p:nvCxnSpPr>
                  <p:cNvPr id="34" name="Google Shape;335;p19">
                    <a:extLst>
                      <a:ext uri="{FF2B5EF4-FFF2-40B4-BE49-F238E27FC236}">
                        <a16:creationId xmlns:a16="http://schemas.microsoft.com/office/drawing/2014/main" id="{29EFD65C-4416-48EC-C14B-46501C6D250F}"/>
                      </a:ext>
                    </a:extLst>
                  </p:cNvPr>
                  <p:cNvCxnSpPr>
                    <a:cxnSpLocks/>
                  </p:cNvCxnSpPr>
                  <p:nvPr/>
                </p:nvCxnSpPr>
                <p:spPr>
                  <a:xfrm flipH="1">
                    <a:off x="6824463" y="2300127"/>
                    <a:ext cx="900" cy="279300"/>
                  </a:xfrm>
                  <a:prstGeom prst="straightConnector1">
                    <a:avLst/>
                  </a:prstGeom>
                  <a:noFill/>
                  <a:ln w="19050" cap="flat" cmpd="sng">
                    <a:solidFill>
                      <a:schemeClr val="accent5"/>
                    </a:solidFill>
                    <a:prstDash val="solid"/>
                    <a:round/>
                    <a:headEnd type="none" w="sm" len="sm"/>
                    <a:tailEnd type="none" w="sm" len="sm"/>
                  </a:ln>
                </p:spPr>
              </p:cxnSp>
            </p:grpSp>
            <p:cxnSp>
              <p:nvCxnSpPr>
                <p:cNvPr id="27" name="Google Shape;336;p19">
                  <a:extLst>
                    <a:ext uri="{FF2B5EF4-FFF2-40B4-BE49-F238E27FC236}">
                      <a16:creationId xmlns:a16="http://schemas.microsoft.com/office/drawing/2014/main" id="{0B3F254A-026B-7C36-9DA2-D72144A8164F}"/>
                    </a:ext>
                  </a:extLst>
                </p:cNvPr>
                <p:cNvCxnSpPr>
                  <a:cxnSpLocks/>
                </p:cNvCxnSpPr>
                <p:nvPr/>
              </p:nvCxnSpPr>
              <p:spPr>
                <a:xfrm flipV="1">
                  <a:off x="6392975" y="2865497"/>
                  <a:ext cx="250240" cy="1391"/>
                </a:xfrm>
                <a:prstGeom prst="straightConnector1">
                  <a:avLst/>
                </a:prstGeom>
                <a:noFill/>
                <a:ln w="19050" cap="flat" cmpd="sng">
                  <a:solidFill>
                    <a:schemeClr val="accent5"/>
                  </a:solidFill>
                  <a:prstDash val="solid"/>
                  <a:round/>
                  <a:headEnd type="none" w="med" len="med"/>
                  <a:tailEnd type="none" w="med" len="med"/>
                </a:ln>
              </p:spPr>
            </p:cxnSp>
            <p:cxnSp>
              <p:nvCxnSpPr>
                <p:cNvPr id="28" name="Google Shape;337;p19">
                  <a:extLst>
                    <a:ext uri="{FF2B5EF4-FFF2-40B4-BE49-F238E27FC236}">
                      <a16:creationId xmlns:a16="http://schemas.microsoft.com/office/drawing/2014/main" id="{63AD59C2-FC4A-1263-6C33-2168A7613FC8}"/>
                    </a:ext>
                  </a:extLst>
                </p:cNvPr>
                <p:cNvCxnSpPr>
                  <a:cxnSpLocks/>
                </p:cNvCxnSpPr>
                <p:nvPr/>
              </p:nvCxnSpPr>
              <p:spPr>
                <a:xfrm>
                  <a:off x="6393288" y="2300238"/>
                  <a:ext cx="234540" cy="1500"/>
                </a:xfrm>
                <a:prstGeom prst="straightConnector1">
                  <a:avLst/>
                </a:prstGeom>
                <a:noFill/>
                <a:ln w="19050" cap="flat" cmpd="sng">
                  <a:solidFill>
                    <a:schemeClr val="accent5"/>
                  </a:solidFill>
                  <a:prstDash val="solid"/>
                  <a:round/>
                  <a:headEnd type="none" w="med" len="med"/>
                  <a:tailEnd type="none" w="med" len="med"/>
                </a:ln>
              </p:spPr>
            </p:cxnSp>
            <p:cxnSp>
              <p:nvCxnSpPr>
                <p:cNvPr id="29" name="Google Shape;338;p19">
                  <a:extLst>
                    <a:ext uri="{FF2B5EF4-FFF2-40B4-BE49-F238E27FC236}">
                      <a16:creationId xmlns:a16="http://schemas.microsoft.com/office/drawing/2014/main" id="{540A43A1-D0B0-DBC7-0DB0-EC6C86D61646}"/>
                    </a:ext>
                  </a:extLst>
                </p:cNvPr>
                <p:cNvCxnSpPr>
                  <a:cxnSpLocks/>
                </p:cNvCxnSpPr>
                <p:nvPr/>
              </p:nvCxnSpPr>
              <p:spPr>
                <a:xfrm>
                  <a:off x="6393275" y="3499800"/>
                  <a:ext cx="249939" cy="0"/>
                </a:xfrm>
                <a:prstGeom prst="straightConnector1">
                  <a:avLst/>
                </a:prstGeom>
                <a:noFill/>
                <a:ln w="19050" cap="flat" cmpd="sng">
                  <a:solidFill>
                    <a:schemeClr val="accent5"/>
                  </a:solidFill>
                  <a:prstDash val="solid"/>
                  <a:round/>
                  <a:headEnd type="none" w="med" len="med"/>
                  <a:tailEnd type="none" w="med" len="med"/>
                </a:ln>
              </p:spPr>
            </p:cxnSp>
          </p:grpSp>
          <p:grpSp>
            <p:nvGrpSpPr>
              <p:cNvPr id="68" name="Grupo 67">
                <a:extLst>
                  <a:ext uri="{FF2B5EF4-FFF2-40B4-BE49-F238E27FC236}">
                    <a16:creationId xmlns:a16="http://schemas.microsoft.com/office/drawing/2014/main" id="{04ADF35C-6873-06ED-C879-7E5F20055DB6}"/>
                  </a:ext>
                </a:extLst>
              </p:cNvPr>
              <p:cNvGrpSpPr/>
              <p:nvPr/>
            </p:nvGrpSpPr>
            <p:grpSpPr>
              <a:xfrm>
                <a:off x="6447927" y="871964"/>
                <a:ext cx="4677547" cy="4321420"/>
                <a:chOff x="6834993" y="632257"/>
                <a:chExt cx="3285225" cy="3590080"/>
              </a:xfrm>
            </p:grpSpPr>
            <p:sp>
              <p:nvSpPr>
                <p:cNvPr id="69" name="Google Shape;363;p19">
                  <a:extLst>
                    <a:ext uri="{FF2B5EF4-FFF2-40B4-BE49-F238E27FC236}">
                      <a16:creationId xmlns:a16="http://schemas.microsoft.com/office/drawing/2014/main" id="{C16E8A1D-8BDB-1FAF-EBB7-501F4177FC76}"/>
                    </a:ext>
                  </a:extLst>
                </p:cNvPr>
                <p:cNvSpPr txBox="1"/>
                <p:nvPr/>
              </p:nvSpPr>
              <p:spPr>
                <a:xfrm>
                  <a:off x="7422423" y="632257"/>
                  <a:ext cx="120162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Presidente</a:t>
                  </a:r>
                </a:p>
              </p:txBody>
            </p:sp>
            <p:sp>
              <p:nvSpPr>
                <p:cNvPr id="70" name="Google Shape;364;p19">
                  <a:extLst>
                    <a:ext uri="{FF2B5EF4-FFF2-40B4-BE49-F238E27FC236}">
                      <a16:creationId xmlns:a16="http://schemas.microsoft.com/office/drawing/2014/main" id="{A44AC8CB-26D4-9897-93B6-6CD24866299C}"/>
                    </a:ext>
                  </a:extLst>
                </p:cNvPr>
                <p:cNvSpPr txBox="1"/>
                <p:nvPr/>
              </p:nvSpPr>
              <p:spPr>
                <a:xfrm>
                  <a:off x="7598053" y="1005670"/>
                  <a:ext cx="2522165" cy="17952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dirty="0">
                      <a:solidFill>
                        <a:schemeClr val="dk1"/>
                      </a:solidFill>
                      <a:latin typeface="Fira Sans"/>
                      <a:ea typeface="Fira Sans"/>
                      <a:cs typeface="Fira Sans"/>
                      <a:sym typeface="Fira Sans"/>
                    </a:rPr>
                    <a:t>Mtro. Roberto Gradillas Pineda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Secretario de Economía y Turismo </a:t>
                  </a:r>
                </a:p>
              </p:txBody>
            </p:sp>
            <p:sp>
              <p:nvSpPr>
                <p:cNvPr id="71" name="Google Shape;365;p19">
                  <a:extLst>
                    <a:ext uri="{FF2B5EF4-FFF2-40B4-BE49-F238E27FC236}">
                      <a16:creationId xmlns:a16="http://schemas.microsoft.com/office/drawing/2014/main" id="{77414C46-4FB0-3C1A-469C-EA3A003D22F5}"/>
                    </a:ext>
                  </a:extLst>
                </p:cNvPr>
                <p:cNvSpPr txBox="1"/>
                <p:nvPr/>
              </p:nvSpPr>
              <p:spPr>
                <a:xfrm>
                  <a:off x="7318689" y="1923268"/>
                  <a:ext cx="2479566"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dirty="0">
                      <a:solidFill>
                        <a:schemeClr val="accent4"/>
                      </a:solidFill>
                      <a:latin typeface="Fira Sans"/>
                      <a:ea typeface="Fira Sans"/>
                      <a:cs typeface="Fira Sans"/>
                      <a:sym typeface="Fira Sans"/>
                    </a:rPr>
                    <a:t>Vocal A y Coordinador de CI</a:t>
                  </a:r>
                </a:p>
              </p:txBody>
            </p:sp>
            <p:sp>
              <p:nvSpPr>
                <p:cNvPr id="73" name="Google Shape;367;p19">
                  <a:extLst>
                    <a:ext uri="{FF2B5EF4-FFF2-40B4-BE49-F238E27FC236}">
                      <a16:creationId xmlns:a16="http://schemas.microsoft.com/office/drawing/2014/main" id="{11940AEC-AD31-B6E5-2F94-43B9449058D1}"/>
                    </a:ext>
                  </a:extLst>
                </p:cNvPr>
                <p:cNvSpPr txBox="1"/>
                <p:nvPr/>
              </p:nvSpPr>
              <p:spPr>
                <a:xfrm>
                  <a:off x="7422376" y="256395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B</a:t>
                  </a:r>
                </a:p>
              </p:txBody>
            </p:sp>
            <p:sp>
              <p:nvSpPr>
                <p:cNvPr id="75" name="Google Shape;369;p19">
                  <a:extLst>
                    <a:ext uri="{FF2B5EF4-FFF2-40B4-BE49-F238E27FC236}">
                      <a16:creationId xmlns:a16="http://schemas.microsoft.com/office/drawing/2014/main" id="{677445EF-000E-CE72-DDF6-0F13607C00A6}"/>
                    </a:ext>
                  </a:extLst>
                </p:cNvPr>
                <p:cNvSpPr txBox="1"/>
                <p:nvPr/>
              </p:nvSpPr>
              <p:spPr>
                <a:xfrm>
                  <a:off x="7422376" y="319260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C</a:t>
                  </a:r>
                </a:p>
              </p:txBody>
            </p:sp>
            <p:sp>
              <p:nvSpPr>
                <p:cNvPr id="77" name="Google Shape;371;p19">
                  <a:extLst>
                    <a:ext uri="{FF2B5EF4-FFF2-40B4-BE49-F238E27FC236}">
                      <a16:creationId xmlns:a16="http://schemas.microsoft.com/office/drawing/2014/main" id="{94BF1C45-1066-81C3-5143-3443ACC4448B}"/>
                    </a:ext>
                  </a:extLst>
                </p:cNvPr>
                <p:cNvSpPr txBox="1"/>
                <p:nvPr/>
              </p:nvSpPr>
              <p:spPr>
                <a:xfrm>
                  <a:off x="7422376" y="3795371"/>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D</a:t>
                  </a:r>
                </a:p>
              </p:txBody>
            </p:sp>
            <p:grpSp>
              <p:nvGrpSpPr>
                <p:cNvPr id="79" name="Google Shape;373;p19">
                  <a:extLst>
                    <a:ext uri="{FF2B5EF4-FFF2-40B4-BE49-F238E27FC236}">
                      <a16:creationId xmlns:a16="http://schemas.microsoft.com/office/drawing/2014/main" id="{F1529103-C269-2904-6389-098EF7775A07}"/>
                    </a:ext>
                  </a:extLst>
                </p:cNvPr>
                <p:cNvGrpSpPr/>
                <p:nvPr/>
              </p:nvGrpSpPr>
              <p:grpSpPr>
                <a:xfrm>
                  <a:off x="6834993" y="1551777"/>
                  <a:ext cx="210315" cy="273404"/>
                  <a:chOff x="1690567" y="1753136"/>
                  <a:chExt cx="165746" cy="206702"/>
                </a:xfrm>
              </p:grpSpPr>
              <p:sp>
                <p:nvSpPr>
                  <p:cNvPr id="92" name="Google Shape;374;p19">
                    <a:extLst>
                      <a:ext uri="{FF2B5EF4-FFF2-40B4-BE49-F238E27FC236}">
                        <a16:creationId xmlns:a16="http://schemas.microsoft.com/office/drawing/2014/main" id="{72A7D52E-FC9B-1C94-773C-A5E047AE77D2}"/>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3" name="Google Shape;375;p19">
                    <a:extLst>
                      <a:ext uri="{FF2B5EF4-FFF2-40B4-BE49-F238E27FC236}">
                        <a16:creationId xmlns:a16="http://schemas.microsoft.com/office/drawing/2014/main" id="{5A16BFC5-C543-70F1-2161-4A34C375067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0" name="Google Shape;376;p19">
                  <a:extLst>
                    <a:ext uri="{FF2B5EF4-FFF2-40B4-BE49-F238E27FC236}">
                      <a16:creationId xmlns:a16="http://schemas.microsoft.com/office/drawing/2014/main" id="{6C69922B-0F45-2FC8-5C47-5D345AD6C678}"/>
                    </a:ext>
                  </a:extLst>
                </p:cNvPr>
                <p:cNvGrpSpPr/>
                <p:nvPr/>
              </p:nvGrpSpPr>
              <p:grpSpPr>
                <a:xfrm>
                  <a:off x="6834993" y="2164262"/>
                  <a:ext cx="210315" cy="273404"/>
                  <a:chOff x="1690567" y="1753136"/>
                  <a:chExt cx="165746" cy="206702"/>
                </a:xfrm>
              </p:grpSpPr>
              <p:sp>
                <p:nvSpPr>
                  <p:cNvPr id="90" name="Google Shape;377;p19">
                    <a:extLst>
                      <a:ext uri="{FF2B5EF4-FFF2-40B4-BE49-F238E27FC236}">
                        <a16:creationId xmlns:a16="http://schemas.microsoft.com/office/drawing/2014/main" id="{97C83346-8181-286B-4B33-C4D35780B74A}"/>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1" name="Google Shape;378;p19">
                    <a:extLst>
                      <a:ext uri="{FF2B5EF4-FFF2-40B4-BE49-F238E27FC236}">
                        <a16:creationId xmlns:a16="http://schemas.microsoft.com/office/drawing/2014/main" id="{1E8D4356-D89B-BFDA-D5D2-337342F7198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1" name="Google Shape;379;p19">
                  <a:extLst>
                    <a:ext uri="{FF2B5EF4-FFF2-40B4-BE49-F238E27FC236}">
                      <a16:creationId xmlns:a16="http://schemas.microsoft.com/office/drawing/2014/main" id="{5351258E-0C64-0D34-2DB9-B8BAF1020C4C}"/>
                    </a:ext>
                  </a:extLst>
                </p:cNvPr>
                <p:cNvGrpSpPr/>
                <p:nvPr/>
              </p:nvGrpSpPr>
              <p:grpSpPr>
                <a:xfrm>
                  <a:off x="6834993" y="2757900"/>
                  <a:ext cx="210315" cy="273404"/>
                  <a:chOff x="1690567" y="1753136"/>
                  <a:chExt cx="165746" cy="206702"/>
                </a:xfrm>
              </p:grpSpPr>
              <p:sp>
                <p:nvSpPr>
                  <p:cNvPr id="88" name="Google Shape;380;p19">
                    <a:extLst>
                      <a:ext uri="{FF2B5EF4-FFF2-40B4-BE49-F238E27FC236}">
                        <a16:creationId xmlns:a16="http://schemas.microsoft.com/office/drawing/2014/main" id="{7AED7F77-F459-C4C3-D9C7-91A2CD51AB88}"/>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9" name="Google Shape;381;p19">
                    <a:extLst>
                      <a:ext uri="{FF2B5EF4-FFF2-40B4-BE49-F238E27FC236}">
                        <a16:creationId xmlns:a16="http://schemas.microsoft.com/office/drawing/2014/main" id="{03B21885-1FC1-A78B-99A1-EDBA7FD195D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2" name="Google Shape;382;p19">
                  <a:extLst>
                    <a:ext uri="{FF2B5EF4-FFF2-40B4-BE49-F238E27FC236}">
                      <a16:creationId xmlns:a16="http://schemas.microsoft.com/office/drawing/2014/main" id="{24A8165D-8821-2CA4-FF56-B1835DBF03E7}"/>
                    </a:ext>
                  </a:extLst>
                </p:cNvPr>
                <p:cNvGrpSpPr/>
                <p:nvPr/>
              </p:nvGrpSpPr>
              <p:grpSpPr>
                <a:xfrm>
                  <a:off x="6834993" y="3363850"/>
                  <a:ext cx="210315" cy="273404"/>
                  <a:chOff x="1690567" y="1753136"/>
                  <a:chExt cx="165746" cy="206702"/>
                </a:xfrm>
              </p:grpSpPr>
              <p:sp>
                <p:nvSpPr>
                  <p:cNvPr id="86" name="Google Shape;383;p19">
                    <a:extLst>
                      <a:ext uri="{FF2B5EF4-FFF2-40B4-BE49-F238E27FC236}">
                        <a16:creationId xmlns:a16="http://schemas.microsoft.com/office/drawing/2014/main" id="{E312FB1C-7118-CAF3-DA26-42A8CFC39C6D}"/>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7" name="Google Shape;384;p19">
                    <a:extLst>
                      <a:ext uri="{FF2B5EF4-FFF2-40B4-BE49-F238E27FC236}">
                        <a16:creationId xmlns:a16="http://schemas.microsoft.com/office/drawing/2014/main" id="{BC0EBA7E-6DE3-2D7F-DDE5-4B81667666A3}"/>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3" name="Google Shape;385;p19">
                  <a:extLst>
                    <a:ext uri="{FF2B5EF4-FFF2-40B4-BE49-F238E27FC236}">
                      <a16:creationId xmlns:a16="http://schemas.microsoft.com/office/drawing/2014/main" id="{3D4386BC-7753-CAD2-4E4E-FF52EE9630C5}"/>
                    </a:ext>
                  </a:extLst>
                </p:cNvPr>
                <p:cNvGrpSpPr/>
                <p:nvPr/>
              </p:nvGrpSpPr>
              <p:grpSpPr>
                <a:xfrm>
                  <a:off x="6834993" y="3948933"/>
                  <a:ext cx="210315" cy="273404"/>
                  <a:chOff x="1690567" y="1753136"/>
                  <a:chExt cx="165746" cy="206702"/>
                </a:xfrm>
              </p:grpSpPr>
              <p:sp>
                <p:nvSpPr>
                  <p:cNvPr id="84" name="Google Shape;386;p19">
                    <a:extLst>
                      <a:ext uri="{FF2B5EF4-FFF2-40B4-BE49-F238E27FC236}">
                        <a16:creationId xmlns:a16="http://schemas.microsoft.com/office/drawing/2014/main" id="{7FFF870F-F321-2313-FD43-21CC5D108A80}"/>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5" name="Google Shape;387;p19">
                    <a:extLst>
                      <a:ext uri="{FF2B5EF4-FFF2-40B4-BE49-F238E27FC236}">
                        <a16:creationId xmlns:a16="http://schemas.microsoft.com/office/drawing/2014/main" id="{17B24989-88B3-1D6D-48C5-14CCED2B4F7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cxnSp>
            <p:nvCxnSpPr>
              <p:cNvPr id="94" name="Google Shape;337;p19">
                <a:extLst>
                  <a:ext uri="{FF2B5EF4-FFF2-40B4-BE49-F238E27FC236}">
                    <a16:creationId xmlns:a16="http://schemas.microsoft.com/office/drawing/2014/main" id="{ADF57914-58F6-4CDC-DB19-CE4370A259E3}"/>
                  </a:ext>
                </a:extLst>
              </p:cNvPr>
              <p:cNvCxnSpPr>
                <a:cxnSpLocks/>
              </p:cNvCxnSpPr>
              <p:nvPr/>
            </p:nvCxnSpPr>
            <p:spPr>
              <a:xfrm>
                <a:off x="5782782" y="1463734"/>
                <a:ext cx="34283" cy="3596830"/>
              </a:xfrm>
              <a:prstGeom prst="straightConnector1">
                <a:avLst/>
              </a:prstGeom>
              <a:noFill/>
              <a:ln w="19050" cap="flat" cmpd="sng">
                <a:solidFill>
                  <a:schemeClr val="accent5"/>
                </a:solidFill>
                <a:prstDash val="solid"/>
                <a:round/>
                <a:headEnd type="none" w="med" len="med"/>
                <a:tailEnd type="none" w="med" len="med"/>
              </a:ln>
            </p:spPr>
          </p:cxnSp>
        </p:grpSp>
        <p:sp>
          <p:nvSpPr>
            <p:cNvPr id="4" name="Google Shape;322;p19">
              <a:extLst>
                <a:ext uri="{FF2B5EF4-FFF2-40B4-BE49-F238E27FC236}">
                  <a16:creationId xmlns:a16="http://schemas.microsoft.com/office/drawing/2014/main" id="{0EAF89DE-25B8-8D54-F082-0974BE182E0C}"/>
                </a:ext>
              </a:extLst>
            </p:cNvPr>
            <p:cNvSpPr/>
            <p:nvPr/>
          </p:nvSpPr>
          <p:spPr>
            <a:xfrm rot="16200000" flipH="1">
              <a:off x="6845388" y="1181739"/>
              <a:ext cx="748521" cy="1072058"/>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6" name="Google Shape;328;p19">
              <a:extLst>
                <a:ext uri="{FF2B5EF4-FFF2-40B4-BE49-F238E27FC236}">
                  <a16:creationId xmlns:a16="http://schemas.microsoft.com/office/drawing/2014/main" id="{80C2E390-AF07-EC13-CE7F-3A14ECED267C}"/>
                </a:ext>
              </a:extLst>
            </p:cNvPr>
            <p:cNvSpPr/>
            <p:nvPr/>
          </p:nvSpPr>
          <p:spPr>
            <a:xfrm rot="16200000" flipH="1">
              <a:off x="7630862" y="1642537"/>
              <a:ext cx="206526" cy="145836"/>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 name="Google Shape;321;p19">
              <a:extLst>
                <a:ext uri="{FF2B5EF4-FFF2-40B4-BE49-F238E27FC236}">
                  <a16:creationId xmlns:a16="http://schemas.microsoft.com/office/drawing/2014/main" id="{D80498E6-EF99-9785-D7F1-A5FF2F11C487}"/>
                </a:ext>
              </a:extLst>
            </p:cNvPr>
            <p:cNvSpPr/>
            <p:nvPr/>
          </p:nvSpPr>
          <p:spPr>
            <a:xfrm rot="5400000">
              <a:off x="6900842" y="1403910"/>
              <a:ext cx="508079" cy="623042"/>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0" name="Google Shape;375;p19">
              <a:extLst>
                <a:ext uri="{FF2B5EF4-FFF2-40B4-BE49-F238E27FC236}">
                  <a16:creationId xmlns:a16="http://schemas.microsoft.com/office/drawing/2014/main" id="{0E001D33-3F05-EC53-386D-E73D36585A26}"/>
                </a:ext>
              </a:extLst>
            </p:cNvPr>
            <p:cNvSpPr/>
            <p:nvPr/>
          </p:nvSpPr>
          <p:spPr>
            <a:xfrm>
              <a:off x="7005156" y="1686543"/>
              <a:ext cx="299449" cy="169044"/>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31" name="Google Shape;380;p19">
              <a:extLst>
                <a:ext uri="{FF2B5EF4-FFF2-40B4-BE49-F238E27FC236}">
                  <a16:creationId xmlns:a16="http://schemas.microsoft.com/office/drawing/2014/main" id="{3EACC847-07E2-052D-6754-B9EC21B07BAF}"/>
                </a:ext>
              </a:extLst>
            </p:cNvPr>
            <p:cNvSpPr/>
            <p:nvPr/>
          </p:nvSpPr>
          <p:spPr>
            <a:xfrm>
              <a:off x="7059823" y="1531387"/>
              <a:ext cx="190113" cy="161610"/>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cxnSp>
          <p:nvCxnSpPr>
            <p:cNvPr id="35" name="Google Shape;334;p19">
              <a:extLst>
                <a:ext uri="{FF2B5EF4-FFF2-40B4-BE49-F238E27FC236}">
                  <a16:creationId xmlns:a16="http://schemas.microsoft.com/office/drawing/2014/main" id="{438965FC-2914-B321-502C-DB9C593531AE}"/>
                </a:ext>
              </a:extLst>
            </p:cNvPr>
            <p:cNvCxnSpPr>
              <a:cxnSpLocks/>
              <a:stCxn id="36" idx="2"/>
            </p:cNvCxnSpPr>
            <p:nvPr/>
          </p:nvCxnSpPr>
          <p:spPr>
            <a:xfrm flipV="1">
              <a:off x="6535518" y="1740767"/>
              <a:ext cx="183858" cy="4240"/>
            </a:xfrm>
            <a:prstGeom prst="straightConnector1">
              <a:avLst/>
            </a:prstGeom>
            <a:noFill/>
            <a:ln w="19050" cap="flat" cmpd="sng">
              <a:solidFill>
                <a:schemeClr val="accent5"/>
              </a:solidFill>
              <a:prstDash val="solid"/>
              <a:round/>
              <a:headEnd type="none" w="sm" len="sm"/>
              <a:tailEnd type="none" w="sm" len="sm"/>
            </a:ln>
          </p:spPr>
        </p:cxnSp>
        <p:sp>
          <p:nvSpPr>
            <p:cNvPr id="36" name="Google Shape;333;p19">
              <a:extLst>
                <a:ext uri="{FF2B5EF4-FFF2-40B4-BE49-F238E27FC236}">
                  <a16:creationId xmlns:a16="http://schemas.microsoft.com/office/drawing/2014/main" id="{B8755236-4BDE-2DD7-047E-C9B00A364C4C}"/>
                </a:ext>
              </a:extLst>
            </p:cNvPr>
            <p:cNvSpPr/>
            <p:nvPr/>
          </p:nvSpPr>
          <p:spPr>
            <a:xfrm rot="16200000">
              <a:off x="6408875" y="1716409"/>
              <a:ext cx="249481" cy="306657"/>
            </a:xfrm>
            <a:prstGeom prst="arc">
              <a:avLst>
                <a:gd name="adj1" fmla="val 16200000"/>
                <a:gd name="adj2" fmla="val 5996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sp>
          <p:nvSpPr>
            <p:cNvPr id="41" name="Google Shape;363;p19">
              <a:extLst>
                <a:ext uri="{FF2B5EF4-FFF2-40B4-BE49-F238E27FC236}">
                  <a16:creationId xmlns:a16="http://schemas.microsoft.com/office/drawing/2014/main" id="{64847E51-815E-FCAE-594B-FDD0714A9983}"/>
                </a:ext>
              </a:extLst>
            </p:cNvPr>
            <p:cNvSpPr txBox="1"/>
            <p:nvPr/>
          </p:nvSpPr>
          <p:spPr>
            <a:xfrm>
              <a:off x="8024728" y="1991196"/>
              <a:ext cx="1800368" cy="46692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Ejecutivo</a:t>
              </a:r>
            </a:p>
          </p:txBody>
        </p:sp>
        <p:sp>
          <p:nvSpPr>
            <p:cNvPr id="42" name="Google Shape;364;p19">
              <a:extLst>
                <a:ext uri="{FF2B5EF4-FFF2-40B4-BE49-F238E27FC236}">
                  <a16:creationId xmlns:a16="http://schemas.microsoft.com/office/drawing/2014/main" id="{57DB0E9A-D05C-E674-8A43-83A6275E5A3B}"/>
                </a:ext>
              </a:extLst>
            </p:cNvPr>
            <p:cNvSpPr txBox="1"/>
            <p:nvPr/>
          </p:nvSpPr>
          <p:spPr>
            <a:xfrm>
              <a:off x="8131887" y="3248437"/>
              <a:ext cx="3591092" cy="280508"/>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Cristina Herrera </a:t>
              </a:r>
              <a:r>
                <a:rPr lang="es-MX" sz="1100" noProof="0" err="1">
                  <a:solidFill>
                    <a:schemeClr val="dk1"/>
                  </a:solidFill>
                  <a:latin typeface="Fira Sans"/>
                  <a:ea typeface="Fira Sans"/>
                  <a:cs typeface="Fira Sans"/>
                  <a:sym typeface="Fira Sans"/>
                </a:rPr>
                <a:t>Padrés</a:t>
              </a:r>
              <a:endParaRPr lang="es-MX" sz="1100" noProof="0">
                <a:solidFill>
                  <a:schemeClr val="dk1"/>
                </a:solidFill>
                <a:latin typeface="Fira Sans"/>
                <a:ea typeface="Fira Sans"/>
                <a:cs typeface="Fira Sans"/>
                <a:sym typeface="Fira Sans"/>
              </a:endParaRP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Administración y Finanzas</a:t>
              </a:r>
            </a:p>
          </p:txBody>
        </p:sp>
      </p:grpSp>
      <p:grpSp>
        <p:nvGrpSpPr>
          <p:cNvPr id="59" name="Grupo 58">
            <a:extLst>
              <a:ext uri="{FF2B5EF4-FFF2-40B4-BE49-F238E27FC236}">
                <a16:creationId xmlns:a16="http://schemas.microsoft.com/office/drawing/2014/main" id="{39AECFD8-7B05-71DE-A519-D8AAF4472743}"/>
              </a:ext>
            </a:extLst>
          </p:cNvPr>
          <p:cNvGrpSpPr/>
          <p:nvPr/>
        </p:nvGrpSpPr>
        <p:grpSpPr>
          <a:xfrm>
            <a:off x="356247" y="275527"/>
            <a:ext cx="11565257" cy="813283"/>
            <a:chOff x="346289" y="284341"/>
            <a:chExt cx="11565257" cy="813283"/>
          </a:xfrm>
        </p:grpSpPr>
        <p:cxnSp>
          <p:nvCxnSpPr>
            <p:cNvPr id="61" name="Conector recto 60">
              <a:extLst>
                <a:ext uri="{FF2B5EF4-FFF2-40B4-BE49-F238E27FC236}">
                  <a16:creationId xmlns:a16="http://schemas.microsoft.com/office/drawing/2014/main" id="{5BBF8FB7-660C-9732-A141-98829B75EBF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64" name="Google Shape;188;p2" descr="Un conjunto de letras blancas en un fondo blanco&#10;&#10;Descripción generada automáticamente con confianza media">
              <a:extLst>
                <a:ext uri="{FF2B5EF4-FFF2-40B4-BE49-F238E27FC236}">
                  <a16:creationId xmlns:a16="http://schemas.microsoft.com/office/drawing/2014/main" id="{498CAE5E-50AD-BD4E-9893-394CA846763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sp>
        <p:nvSpPr>
          <p:cNvPr id="66" name="Google Shape;364;p19">
            <a:extLst>
              <a:ext uri="{FF2B5EF4-FFF2-40B4-BE49-F238E27FC236}">
                <a16:creationId xmlns:a16="http://schemas.microsoft.com/office/drawing/2014/main" id="{9035AEBB-4F54-3095-74D2-3AB4D4761822}"/>
              </a:ext>
            </a:extLst>
          </p:cNvPr>
          <p:cNvSpPr txBox="1"/>
          <p:nvPr/>
        </p:nvSpPr>
        <p:spPr>
          <a:xfrm>
            <a:off x="7504299" y="334381"/>
            <a:ext cx="22961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Quórum Legal</a:t>
            </a:r>
          </a:p>
        </p:txBody>
      </p:sp>
      <p:sp>
        <p:nvSpPr>
          <p:cNvPr id="32" name="Google Shape;364;p19">
            <a:extLst>
              <a:ext uri="{FF2B5EF4-FFF2-40B4-BE49-F238E27FC236}">
                <a16:creationId xmlns:a16="http://schemas.microsoft.com/office/drawing/2014/main" id="{12FBD45C-44C3-D76D-EFFE-827924281E02}"/>
              </a:ext>
            </a:extLst>
          </p:cNvPr>
          <p:cNvSpPr txBox="1"/>
          <p:nvPr/>
        </p:nvSpPr>
        <p:spPr>
          <a:xfrm>
            <a:off x="7608139" y="4038303"/>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Alejandra G. Villalobos López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de Gasto de Inversión y Control Presupuestal</a:t>
            </a:r>
          </a:p>
        </p:txBody>
      </p:sp>
      <p:sp>
        <p:nvSpPr>
          <p:cNvPr id="37" name="Google Shape;364;p19">
            <a:extLst>
              <a:ext uri="{FF2B5EF4-FFF2-40B4-BE49-F238E27FC236}">
                <a16:creationId xmlns:a16="http://schemas.microsoft.com/office/drawing/2014/main" id="{BCF1C7A5-938B-F9A8-4907-B9CAD9F82B6D}"/>
              </a:ext>
            </a:extLst>
          </p:cNvPr>
          <p:cNvSpPr txBox="1"/>
          <p:nvPr/>
        </p:nvSpPr>
        <p:spPr>
          <a:xfrm>
            <a:off x="7599945" y="4784124"/>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Elsa Alejandra Gámez Rodríguez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Asuntos Jurídicos y Transparencia </a:t>
            </a:r>
          </a:p>
        </p:txBody>
      </p:sp>
      <p:sp>
        <p:nvSpPr>
          <p:cNvPr id="38" name="Google Shape;364;p19">
            <a:extLst>
              <a:ext uri="{FF2B5EF4-FFF2-40B4-BE49-F238E27FC236}">
                <a16:creationId xmlns:a16="http://schemas.microsoft.com/office/drawing/2014/main" id="{D0D8A2FD-8A0F-5761-6AE9-13D1D0773E2E}"/>
              </a:ext>
            </a:extLst>
          </p:cNvPr>
          <p:cNvSpPr txBox="1"/>
          <p:nvPr/>
        </p:nvSpPr>
        <p:spPr>
          <a:xfrm>
            <a:off x="7638461" y="2545791"/>
            <a:ext cx="432155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dirty="0">
                <a:solidFill>
                  <a:schemeClr val="dk1"/>
                </a:solidFill>
                <a:latin typeface="Fira Sans"/>
                <a:ea typeface="Fira Sans"/>
                <a:cs typeface="Fira Sans"/>
                <a:sym typeface="Fira Sans"/>
              </a:rPr>
              <a:t>Titular del Órgano Interno de Control de la Secretaría de la     Economía y Turismo</a:t>
            </a:r>
          </a:p>
        </p:txBody>
      </p:sp>
      <p:pic>
        <p:nvPicPr>
          <p:cNvPr id="2" name="Imagen 1">
            <a:extLst>
              <a:ext uri="{FF2B5EF4-FFF2-40B4-BE49-F238E27FC236}">
                <a16:creationId xmlns:a16="http://schemas.microsoft.com/office/drawing/2014/main" id="{0A60B0BA-3D9D-62BE-630D-2E10801D0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3" name="Google Shape;364;p19">
            <a:extLst>
              <a:ext uri="{FF2B5EF4-FFF2-40B4-BE49-F238E27FC236}">
                <a16:creationId xmlns:a16="http://schemas.microsoft.com/office/drawing/2014/main" id="{C728C92E-1FBC-5EDE-D763-42ABBADDB06D}"/>
              </a:ext>
            </a:extLst>
          </p:cNvPr>
          <p:cNvSpPr txBox="1"/>
          <p:nvPr/>
        </p:nvSpPr>
        <p:spPr>
          <a:xfrm>
            <a:off x="7599945" y="5451927"/>
            <a:ext cx="421683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Juan Manuel Moreno Juárez</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Subdirector de Tecnología e Informática</a:t>
            </a:r>
          </a:p>
        </p:txBody>
      </p:sp>
      <p:sp>
        <p:nvSpPr>
          <p:cNvPr id="3" name="CuadroTexto 2">
            <a:extLst>
              <a:ext uri="{FF2B5EF4-FFF2-40B4-BE49-F238E27FC236}">
                <a16:creationId xmlns:a16="http://schemas.microsoft.com/office/drawing/2014/main" id="{17B67749-BD13-1953-03BD-4D9F9049394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3317822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3619167405"/>
              </p:ext>
            </p:extLst>
          </p:nvPr>
        </p:nvGraphicFramePr>
        <p:xfrm>
          <a:off x="402336" y="2002948"/>
          <a:ext cx="7899702" cy="1290320"/>
        </p:xfrm>
        <a:graphic>
          <a:graphicData uri="http://schemas.openxmlformats.org/drawingml/2006/table">
            <a:tbl>
              <a:tblPr firstRow="1" bandRow="1">
                <a:tableStyleId>{5C22544A-7EE6-4342-B048-85BDC9FD1C3A}</a:tableStyleId>
              </a:tblPr>
              <a:tblGrid>
                <a:gridCol w="5121893">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Autoevaluación / Administración de Riesgos </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Control Interno</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2445169970"/>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99110">
                <a:tc>
                  <a:txBody>
                    <a:bodyPr/>
                    <a:lstStyle/>
                    <a:p>
                      <a:pPr algn="ctr"/>
                      <a:r>
                        <a:rPr lang="es-MX" sz="1500" noProof="0">
                          <a:latin typeface="+mn-lt"/>
                        </a:rPr>
                        <a:t>Acuerdo Plan Institucional de </a:t>
                      </a:r>
                      <a:r>
                        <a:rPr lang="es-MX" sz="1500" noProof="0" err="1">
                          <a:latin typeface="+mn-lt"/>
                        </a:rPr>
                        <a:t>TICs</a:t>
                      </a:r>
                      <a:endParaRPr lang="es-MX" sz="1500" noProof="0">
                        <a:latin typeface="+mn-lt"/>
                      </a:endParaRP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r>
                        <a:rPr lang="es-MX" sz="1200" noProof="0">
                          <a:solidFill>
                            <a:srgbClr val="FF0000"/>
                          </a:solidFill>
                          <a:latin typeface="LuloCleanW01-OneBold"/>
                        </a:rPr>
                        <a:t>.</a:t>
                      </a: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3740413980"/>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mn-lt"/>
                        </a:rPr>
                        <a:t>Acuerdo Cédula de Problemáticas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0A17F15F-EE3C-40B6-113F-DB43DCEBB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0" name="CuadroTexto 19">
            <a:extLst>
              <a:ext uri="{FF2B5EF4-FFF2-40B4-BE49-F238E27FC236}">
                <a16:creationId xmlns:a16="http://schemas.microsoft.com/office/drawing/2014/main" id="{6A998436-3EF0-0943-90C9-C19C9BA5482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1069667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622462" y="1588547"/>
            <a:ext cx="9000660" cy="3772211"/>
            <a:chOff x="1287448" y="2088190"/>
            <a:chExt cx="9000660"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614363"/>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s-MX" sz="2400" b="1" kern="0" noProof="0">
                  <a:solidFill>
                    <a:srgbClr val="FFC000"/>
                  </a:solidFill>
                  <a:latin typeface="LuloCleanW01-OneBold"/>
                </a:rPr>
                <a:t>2</a:t>
              </a:r>
              <a:r>
                <a:rPr kumimoji="0" lang="es-MX" sz="2400" b="1" i="0" u="none" strike="noStrike" kern="0" cap="none" spc="0" normalizeH="0" baseline="0" noProof="0">
                  <a:ln>
                    <a:noFill/>
                  </a:ln>
                  <a:solidFill>
                    <a:srgbClr val="FFC000"/>
                  </a:solidFill>
                  <a:effectLst/>
                  <a:uLnTx/>
                  <a:uFillTx/>
                  <a:latin typeface="LuloCleanW01-OneBold"/>
                </a:rPr>
                <a:t>. </a:t>
              </a:r>
              <a:r>
                <a:rPr kumimoji="0" lang="es-MX" sz="2400" b="1" i="0" u="none" strike="noStrike" kern="0" cap="none" spc="0" normalizeH="0" baseline="0" noProof="0">
                  <a:ln>
                    <a:noFill/>
                  </a:ln>
                  <a:solidFill>
                    <a:srgbClr val="FFBD47"/>
                  </a:solidFill>
                  <a:effectLst/>
                  <a:uLnTx/>
                  <a:uFillTx/>
                  <a:latin typeface="LuloCleanW01-OneBold"/>
                </a:rPr>
                <a:t>CUENTA PÚBLICA Y    </a:t>
              </a:r>
              <a:r>
                <a:rPr kumimoji="0" lang="es-MX" sz="2400" b="1" i="0" u="none" strike="noStrike" kern="0" cap="none" spc="0" normalizeH="0" baseline="0" noProof="0">
                  <a:ln>
                    <a:noFill/>
                  </a:ln>
                  <a:solidFill>
                    <a:prstClr val="white"/>
                  </a:solidFill>
                  <a:effectLst/>
                  <a:uLnTx/>
                  <a:uFillTx/>
                  <a:latin typeface="LuloCleanW01-OneBold"/>
                </a:rPr>
                <a:t>. </a:t>
              </a:r>
              <a:r>
                <a:rPr kumimoji="0" lang="es-MX" sz="2400" b="1" i="0" u="none" strike="noStrike" kern="0" cap="none" spc="0" normalizeH="0" baseline="0" noProof="0">
                  <a:ln>
                    <a:noFill/>
                  </a:ln>
                  <a:solidFill>
                    <a:srgbClr val="FFBD47"/>
                  </a:solidFill>
                  <a:effectLst/>
                  <a:uLnTx/>
                  <a:uFillTx/>
                  <a:latin typeface="LuloCleanW01-OneBold"/>
                </a:rPr>
                <a:t>  ADMINISTRACIÓN. </a:t>
              </a:r>
              <a:endParaRPr kumimoji="0" lang="es-MX" sz="2400" b="1" i="0" u="none" strike="noStrike" kern="0" cap="none" spc="0" normalizeH="0" baseline="0" noProof="0">
                <a:ln>
                  <a:noFill/>
                </a:ln>
                <a:solidFill>
                  <a:srgbClr val="E84C22"/>
                </a:solidFill>
                <a:effectLst/>
                <a:uLnTx/>
                <a:uFillTx/>
                <a:latin typeface="LuloCleanW01-OneBold"/>
              </a:endParaRPr>
            </a:p>
          </p:txBody>
        </p:sp>
        <p:sp>
          <p:nvSpPr>
            <p:cNvPr id="29" name="TextBox 19">
              <a:extLst>
                <a:ext uri="{FF2B5EF4-FFF2-40B4-BE49-F238E27FC236}">
                  <a16:creationId xmlns:a16="http://schemas.microsoft.com/office/drawing/2014/main" id="{0350C633-A602-9383-A067-8DA06D3DCE9D}"/>
                </a:ext>
              </a:extLst>
            </p:cNvPr>
            <p:cNvSpPr txBox="1"/>
            <p:nvPr/>
          </p:nvSpPr>
          <p:spPr>
            <a:xfrm>
              <a:off x="1287448" y="3573849"/>
              <a:ext cx="4599739" cy="1051078"/>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defTabSz="914400">
                <a:lnSpc>
                  <a:spcPct val="125000"/>
                </a:lnSpc>
                <a:buFont typeface="Arial" panose="020B0604020202020204" pitchFamily="34" charset="0"/>
                <a:buChar char="•"/>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Seguimiento de Indicadores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Presupuesto</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Amortización Contable y Presupuestaria</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FFC000"/>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2</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sp>
        <p:nvSpPr>
          <p:cNvPr id="3" name="Rectángulo 2">
            <a:extLst>
              <a:ext uri="{FF2B5EF4-FFF2-40B4-BE49-F238E27FC236}">
                <a16:creationId xmlns:a16="http://schemas.microsoft.com/office/drawing/2014/main" id="{D9A3CC10-6E92-EE46-E3ED-453466A7D7ED}"/>
              </a:ext>
            </a:extLst>
          </p:cNvPr>
          <p:cNvSpPr/>
          <p:nvPr/>
        </p:nvSpPr>
        <p:spPr>
          <a:xfrm>
            <a:off x="0" y="0"/>
            <a:ext cx="12192000" cy="2278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4" name="Grupo 3">
            <a:extLst>
              <a:ext uri="{FF2B5EF4-FFF2-40B4-BE49-F238E27FC236}">
                <a16:creationId xmlns:a16="http://schemas.microsoft.com/office/drawing/2014/main" id="{C8E4DA37-7577-F11C-B85D-7309F1D87978}"/>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956D6074-FDDD-E1A7-4984-522B363CD21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9AC050D3-EC87-0F68-8F83-52802E7C5B6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28415119-13A9-D34E-FC94-F2A24BF5BE4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561F889-7EE9-A74C-36DF-D5F2AFFEC95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6" name="Imagen 5">
            <a:extLst>
              <a:ext uri="{FF2B5EF4-FFF2-40B4-BE49-F238E27FC236}">
                <a16:creationId xmlns:a16="http://schemas.microsoft.com/office/drawing/2014/main" id="{99489A08-8532-9851-8BF7-34F3B1F99B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29416362-A0CD-EFF7-AE4A-4F207B8B9D4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3993687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dirty="0">
                <a:solidFill>
                  <a:schemeClr val="dk1"/>
                </a:solidFill>
                <a:ea typeface="Calibri"/>
                <a:cs typeface="Calibri"/>
                <a:sym typeface="Calibri"/>
              </a:rPr>
              <a:t>Cumplimiento de indicadores del </a:t>
            </a:r>
            <a:r>
              <a:rPr lang="es-MX" sz="1600" b="1" dirty="0">
                <a:solidFill>
                  <a:schemeClr val="dk1"/>
                </a:solidFill>
                <a:ea typeface="Calibri"/>
                <a:cs typeface="Calibri"/>
                <a:sym typeface="Calibri"/>
              </a:rPr>
              <a:t>Programa Operativo Anual (POA)</a:t>
            </a:r>
            <a:r>
              <a:rPr lang="es-MX" sz="1600" b="1" i="0" u="none" strike="noStrike" cap="none" noProof="0" dirty="0">
                <a:solidFill>
                  <a:schemeClr val="dk1"/>
                </a:solidFill>
                <a:ea typeface="Calibri"/>
                <a:cs typeface="Calibri"/>
                <a:sym typeface="Calibri"/>
              </a:rPr>
              <a:t> </a:t>
            </a:r>
            <a:r>
              <a:rPr lang="es-MX" sz="1600" b="1" dirty="0">
                <a:solidFill>
                  <a:schemeClr val="dk1"/>
                </a:solidFill>
                <a:ea typeface="Calibri"/>
                <a:cs typeface="Calibri"/>
                <a:sym typeface="Calibri"/>
              </a:rPr>
              <a:t> </a:t>
            </a:r>
            <a:endParaRPr lang="es-MX" sz="1600" b="1" i="0" u="none" strike="noStrike" cap="none" noProof="0" dirty="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53E044DE-D22E-DA89-092F-A3B5ED0A5EFD}"/>
              </a:ext>
            </a:extLst>
          </p:cNvPr>
          <p:cNvGraphicFramePr/>
          <p:nvPr>
            <p:extLst>
              <p:ext uri="{D42A27DB-BD31-4B8C-83A1-F6EECF244321}">
                <p14:modId xmlns:p14="http://schemas.microsoft.com/office/powerpoint/2010/main" val="885399555"/>
              </p:ext>
            </p:extLst>
          </p:nvPr>
        </p:nvGraphicFramePr>
        <p:xfrm>
          <a:off x="275866" y="1844293"/>
          <a:ext cx="4147055" cy="4642486"/>
        </p:xfrm>
        <a:graphic>
          <a:graphicData uri="http://schemas.openxmlformats.org/drawingml/2006/table">
            <a:tbl>
              <a:tblPr>
                <a:noFill/>
              </a:tblPr>
              <a:tblGrid>
                <a:gridCol w="3024867">
                  <a:extLst>
                    <a:ext uri="{9D8B030D-6E8A-4147-A177-3AD203B41FA5}">
                      <a16:colId xmlns:a16="http://schemas.microsoft.com/office/drawing/2014/main" val="20000"/>
                    </a:ext>
                  </a:extLst>
                </a:gridCol>
                <a:gridCol w="1122188">
                  <a:extLst>
                    <a:ext uri="{9D8B030D-6E8A-4147-A177-3AD203B41FA5}">
                      <a16:colId xmlns:a16="http://schemas.microsoft.com/office/drawing/2014/main" val="20001"/>
                    </a:ext>
                  </a:extLst>
                </a:gridCol>
              </a:tblGrid>
              <a:tr h="346149">
                <a:tc>
                  <a:txBody>
                    <a:bodyPr/>
                    <a:lstStyle/>
                    <a:p>
                      <a:pPr marL="0" marR="0" lvl="0" indent="0" algn="ctr" rtl="0">
                        <a:lnSpc>
                          <a:spcPct val="100000"/>
                        </a:lnSpc>
                        <a:spcBef>
                          <a:spcPts val="0"/>
                        </a:spcBef>
                        <a:spcAft>
                          <a:spcPts val="0"/>
                        </a:spcAft>
                        <a:buNone/>
                      </a:pPr>
                      <a:r>
                        <a:rPr lang="es-MX" sz="1200" b="1" u="none" strike="noStrike" cap="none" noProof="0" dirty="0">
                          <a:solidFill>
                            <a:schemeClr val="bg1"/>
                          </a:solidFill>
                          <a:latin typeface="+mn-lt"/>
                        </a:rPr>
                        <a:t>UNIDAD ADMINISTRATIVA</a:t>
                      </a:r>
                      <a:endParaRPr lang="es-MX" sz="1200" noProof="0" dirty="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dirty="0">
                          <a:solidFill>
                            <a:schemeClr val="bg1"/>
                          </a:solidFill>
                          <a:latin typeface="+mn-lt"/>
                        </a:rPr>
                        <a:t>INDICADORES</a:t>
                      </a:r>
                      <a:endParaRPr lang="es-MX" sz="1200" noProof="0" dirty="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44342">
                <a:tc>
                  <a:txBody>
                    <a:bodyPr/>
                    <a:lstStyle/>
                    <a:p>
                      <a:pPr marL="0" lvl="0" indent="0" algn="l">
                        <a:lnSpc>
                          <a:spcPct val="100000"/>
                        </a:lnSpc>
                        <a:spcBef>
                          <a:spcPts val="0"/>
                        </a:spcBef>
                        <a:spcAft>
                          <a:spcPts val="0"/>
                        </a:spcAft>
                        <a:buNone/>
                      </a:pPr>
                      <a:r>
                        <a:rPr lang="es-MX" sz="1200" b="0" noProof="0" dirty="0">
                          <a:solidFill>
                            <a:schemeClr val="tx1"/>
                          </a:solidFill>
                          <a:latin typeface="Helvetica"/>
                        </a:rPr>
                        <a:t>Fin</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chemeClr val="tx1"/>
                          </a:solidFill>
                          <a:latin typeface="Helvetica"/>
                          <a:ea typeface="Calibri"/>
                          <a:cs typeface="Arial"/>
                        </a:rPr>
                        <a:t>1</a:t>
                      </a:r>
                      <a:endParaRPr lang="es-MX" sz="1200" b="0" i="0" u="none" strike="noStrike" cap="none" noProof="0" dirty="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44342">
                <a:tc>
                  <a:txBody>
                    <a:bodyPr/>
                    <a:lstStyle/>
                    <a:p>
                      <a:pPr marL="0" lvl="0" indent="0" algn="l">
                        <a:lnSpc>
                          <a:spcPct val="100000"/>
                        </a:lnSpc>
                        <a:spcBef>
                          <a:spcPts val="0"/>
                        </a:spcBef>
                        <a:spcAft>
                          <a:spcPts val="0"/>
                        </a:spcAft>
                        <a:buNone/>
                      </a:pPr>
                      <a:r>
                        <a:rPr lang="es-MX" sz="1200" b="0" i="0" u="none" strike="noStrike" noProof="0" dirty="0">
                          <a:solidFill>
                            <a:schemeClr val="tx1"/>
                          </a:solidFill>
                          <a:latin typeface="Helvetica"/>
                        </a:rPr>
                        <a:t>Propósito</a:t>
                      </a:r>
                      <a:endParaRPr lang="es-ES" dirty="0"/>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chemeClr val="tx1"/>
                          </a:solidFill>
                          <a:latin typeface="Helvetica"/>
                          <a:ea typeface="Calibri"/>
                          <a:cs typeface="Arial"/>
                        </a:rPr>
                        <a:t>1</a:t>
                      </a:r>
                      <a:endParaRPr lang="es-MX" sz="1200" b="0" i="0" u="none" strike="noStrike" cap="none" noProof="0" dirty="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44342">
                <a:tc>
                  <a:txBody>
                    <a:bodyPr/>
                    <a:lstStyle/>
                    <a:p>
                      <a:pPr marL="0" marR="0" lvl="0" indent="0" algn="l" rtl="0">
                        <a:lnSpc>
                          <a:spcPct val="100000"/>
                        </a:lnSpc>
                        <a:spcBef>
                          <a:spcPts val="0"/>
                        </a:spcBef>
                        <a:spcAft>
                          <a:spcPts val="0"/>
                        </a:spcAft>
                        <a:buNone/>
                      </a:pPr>
                      <a:r>
                        <a:rPr lang="es-MX" sz="1200" b="0" noProof="0" dirty="0">
                          <a:solidFill>
                            <a:schemeClr val="tx1"/>
                          </a:solidFill>
                          <a:latin typeface="Helvetica"/>
                        </a:rPr>
                        <a:t>Oficina del Titular</a:t>
                      </a: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chemeClr val="tx1"/>
                          </a:solidFill>
                          <a:latin typeface="Helvetica"/>
                          <a:ea typeface="Calibri"/>
                          <a:cs typeface="Arial"/>
                        </a:rPr>
                        <a:t>1</a:t>
                      </a:r>
                      <a:endParaRPr lang="es-MX" sz="1200" b="0" i="0" u="none" strike="noStrike" cap="none" noProof="0" dirty="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8506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MX" sz="1200" b="0" noProof="0" dirty="0">
                          <a:latin typeface="Helvetica"/>
                        </a:rPr>
                        <a:t>Dirección General Jurídica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3</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85064">
                <a:tc>
                  <a:txBody>
                    <a:bodyPr/>
                    <a:lstStyle/>
                    <a:p>
                      <a:pPr marL="0" lvl="0" indent="0" algn="l">
                        <a:lnSpc>
                          <a:spcPct val="100000"/>
                        </a:lnSpc>
                        <a:spcBef>
                          <a:spcPts val="0"/>
                        </a:spcBef>
                        <a:spcAft>
                          <a:spcPts val="0"/>
                        </a:spcAft>
                        <a:buNone/>
                      </a:pPr>
                      <a:r>
                        <a:rPr lang="es-MX" sz="1200" b="0" noProof="0" dirty="0">
                          <a:latin typeface="Helvetica"/>
                        </a:rPr>
                        <a:t>Dirección General de Administración</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rgbClr val="000000"/>
                          </a:solidFill>
                          <a:latin typeface="Helvetica"/>
                          <a:ea typeface="Calibri"/>
                          <a:cs typeface="Arial"/>
                        </a:rPr>
                        <a:t>0</a:t>
                      </a:r>
                      <a:endParaRPr lang="es-MX" sz="1200" b="0" i="0" u="none" strike="noStrike" cap="none" noProof="0" dirty="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64703">
                <a:tc>
                  <a:txBody>
                    <a:bodyPr/>
                    <a:lstStyle/>
                    <a:p>
                      <a:pPr marL="0" marR="0" lvl="0" indent="0" algn="l" rtl="0">
                        <a:lnSpc>
                          <a:spcPct val="100000"/>
                        </a:lnSpc>
                        <a:spcBef>
                          <a:spcPts val="0"/>
                        </a:spcBef>
                        <a:spcAft>
                          <a:spcPts val="0"/>
                        </a:spcAft>
                        <a:buNone/>
                      </a:pPr>
                      <a:r>
                        <a:rPr lang="es-MX" sz="1200" b="0" noProof="0" dirty="0">
                          <a:latin typeface="Helvetica"/>
                        </a:rPr>
                        <a:t>Dirección General de Comercialización</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lvl="0" algn="ctr">
                        <a:lnSpc>
                          <a:spcPct val="107000"/>
                        </a:lnSpc>
                        <a:spcAft>
                          <a:spcPts val="800"/>
                        </a:spcAft>
                        <a:buNone/>
                      </a:pPr>
                      <a:r>
                        <a:rPr lang="es-MX" sz="1200" b="0" i="0" u="none" strike="noStrike" cap="none" noProof="0" dirty="0">
                          <a:solidFill>
                            <a:srgbClr val="000000"/>
                          </a:solidFill>
                          <a:latin typeface="Helvetica"/>
                          <a:ea typeface="Calibri"/>
                          <a:cs typeface="Arial"/>
                        </a:rPr>
                        <a:t>2</a:t>
                      </a:r>
                      <a:endParaRPr lang="es-ES" dirty="0">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903417876"/>
                  </a:ext>
                </a:extLst>
              </a:tr>
              <a:tr h="223979">
                <a:tc>
                  <a:txBody>
                    <a:bodyPr/>
                    <a:lstStyle/>
                    <a:p>
                      <a:pPr marL="0" marR="0" lvl="0" indent="0" algn="l" rtl="0">
                        <a:lnSpc>
                          <a:spcPct val="100000"/>
                        </a:lnSpc>
                        <a:spcBef>
                          <a:spcPts val="0"/>
                        </a:spcBef>
                        <a:spcAft>
                          <a:spcPts val="0"/>
                        </a:spcAft>
                        <a:buNone/>
                      </a:pPr>
                      <a:r>
                        <a:rPr lang="es-MX" sz="1200" b="0" noProof="0" dirty="0">
                          <a:latin typeface="Helvetica"/>
                        </a:rPr>
                        <a:t>Dirección General de Minería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046495573"/>
                  </a:ext>
                </a:extLst>
              </a:tr>
              <a:tr h="264703">
                <a:tc>
                  <a:txBody>
                    <a:bodyPr/>
                    <a:lstStyle/>
                    <a:p>
                      <a:pPr marL="0" marR="0" lvl="0" indent="0" algn="l" rtl="0">
                        <a:lnSpc>
                          <a:spcPct val="100000"/>
                        </a:lnSpc>
                        <a:spcBef>
                          <a:spcPts val="0"/>
                        </a:spcBef>
                        <a:spcAft>
                          <a:spcPts val="0"/>
                        </a:spcAft>
                        <a:buNone/>
                      </a:pPr>
                      <a:r>
                        <a:rPr lang="es-MX" sz="1200" b="0" noProof="0" dirty="0">
                          <a:latin typeface="Helvetica"/>
                        </a:rPr>
                        <a:t>Comisión de Mejora Regulatoria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9</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407236">
                <a:tc>
                  <a:txBody>
                    <a:bodyPr/>
                    <a:lstStyle/>
                    <a:p>
                      <a:pPr marL="0" marR="0" lvl="0" indent="0" algn="l" rtl="0">
                        <a:lnSpc>
                          <a:spcPct val="100000"/>
                        </a:lnSpc>
                        <a:spcBef>
                          <a:spcPts val="0"/>
                        </a:spcBef>
                        <a:spcAft>
                          <a:spcPts val="0"/>
                        </a:spcAft>
                        <a:buNone/>
                      </a:pPr>
                      <a:r>
                        <a:rPr lang="es-MX" sz="1200" b="0" noProof="0" dirty="0">
                          <a:latin typeface="Helvetica"/>
                        </a:rPr>
                        <a:t>Dirección General de Innovación y Sectores Tecnológicos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2</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306780749"/>
                  </a:ext>
                </a:extLst>
              </a:tr>
              <a:tr h="407236">
                <a:tc>
                  <a:txBody>
                    <a:bodyPr/>
                    <a:lstStyle/>
                    <a:p>
                      <a:pPr marL="0" marR="0" lvl="0" indent="0" algn="l" rtl="0">
                        <a:lnSpc>
                          <a:spcPct val="100000"/>
                        </a:lnSpc>
                        <a:spcBef>
                          <a:spcPts val="0"/>
                        </a:spcBef>
                        <a:spcAft>
                          <a:spcPts val="0"/>
                        </a:spcAft>
                        <a:buNone/>
                      </a:pPr>
                      <a:r>
                        <a:rPr lang="es-MX" sz="1200" b="0" noProof="0" dirty="0">
                          <a:latin typeface="Helvetica"/>
                        </a:rPr>
                        <a:t>Subsecretaría de Impulso a la Comercialización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5</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407236">
                <a:tc>
                  <a:txBody>
                    <a:bodyPr/>
                    <a:lstStyle/>
                    <a:p>
                      <a:pPr marL="0" marR="0" lvl="0" indent="0" algn="l" rtl="0">
                        <a:lnSpc>
                          <a:spcPct val="100000"/>
                        </a:lnSpc>
                        <a:spcBef>
                          <a:spcPts val="0"/>
                        </a:spcBef>
                        <a:spcAft>
                          <a:spcPts val="0"/>
                        </a:spcAft>
                        <a:buNone/>
                      </a:pPr>
                      <a:r>
                        <a:rPr lang="es-MX" sz="1200" b="0" noProof="0" dirty="0">
                          <a:latin typeface="Helvetica"/>
                        </a:rPr>
                        <a:t>Dirección General de Vinculación e Industria Manufacturera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4</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407236">
                <a:tc>
                  <a:txBody>
                    <a:bodyPr/>
                    <a:lstStyle/>
                    <a:p>
                      <a:pPr marL="0" marR="0" lvl="0" indent="0" algn="l" rtl="0">
                        <a:lnSpc>
                          <a:spcPct val="100000"/>
                        </a:lnSpc>
                        <a:spcBef>
                          <a:spcPts val="0"/>
                        </a:spcBef>
                        <a:spcAft>
                          <a:spcPts val="0"/>
                        </a:spcAft>
                        <a:buNone/>
                      </a:pPr>
                      <a:r>
                        <a:rPr lang="es-MX" sz="1200" b="0" noProof="0" dirty="0">
                          <a:latin typeface="Helvetica"/>
                        </a:rPr>
                        <a:t>Dirección General de Desarrollo Empresarial</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3</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305427">
                <a:tc>
                  <a:txBody>
                    <a:bodyPr/>
                    <a:lstStyle/>
                    <a:p>
                      <a:pPr marL="0" marR="0" lvl="0" indent="0" algn="l" rtl="0">
                        <a:lnSpc>
                          <a:spcPct val="100000"/>
                        </a:lnSpc>
                        <a:spcBef>
                          <a:spcPts val="0"/>
                        </a:spcBef>
                        <a:spcAft>
                          <a:spcPts val="0"/>
                        </a:spcAft>
                        <a:buNone/>
                      </a:pPr>
                      <a:r>
                        <a:rPr lang="es-MX" sz="1200" b="0" noProof="0" dirty="0">
                          <a:latin typeface="Helvetica"/>
                        </a:rPr>
                        <a:t>Dirección General de Energía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9</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006857415"/>
                  </a:ext>
                </a:extLst>
              </a:tr>
              <a:tr h="305427">
                <a:tc>
                  <a:txBody>
                    <a:bodyPr/>
                    <a:lstStyle/>
                    <a:p>
                      <a:pPr marL="0" lvl="0" indent="0" algn="ctr">
                        <a:lnSpc>
                          <a:spcPct val="100000"/>
                        </a:lnSpc>
                        <a:spcBef>
                          <a:spcPts val="0"/>
                        </a:spcBef>
                        <a:spcAft>
                          <a:spcPts val="0"/>
                        </a:spcAft>
                        <a:buNone/>
                      </a:pPr>
                      <a:r>
                        <a:rPr lang="es-MX" sz="1200" b="1" i="0" u="none" strike="noStrike" noProof="0" dirty="0">
                          <a:solidFill>
                            <a:srgbClr val="000000"/>
                          </a:solidFill>
                          <a:latin typeface="Helvetica"/>
                        </a:rPr>
                        <a:t>TOTAL</a:t>
                      </a:r>
                      <a:endParaRPr lang="es-ES" sz="1200">
                        <a:latin typeface="Helvetica"/>
                      </a:endParaRP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tc>
                  <a:txBody>
                    <a:bodyPr/>
                    <a:lstStyle/>
                    <a:p>
                      <a:pPr lvl="0" algn="ctr">
                        <a:lnSpc>
                          <a:spcPct val="107000"/>
                        </a:lnSpc>
                        <a:spcAft>
                          <a:spcPts val="800"/>
                        </a:spcAft>
                        <a:buNone/>
                      </a:pPr>
                      <a:r>
                        <a:rPr lang="es-MX" sz="1200" b="1" i="0" u="none" strike="noStrike" cap="none" noProof="0" dirty="0">
                          <a:solidFill>
                            <a:srgbClr val="000000"/>
                          </a:solidFill>
                          <a:latin typeface="Helvetica"/>
                          <a:ea typeface="Calibri"/>
                          <a:cs typeface="Arial"/>
                        </a:rPr>
                        <a:t>44</a:t>
                      </a:r>
                      <a:endParaRPr lang="es-MX" sz="1200" b="1" i="0" u="none" strike="noStrike" cap="none" noProof="0" dirty="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extLst>
                  <a:ext uri="{0D108BD9-81ED-4DB2-BD59-A6C34878D82A}">
                    <a16:rowId xmlns:a16="http://schemas.microsoft.com/office/drawing/2014/main" val="937261580"/>
                  </a:ext>
                </a:extLst>
              </a:tr>
            </a:tbl>
          </a:graphicData>
        </a:graphic>
      </p:graphicFrame>
      <p:graphicFrame>
        <p:nvGraphicFramePr>
          <p:cNvPr id="13" name="15 Tabla">
            <a:extLst>
              <a:ext uri="{FF2B5EF4-FFF2-40B4-BE49-F238E27FC236}">
                <a16:creationId xmlns:a16="http://schemas.microsoft.com/office/drawing/2014/main" id="{EF3753CB-69AF-2521-54C3-3AF36BC269A8}"/>
              </a:ext>
            </a:extLst>
          </p:cNvPr>
          <p:cNvGraphicFramePr>
            <a:graphicFrameLocks noGrp="1"/>
          </p:cNvGraphicFramePr>
          <p:nvPr>
            <p:extLst>
              <p:ext uri="{D42A27DB-BD31-4B8C-83A1-F6EECF244321}">
                <p14:modId xmlns:p14="http://schemas.microsoft.com/office/powerpoint/2010/main" val="3455983181"/>
              </p:ext>
            </p:extLst>
          </p:nvPr>
        </p:nvGraphicFramePr>
        <p:xfrm>
          <a:off x="9026302" y="2474225"/>
          <a:ext cx="2892743" cy="1507731"/>
        </p:xfrm>
        <a:graphic>
          <a:graphicData uri="http://schemas.openxmlformats.org/drawingml/2006/table">
            <a:tbl>
              <a:tblPr firstRow="1" bandRow="1">
                <a:tableStyleId>{5940675A-B579-460E-94D1-54222C63F5DA}</a:tableStyleId>
              </a:tblPr>
              <a:tblGrid>
                <a:gridCol w="1515738">
                  <a:extLst>
                    <a:ext uri="{9D8B030D-6E8A-4147-A177-3AD203B41FA5}">
                      <a16:colId xmlns:a16="http://schemas.microsoft.com/office/drawing/2014/main" val="20000"/>
                    </a:ext>
                  </a:extLst>
                </a:gridCol>
                <a:gridCol w="1377005">
                  <a:extLst>
                    <a:ext uri="{9D8B030D-6E8A-4147-A177-3AD203B41FA5}">
                      <a16:colId xmlns:a16="http://schemas.microsoft.com/office/drawing/2014/main" val="20002"/>
                    </a:ext>
                  </a:extLst>
                </a:gridCol>
              </a:tblGrid>
              <a:tr h="394469">
                <a:tc>
                  <a:txBody>
                    <a:bodyPr/>
                    <a:lstStyle/>
                    <a:p>
                      <a:pPr marL="0" algn="ctr" defTabSz="914400" rtl="0" eaLnBrk="1" latinLnBrk="0" hangingPunct="1"/>
                      <a:r>
                        <a:rPr lang="es-MX" sz="1400" b="1" kern="1200" baseline="0" noProof="0" dirty="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noProof="0" dirty="0">
                          <a:solidFill>
                            <a:schemeClr val="bg1"/>
                          </a:solidFill>
                        </a:rPr>
                        <a:t># INDICADORES</a:t>
                      </a:r>
                      <a:endParaRPr lang="es-MX" sz="1400" b="1" kern="1200" baseline="0" noProof="0" dirty="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63591">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noProof="0" dirty="0">
                          <a:solidFill>
                            <a:schemeClr val="tx1"/>
                          </a:solidFill>
                        </a:rPr>
                        <a:t>Concluidas</a:t>
                      </a:r>
                      <a:endParaRPr lang="es-MX" sz="1400" kern="1200" noProof="0" dirty="0">
                        <a:solidFill>
                          <a:schemeClr val="tx1"/>
                        </a:solidFill>
                        <a:latin typeface="+mn-lt"/>
                        <a:ea typeface="+mn-ea"/>
                        <a:cs typeface="+mn-cs"/>
                      </a:endParaRPr>
                    </a:p>
                  </a:txBody>
                  <a:tcPr/>
                </a:tc>
                <a:tc>
                  <a:txBody>
                    <a:bodyPr/>
                    <a:lstStyle/>
                    <a:p>
                      <a:pPr marL="0" marR="0" lvl="0" indent="0" algn="ctr" defTabSz="914400">
                        <a:lnSpc>
                          <a:spcPct val="100000"/>
                        </a:lnSpc>
                        <a:spcBef>
                          <a:spcPts val="0"/>
                        </a:spcBef>
                        <a:spcAft>
                          <a:spcPts val="0"/>
                        </a:spcAft>
                        <a:buNone/>
                        <a:tabLst/>
                        <a:defRPr/>
                      </a:pPr>
                      <a:r>
                        <a:rPr lang="es-MX" sz="1600" b="1" kern="1200" noProof="0" dirty="0">
                          <a:solidFill>
                            <a:schemeClr val="tx1"/>
                          </a:solidFill>
                          <a:latin typeface="+mn-lt"/>
                          <a:ea typeface="+mn-ea"/>
                          <a:cs typeface="+mn-cs"/>
                        </a:rPr>
                        <a:t>39</a:t>
                      </a:r>
                    </a:p>
                  </a:txBody>
                  <a:tcPr/>
                </a:tc>
                <a:extLst>
                  <a:ext uri="{0D108BD9-81ED-4DB2-BD59-A6C34878D82A}">
                    <a16:rowId xmlns:a16="http://schemas.microsoft.com/office/drawing/2014/main" val="10001"/>
                  </a:ext>
                </a:extLst>
              </a:tr>
              <a:tr h="363591">
                <a:tc>
                  <a:txBody>
                    <a:bodyPr/>
                    <a:lstStyle/>
                    <a:p>
                      <a:pPr marL="285750" indent="-285750" algn="l">
                        <a:buFont typeface="Wingdings" panose="05000000000000000000" pitchFamily="2" charset="2"/>
                        <a:buChar char="Ø"/>
                      </a:pPr>
                      <a:r>
                        <a:rPr lang="es-MX" sz="1400" noProof="0" dirty="0"/>
                        <a:t>En Proceso</a:t>
                      </a:r>
                      <a:endParaRPr lang="es-MX" sz="1400" noProof="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dirty="0">
                          <a:solidFill>
                            <a:schemeClr val="tx1"/>
                          </a:solidFill>
                          <a:latin typeface="+mn-lt"/>
                          <a:ea typeface="+mn-ea"/>
                          <a:cs typeface="+mn-cs"/>
                        </a:rPr>
                        <a:t>5</a:t>
                      </a:r>
                    </a:p>
                  </a:txBody>
                  <a:tcPr/>
                </a:tc>
                <a:extLst>
                  <a:ext uri="{0D108BD9-81ED-4DB2-BD59-A6C34878D82A}">
                    <a16:rowId xmlns:a16="http://schemas.microsoft.com/office/drawing/2014/main" val="10002"/>
                  </a:ext>
                </a:extLst>
              </a:tr>
              <a:tr h="386080">
                <a:tc>
                  <a:txBody>
                    <a:bodyPr/>
                    <a:lstStyle/>
                    <a:p>
                      <a:pPr marL="285750" indent="-285750" algn="l">
                        <a:buFont typeface="Wingdings" panose="05000000000000000000" pitchFamily="2" charset="2"/>
                        <a:buChar char="Ø"/>
                      </a:pPr>
                      <a:r>
                        <a:rPr lang="es-MX" sz="1400" noProof="0" dirty="0"/>
                        <a:t>Pendiente</a:t>
                      </a:r>
                      <a:endParaRPr lang="es-MX" sz="1400" noProof="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dirty="0">
                          <a:solidFill>
                            <a:schemeClr val="tx1"/>
                          </a:solidFill>
                          <a:latin typeface="+mn-lt"/>
                          <a:ea typeface="+mn-ea"/>
                          <a:cs typeface="+mn-cs"/>
                        </a:rPr>
                        <a:t>0</a:t>
                      </a:r>
                    </a:p>
                  </a:txBody>
                  <a:tcPr/>
                </a:tc>
                <a:extLst>
                  <a:ext uri="{0D108BD9-81ED-4DB2-BD59-A6C34878D82A}">
                    <a16:rowId xmlns:a16="http://schemas.microsoft.com/office/drawing/2014/main" val="10003"/>
                  </a:ext>
                </a:extLst>
              </a:tr>
            </a:tbl>
          </a:graphicData>
        </a:graphic>
      </p:graphicFrame>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5975AF0-5321-7ACD-DF5B-D50FBECFA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9" name="CuadroTexto 8">
            <a:extLst>
              <a:ext uri="{FF2B5EF4-FFF2-40B4-BE49-F238E27FC236}">
                <a16:creationId xmlns:a16="http://schemas.microsoft.com/office/drawing/2014/main" id="{F9BA1B42-F864-CC74-5F1B-C73B424FFEF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graphicFrame>
        <p:nvGraphicFramePr>
          <p:cNvPr id="6" name="Tabla 5">
            <a:extLst>
              <a:ext uri="{FF2B5EF4-FFF2-40B4-BE49-F238E27FC236}">
                <a16:creationId xmlns:a16="http://schemas.microsoft.com/office/drawing/2014/main" id="{A992B945-9475-87A2-B9ED-FB8D4E2121D7}"/>
              </a:ext>
            </a:extLst>
          </p:cNvPr>
          <p:cNvGraphicFramePr>
            <a:graphicFrameLocks noGrp="1"/>
          </p:cNvGraphicFramePr>
          <p:nvPr>
            <p:extLst>
              <p:ext uri="{D42A27DB-BD31-4B8C-83A1-F6EECF244321}">
                <p14:modId xmlns:p14="http://schemas.microsoft.com/office/powerpoint/2010/main" val="3158306154"/>
              </p:ext>
            </p:extLst>
          </p:nvPr>
        </p:nvGraphicFramePr>
        <p:xfrm>
          <a:off x="4655634" y="1830658"/>
          <a:ext cx="4192969" cy="4607894"/>
        </p:xfrm>
        <a:graphic>
          <a:graphicData uri="http://schemas.openxmlformats.org/drawingml/2006/table">
            <a:tbl>
              <a:tblPr/>
              <a:tblGrid>
                <a:gridCol w="3049354">
                  <a:extLst>
                    <a:ext uri="{9D8B030D-6E8A-4147-A177-3AD203B41FA5}">
                      <a16:colId xmlns:a16="http://schemas.microsoft.com/office/drawing/2014/main" val="3807108828"/>
                    </a:ext>
                  </a:extLst>
                </a:gridCol>
                <a:gridCol w="1143615">
                  <a:extLst>
                    <a:ext uri="{9D8B030D-6E8A-4147-A177-3AD203B41FA5}">
                      <a16:colId xmlns:a16="http://schemas.microsoft.com/office/drawing/2014/main" val="2192447259"/>
                    </a:ext>
                  </a:extLst>
                </a:gridCol>
              </a:tblGrid>
              <a:tr h="362625">
                <a:tc>
                  <a:txBody>
                    <a:bodyPr/>
                    <a:lstStyle/>
                    <a:p>
                      <a:pPr algn="ctr" rtl="0" fontAlgn="ctr"/>
                      <a:r>
                        <a:rPr lang="es-MX" sz="1200" b="1" i="0" u="none" strike="noStrike" noProof="0" dirty="0">
                          <a:solidFill>
                            <a:srgbClr val="FFFFFF"/>
                          </a:solidFill>
                          <a:effectLst/>
                          <a:latin typeface="Calibri"/>
                        </a:rPr>
                        <a:t>UNIDAD ADMINISTRATIVA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55816"/>
                    </a:solidFill>
                  </a:tcPr>
                </a:tc>
                <a:tc>
                  <a:txBody>
                    <a:bodyPr/>
                    <a:lstStyle/>
                    <a:p>
                      <a:pPr algn="ctr" rtl="0" fontAlgn="ctr"/>
                      <a:r>
                        <a:rPr lang="es-MX" sz="1200" b="1" i="0" u="none" strike="noStrike" noProof="0" dirty="0">
                          <a:solidFill>
                            <a:srgbClr val="FFFFFF"/>
                          </a:solidFill>
                          <a:effectLst/>
                          <a:latin typeface="Calibri"/>
                        </a:rPr>
                        <a:t>INDICADORES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55816"/>
                    </a:solidFill>
                  </a:tcPr>
                </a:tc>
                <a:extLst>
                  <a:ext uri="{0D108BD9-81ED-4DB2-BD59-A6C34878D82A}">
                    <a16:rowId xmlns:a16="http://schemas.microsoft.com/office/drawing/2014/main" val="3160292256"/>
                  </a:ext>
                </a:extLst>
              </a:tr>
              <a:tr h="193400">
                <a:tc>
                  <a:txBody>
                    <a:bodyPr/>
                    <a:lstStyle/>
                    <a:p>
                      <a:pPr marL="0" lvl="0" indent="0" algn="l">
                        <a:lnSpc>
                          <a:spcPct val="100000"/>
                        </a:lnSpc>
                        <a:spcBef>
                          <a:spcPts val="0"/>
                        </a:spcBef>
                        <a:spcAft>
                          <a:spcPts val="0"/>
                        </a:spcAft>
                        <a:buNone/>
                      </a:pPr>
                      <a:r>
                        <a:rPr lang="es-MX" sz="1200" b="0" noProof="0" dirty="0">
                          <a:solidFill>
                            <a:schemeClr val="tx1"/>
                          </a:solidFill>
                          <a:latin typeface="Helvetica"/>
                        </a:rPr>
                        <a:t>Fin</a:t>
                      </a:r>
                      <a:endParaRPr lang="es-ES"/>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chemeClr val="tx1"/>
                          </a:solidFill>
                          <a:latin typeface="Helvetica"/>
                          <a:ea typeface="Calibri"/>
                          <a:cs typeface="Arial"/>
                        </a:rPr>
                        <a:t>1</a:t>
                      </a: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1413431256"/>
                  </a:ext>
                </a:extLst>
              </a:tr>
              <a:tr h="193400">
                <a:tc>
                  <a:txBody>
                    <a:bodyPr/>
                    <a:lstStyle/>
                    <a:p>
                      <a:pPr marL="0" lvl="0" indent="0" algn="l">
                        <a:lnSpc>
                          <a:spcPct val="100000"/>
                        </a:lnSpc>
                        <a:spcBef>
                          <a:spcPts val="0"/>
                        </a:spcBef>
                        <a:spcAft>
                          <a:spcPts val="0"/>
                        </a:spcAft>
                        <a:buNone/>
                      </a:pPr>
                      <a:r>
                        <a:rPr lang="es-MX" sz="1200" b="0" i="0" u="none" strike="noStrike" noProof="0" dirty="0">
                          <a:solidFill>
                            <a:schemeClr val="tx1"/>
                          </a:solidFill>
                          <a:latin typeface="Helvetica"/>
                        </a:rPr>
                        <a:t>Propósito</a:t>
                      </a:r>
                      <a:endParaRPr lang="es-ES"/>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dirty="0">
                          <a:solidFill>
                            <a:schemeClr val="tx1"/>
                          </a:solidFill>
                          <a:latin typeface="Helvetica"/>
                          <a:ea typeface="Calibri"/>
                          <a:cs typeface="Arial"/>
                        </a:rPr>
                        <a:t>1</a:t>
                      </a: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4154576448"/>
                  </a:ext>
                </a:extLst>
              </a:tr>
              <a:tr h="195384">
                <a:tc>
                  <a:txBody>
                    <a:bodyPr/>
                    <a:lstStyle/>
                    <a:p>
                      <a:pPr lvl="0" algn="l">
                        <a:buNone/>
                      </a:pPr>
                      <a:r>
                        <a:rPr lang="es-MX" sz="1200" b="0" i="0" u="none" strike="noStrike" noProof="0" dirty="0">
                          <a:solidFill>
                            <a:schemeClr val="tx1"/>
                          </a:solidFill>
                          <a:effectLst/>
                          <a:latin typeface="Helvetica"/>
                        </a:rPr>
                        <a:t>Oficina del Titular</a:t>
                      </a:r>
                      <a:endParaRPr lang="es-MX" sz="1200" b="0" i="0" u="none" strike="noStrike" noProof="0" dirty="0">
                        <a:solidFill>
                          <a:srgbClr val="323232"/>
                        </a:solidFill>
                        <a:effectLst/>
                        <a:latin typeface="Helvetic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868982"/>
                  </a:ext>
                </a:extLst>
              </a:tr>
              <a:tr h="217574">
                <a:tc>
                  <a:txBody>
                    <a:bodyPr/>
                    <a:lstStyle/>
                    <a:p>
                      <a:pPr lvl="0" algn="l">
                        <a:buNone/>
                      </a:pPr>
                      <a:r>
                        <a:rPr lang="es-MX" sz="1200" b="0" i="0" u="none" strike="noStrike" noProof="0" dirty="0">
                          <a:solidFill>
                            <a:srgbClr val="323232"/>
                          </a:solidFill>
                          <a:effectLst/>
                          <a:latin typeface="Helvetica"/>
                        </a:rPr>
                        <a:t>Impuesto al Servicio de Hospedaje </a:t>
                      </a:r>
                    </a:p>
                  </a:txBody>
                  <a:tcPr marL="9524" marR="9524" marT="9524"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tcPr>
                </a:tc>
                <a:tc>
                  <a:txBody>
                    <a:bodyPr/>
                    <a:lstStyle/>
                    <a:p>
                      <a:pPr lvl="0" algn="ctr">
                        <a:buNone/>
                      </a:pPr>
                      <a:r>
                        <a:rPr lang="es-MX" sz="1200" b="0" i="0" u="none" strike="noStrike" noProof="0" dirty="0">
                          <a:solidFill>
                            <a:srgbClr val="323232"/>
                          </a:solidFill>
                          <a:effectLst/>
                          <a:latin typeface="Helvetica"/>
                        </a:rPr>
                        <a:t>8</a:t>
                      </a:r>
                    </a:p>
                  </a:txBody>
                  <a:tcPr marL="9524" marR="9524" marT="9524"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tcPr>
                </a:tc>
                <a:extLst>
                  <a:ext uri="{0D108BD9-81ED-4DB2-BD59-A6C34878D82A}">
                    <a16:rowId xmlns:a16="http://schemas.microsoft.com/office/drawing/2014/main" val="565919443"/>
                  </a:ext>
                </a:extLst>
              </a:tr>
              <a:tr h="374713">
                <a:tc>
                  <a:txBody>
                    <a:bodyPr/>
                    <a:lstStyle/>
                    <a:p>
                      <a:pPr algn="l" rtl="0" fontAlgn="ctr"/>
                      <a:r>
                        <a:rPr lang="es-MX" sz="1200" b="0" i="0" u="none" strike="noStrike" noProof="0" dirty="0">
                          <a:solidFill>
                            <a:srgbClr val="323232"/>
                          </a:solidFill>
                          <a:effectLst/>
                          <a:latin typeface="Helvetica"/>
                        </a:rPr>
                        <a:t>Subsecretaría de Promoción y Fomento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1983225"/>
                  </a:ext>
                </a:extLst>
              </a:tr>
              <a:tr h="398888">
                <a:tc>
                  <a:txBody>
                    <a:bodyPr/>
                    <a:lstStyle/>
                    <a:p>
                      <a:pPr algn="l" rtl="0" fontAlgn="ctr"/>
                      <a:r>
                        <a:rPr lang="es-MX" sz="1200" b="0" i="0" u="none" strike="noStrike" noProof="0" dirty="0">
                          <a:solidFill>
                            <a:srgbClr val="323232"/>
                          </a:solidFill>
                          <a:effectLst/>
                          <a:latin typeface="Helvetica"/>
                        </a:rPr>
                        <a:t>Dirección General de Competitividad y Cultura Turística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6619414"/>
                  </a:ext>
                </a:extLst>
              </a:tr>
              <a:tr h="386800">
                <a:tc>
                  <a:txBody>
                    <a:bodyPr/>
                    <a:lstStyle/>
                    <a:p>
                      <a:pPr lvl="0" algn="l">
                        <a:buNone/>
                      </a:pPr>
                      <a:r>
                        <a:rPr lang="es-MX" sz="1200" b="0" i="0" u="none" strike="noStrike" noProof="0" dirty="0">
                          <a:solidFill>
                            <a:srgbClr val="323232"/>
                          </a:solidFill>
                          <a:effectLst/>
                          <a:latin typeface="Helvetica"/>
                        </a:rPr>
                        <a:t>Dirección General de Creatividad e Imagen Turística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8213678"/>
                  </a:ext>
                </a:extLst>
              </a:tr>
              <a:tr h="386800">
                <a:tc>
                  <a:txBody>
                    <a:bodyPr/>
                    <a:lstStyle/>
                    <a:p>
                      <a:pPr lvl="0" algn="l">
                        <a:buNone/>
                      </a:pPr>
                      <a:r>
                        <a:rPr lang="es-MX" sz="1200" b="0" i="0" u="none" strike="noStrike" noProof="0" dirty="0">
                          <a:solidFill>
                            <a:srgbClr val="323232"/>
                          </a:solidFill>
                          <a:effectLst/>
                          <a:latin typeface="Helvetica"/>
                        </a:rPr>
                        <a:t>Dirección General de Relaciones Públicas y Eventos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0739204"/>
                  </a:ext>
                </a:extLst>
              </a:tr>
              <a:tr h="386800">
                <a:tc>
                  <a:txBody>
                    <a:bodyPr/>
                    <a:lstStyle/>
                    <a:p>
                      <a:pPr lvl="0" algn="l">
                        <a:buNone/>
                      </a:pPr>
                      <a:r>
                        <a:rPr lang="es-MX" sz="1200" b="0" i="0" u="none" strike="noStrike" noProof="0" dirty="0">
                          <a:solidFill>
                            <a:srgbClr val="323232"/>
                          </a:solidFill>
                          <a:effectLst/>
                          <a:latin typeface="Helvetica"/>
                        </a:rPr>
                        <a:t>Dirección General de Planeación y Desarrollo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2568699"/>
                  </a:ext>
                </a:extLst>
              </a:tr>
              <a:tr h="386800">
                <a:tc>
                  <a:txBody>
                    <a:bodyPr/>
                    <a:lstStyle/>
                    <a:p>
                      <a:pPr algn="l" rtl="0" fontAlgn="ctr"/>
                      <a:r>
                        <a:rPr lang="es-MX" sz="1200" b="0" i="0" u="none" strike="noStrike" noProof="0" dirty="0">
                          <a:solidFill>
                            <a:srgbClr val="323232"/>
                          </a:solidFill>
                          <a:effectLst/>
                          <a:latin typeface="Helvetica"/>
                        </a:rPr>
                        <a:t>Dirección General de Administración y Finanzas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4157993"/>
                  </a:ext>
                </a:extLst>
              </a:tr>
              <a:tr h="386800">
                <a:tc>
                  <a:txBody>
                    <a:bodyPr/>
                    <a:lstStyle/>
                    <a:p>
                      <a:pPr algn="l" rtl="0" fontAlgn="ctr"/>
                      <a:r>
                        <a:rPr lang="es-MX" sz="1200" b="0" i="0" u="none" strike="noStrike" noProof="0" dirty="0">
                          <a:solidFill>
                            <a:srgbClr val="323232"/>
                          </a:solidFill>
                          <a:effectLst/>
                          <a:latin typeface="Helvetica"/>
                        </a:rPr>
                        <a:t>Subsecretaría de Innovación y Desarrollo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0777391"/>
                  </a:ext>
                </a:extLst>
              </a:tr>
              <a:tr h="386800">
                <a:tc>
                  <a:txBody>
                    <a:bodyPr/>
                    <a:lstStyle/>
                    <a:p>
                      <a:pPr lvl="0" algn="l">
                        <a:buNone/>
                      </a:pPr>
                      <a:r>
                        <a:rPr lang="es-MX" sz="1200" b="0" i="0" u="none" strike="noStrike" noProof="0" dirty="0">
                          <a:solidFill>
                            <a:srgbClr val="323232"/>
                          </a:solidFill>
                          <a:effectLst/>
                          <a:latin typeface="Helvetica"/>
                        </a:rPr>
                        <a:t>Dirección General de Asuntos Jurídicos y de Transparencia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4600778"/>
                  </a:ext>
                </a:extLst>
              </a:tr>
              <a:tr h="350538">
                <a:tc>
                  <a:txBody>
                    <a:bodyPr/>
                    <a:lstStyle/>
                    <a:p>
                      <a:pPr algn="ctr" rtl="0" fontAlgn="ctr"/>
                      <a:r>
                        <a:rPr lang="es-MX" sz="1200" b="1" i="0" u="none" strike="noStrike" noProof="0" dirty="0">
                          <a:solidFill>
                            <a:srgbClr val="000000"/>
                          </a:solidFill>
                          <a:effectLst/>
                          <a:latin typeface="Helvetica"/>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s-MX" sz="1200" b="1" i="0" u="none" strike="noStrike" noProof="0" dirty="0">
                          <a:solidFill>
                            <a:srgbClr val="000000"/>
                          </a:solidFill>
                          <a:effectLst/>
                          <a:latin typeface="Helvetica"/>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68817159"/>
                  </a:ext>
                </a:extLst>
              </a:tr>
            </a:tbl>
          </a:graphicData>
        </a:graphic>
      </p:graphicFrame>
      <p:graphicFrame>
        <p:nvGraphicFramePr>
          <p:cNvPr id="2" name="15 Tabla">
            <a:extLst>
              <a:ext uri="{FF2B5EF4-FFF2-40B4-BE49-F238E27FC236}">
                <a16:creationId xmlns:a16="http://schemas.microsoft.com/office/drawing/2014/main" id="{FC0D1F31-3048-FCDA-88D7-CFF37C572612}"/>
              </a:ext>
            </a:extLst>
          </p:cNvPr>
          <p:cNvGraphicFramePr>
            <a:graphicFrameLocks noGrp="1"/>
          </p:cNvGraphicFramePr>
          <p:nvPr>
            <p:extLst>
              <p:ext uri="{D42A27DB-BD31-4B8C-83A1-F6EECF244321}">
                <p14:modId xmlns:p14="http://schemas.microsoft.com/office/powerpoint/2010/main" val="1627734336"/>
              </p:ext>
            </p:extLst>
          </p:nvPr>
        </p:nvGraphicFramePr>
        <p:xfrm>
          <a:off x="9026302" y="4490737"/>
          <a:ext cx="2892743" cy="1507731"/>
        </p:xfrm>
        <a:graphic>
          <a:graphicData uri="http://schemas.openxmlformats.org/drawingml/2006/table">
            <a:tbl>
              <a:tblPr firstRow="1" bandRow="1">
                <a:tableStyleId>{5940675A-B579-460E-94D1-54222C63F5DA}</a:tableStyleId>
              </a:tblPr>
              <a:tblGrid>
                <a:gridCol w="1515738">
                  <a:extLst>
                    <a:ext uri="{9D8B030D-6E8A-4147-A177-3AD203B41FA5}">
                      <a16:colId xmlns:a16="http://schemas.microsoft.com/office/drawing/2014/main" val="20000"/>
                    </a:ext>
                  </a:extLst>
                </a:gridCol>
                <a:gridCol w="1377005">
                  <a:extLst>
                    <a:ext uri="{9D8B030D-6E8A-4147-A177-3AD203B41FA5}">
                      <a16:colId xmlns:a16="http://schemas.microsoft.com/office/drawing/2014/main" val="20002"/>
                    </a:ext>
                  </a:extLst>
                </a:gridCol>
              </a:tblGrid>
              <a:tr h="394469">
                <a:tc>
                  <a:txBody>
                    <a:bodyPr/>
                    <a:lstStyle/>
                    <a:p>
                      <a:pPr marL="0" algn="ctr" defTabSz="914400" rtl="0" eaLnBrk="1" latinLnBrk="0" hangingPunct="1"/>
                      <a:r>
                        <a:rPr lang="es-MX" sz="1400" b="1" kern="1200" baseline="0" noProof="0" dirty="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noProof="0" dirty="0">
                          <a:solidFill>
                            <a:schemeClr val="bg1"/>
                          </a:solidFill>
                        </a:rPr>
                        <a:t># INDICADORES</a:t>
                      </a:r>
                      <a:endParaRPr lang="es-MX" sz="1400" b="1" kern="1200" baseline="0" noProof="0" dirty="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63591">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noProof="0" dirty="0">
                          <a:solidFill>
                            <a:schemeClr val="tx1"/>
                          </a:solidFill>
                        </a:rPr>
                        <a:t>Concluidas</a:t>
                      </a:r>
                      <a:endParaRPr lang="es-MX" sz="1400" kern="1200" noProof="0" dirty="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dirty="0">
                          <a:solidFill>
                            <a:schemeClr val="tx1"/>
                          </a:solidFill>
                          <a:latin typeface="+mn-lt"/>
                          <a:ea typeface="+mn-ea"/>
                          <a:cs typeface="+mn-cs"/>
                        </a:rPr>
                        <a:t>40</a:t>
                      </a:r>
                    </a:p>
                  </a:txBody>
                  <a:tcPr/>
                </a:tc>
                <a:extLst>
                  <a:ext uri="{0D108BD9-81ED-4DB2-BD59-A6C34878D82A}">
                    <a16:rowId xmlns:a16="http://schemas.microsoft.com/office/drawing/2014/main" val="10001"/>
                  </a:ext>
                </a:extLst>
              </a:tr>
              <a:tr h="363591">
                <a:tc>
                  <a:txBody>
                    <a:bodyPr/>
                    <a:lstStyle/>
                    <a:p>
                      <a:pPr marL="285750" indent="-285750" algn="l">
                        <a:buFont typeface="Wingdings" panose="05000000000000000000" pitchFamily="2" charset="2"/>
                        <a:buChar char="Ø"/>
                      </a:pPr>
                      <a:r>
                        <a:rPr lang="es-MX" sz="1400" noProof="0" dirty="0"/>
                        <a:t>En Proceso</a:t>
                      </a:r>
                      <a:endParaRPr lang="es-MX" sz="1400" noProof="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dirty="0">
                          <a:solidFill>
                            <a:schemeClr val="tx1"/>
                          </a:solidFill>
                          <a:latin typeface="+mn-lt"/>
                          <a:ea typeface="+mn-ea"/>
                          <a:cs typeface="+mn-cs"/>
                        </a:rPr>
                        <a:t>1</a:t>
                      </a:r>
                    </a:p>
                  </a:txBody>
                  <a:tcPr/>
                </a:tc>
                <a:extLst>
                  <a:ext uri="{0D108BD9-81ED-4DB2-BD59-A6C34878D82A}">
                    <a16:rowId xmlns:a16="http://schemas.microsoft.com/office/drawing/2014/main" val="10002"/>
                  </a:ext>
                </a:extLst>
              </a:tr>
              <a:tr h="386080">
                <a:tc>
                  <a:txBody>
                    <a:bodyPr/>
                    <a:lstStyle/>
                    <a:p>
                      <a:pPr marL="285750" indent="-285750" algn="l">
                        <a:buFont typeface="Wingdings" panose="05000000000000000000" pitchFamily="2" charset="2"/>
                        <a:buChar char="Ø"/>
                      </a:pPr>
                      <a:r>
                        <a:rPr lang="es-MX" sz="1400" noProof="0" dirty="0"/>
                        <a:t>Pendiente</a:t>
                      </a:r>
                      <a:endParaRPr lang="es-MX" sz="1400" noProof="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dirty="0">
                          <a:solidFill>
                            <a:schemeClr val="tx1"/>
                          </a:solidFill>
                          <a:latin typeface="+mn-lt"/>
                          <a:ea typeface="+mn-ea"/>
                          <a:cs typeface="+mn-cs"/>
                        </a:rPr>
                        <a:t>0</a:t>
                      </a:r>
                    </a:p>
                  </a:txBody>
                  <a:tcPr/>
                </a:tc>
                <a:extLst>
                  <a:ext uri="{0D108BD9-81ED-4DB2-BD59-A6C34878D82A}">
                    <a16:rowId xmlns:a16="http://schemas.microsoft.com/office/drawing/2014/main" val="10003"/>
                  </a:ext>
                </a:extLst>
              </a:tr>
            </a:tbl>
          </a:graphicData>
        </a:graphic>
      </p:graphicFrame>
      <p:sp>
        <p:nvSpPr>
          <p:cNvPr id="8" name="CuadroTexto 7">
            <a:extLst>
              <a:ext uri="{FF2B5EF4-FFF2-40B4-BE49-F238E27FC236}">
                <a16:creationId xmlns:a16="http://schemas.microsoft.com/office/drawing/2014/main" id="{D4B377A0-9C19-2EFB-2D7C-18DC55AAD96A}"/>
              </a:ext>
            </a:extLst>
          </p:cNvPr>
          <p:cNvSpPr txBox="1"/>
          <p:nvPr/>
        </p:nvSpPr>
        <p:spPr>
          <a:xfrm>
            <a:off x="403080" y="1495856"/>
            <a:ext cx="4137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dirty="0"/>
              <a:t>Secretaría de Economía</a:t>
            </a:r>
            <a:endParaRPr lang="es-MX" sz="1600" b="1" dirty="0">
              <a:ea typeface="Calibri"/>
              <a:cs typeface="Calibri"/>
            </a:endParaRPr>
          </a:p>
        </p:txBody>
      </p:sp>
      <p:sp>
        <p:nvSpPr>
          <p:cNvPr id="10" name="CuadroTexto 9">
            <a:extLst>
              <a:ext uri="{FF2B5EF4-FFF2-40B4-BE49-F238E27FC236}">
                <a16:creationId xmlns:a16="http://schemas.microsoft.com/office/drawing/2014/main" id="{C6ACC882-8F29-C7D1-A409-A19F7E8E07AF}"/>
              </a:ext>
            </a:extLst>
          </p:cNvPr>
          <p:cNvSpPr txBox="1"/>
          <p:nvPr/>
        </p:nvSpPr>
        <p:spPr>
          <a:xfrm>
            <a:off x="4742100" y="1494750"/>
            <a:ext cx="4137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dirty="0"/>
              <a:t>Secretaría de Turismo</a:t>
            </a:r>
            <a:endParaRPr lang="es-MX" sz="1600" b="1" dirty="0" err="1">
              <a:ea typeface="Calibri"/>
              <a:cs typeface="Calibri"/>
            </a:endParaRPr>
          </a:p>
        </p:txBody>
      </p:sp>
      <p:sp>
        <p:nvSpPr>
          <p:cNvPr id="14" name="CuadroTexto 13">
            <a:extLst>
              <a:ext uri="{FF2B5EF4-FFF2-40B4-BE49-F238E27FC236}">
                <a16:creationId xmlns:a16="http://schemas.microsoft.com/office/drawing/2014/main" id="{7C0CCD46-CA9A-87EA-6D10-F5EE52B6A7D2}"/>
              </a:ext>
            </a:extLst>
          </p:cNvPr>
          <p:cNvSpPr txBox="1"/>
          <p:nvPr/>
        </p:nvSpPr>
        <p:spPr>
          <a:xfrm>
            <a:off x="9026911" y="4129668"/>
            <a:ext cx="28825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dirty="0"/>
              <a:t>Secretaría de Turismo</a:t>
            </a:r>
            <a:endParaRPr lang="es-MX" sz="1600" b="1" dirty="0" err="1">
              <a:ea typeface="Calibri"/>
              <a:cs typeface="Calibri"/>
            </a:endParaRPr>
          </a:p>
        </p:txBody>
      </p:sp>
      <p:sp>
        <p:nvSpPr>
          <p:cNvPr id="15" name="CuadroTexto 14">
            <a:extLst>
              <a:ext uri="{FF2B5EF4-FFF2-40B4-BE49-F238E27FC236}">
                <a16:creationId xmlns:a16="http://schemas.microsoft.com/office/drawing/2014/main" id="{FD0A6626-115A-718D-0088-B50591E431F9}"/>
              </a:ext>
            </a:extLst>
          </p:cNvPr>
          <p:cNvSpPr txBox="1"/>
          <p:nvPr/>
        </p:nvSpPr>
        <p:spPr>
          <a:xfrm>
            <a:off x="9026911" y="2131741"/>
            <a:ext cx="28825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dirty="0"/>
              <a:t>Secretaría de Economía</a:t>
            </a:r>
            <a:endParaRPr lang="es-MX" sz="1600" b="1" dirty="0" err="1">
              <a:ea typeface="Calibri"/>
              <a:cs typeface="Calibri"/>
            </a:endParaRPr>
          </a:p>
        </p:txBody>
      </p:sp>
      <p:sp>
        <p:nvSpPr>
          <p:cNvPr id="18" name="CuadroTexto 17">
            <a:extLst>
              <a:ext uri="{FF2B5EF4-FFF2-40B4-BE49-F238E27FC236}">
                <a16:creationId xmlns:a16="http://schemas.microsoft.com/office/drawing/2014/main" id="{02912060-05E3-0D92-BF9C-7FB27D7C1A48}"/>
              </a:ext>
            </a:extLst>
          </p:cNvPr>
          <p:cNvSpPr txBox="1"/>
          <p:nvPr/>
        </p:nvSpPr>
        <p:spPr>
          <a:xfrm>
            <a:off x="8924470" y="6105027"/>
            <a:ext cx="3087028"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050" dirty="0"/>
              <a:t>II Trimestre 2025 14/07/2025</a:t>
            </a:r>
            <a:endParaRPr lang="es-MX" sz="1050" b="1" dirty="0">
              <a:ea typeface="Calibri"/>
              <a:cs typeface="Calibri"/>
            </a:endParaRPr>
          </a:p>
        </p:txBody>
      </p:sp>
    </p:spTree>
    <p:extLst>
      <p:ext uri="{BB962C8B-B14F-4D97-AF65-F5344CB8AC3E}">
        <p14:creationId xmlns:p14="http://schemas.microsoft.com/office/powerpoint/2010/main" val="921828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550664" y="1312311"/>
            <a:ext cx="3404616" cy="470000"/>
          </a:xfrm>
          <a:prstGeom prst="rect">
            <a:avLst/>
          </a:prstGeom>
          <a:noFill/>
        </p:spPr>
        <p:txBody>
          <a:bodyPr wrap="square">
            <a:spAutoFit/>
          </a:bodyPr>
          <a:lstStyle/>
          <a:p>
            <a:pPr>
              <a:lnSpc>
                <a:spcPct val="107000"/>
              </a:lnSpc>
              <a:spcAft>
                <a:spcPts val="800"/>
              </a:spcAft>
            </a:pPr>
            <a:r>
              <a:rPr lang="es-MX" sz="2400" b="1" kern="100" noProof="0" dirty="0">
                <a:effectLst/>
                <a:ea typeface="Calibri" panose="020F0502020204030204" pitchFamily="34" charset="0"/>
                <a:cs typeface="Helvetica" panose="020B0604020202020204" pitchFamily="34" charset="0"/>
              </a:rPr>
              <a:t>Avance del presupuesto</a:t>
            </a:r>
            <a:endParaRPr lang="es-MX" sz="1600" b="1" kern="100" noProof="0" dirty="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76264" y="449041"/>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Presupuesto/ </a:t>
              </a:r>
            </a:p>
            <a:p>
              <a:pPr marL="0" lvl="0" indent="0" algn="ctr" rtl="0">
                <a:spcBef>
                  <a:spcPts val="0"/>
                </a:spcBef>
                <a:spcAft>
                  <a:spcPts val="0"/>
                </a:spcAft>
                <a:buNone/>
              </a:pPr>
              <a:r>
                <a:rPr lang="es-MX" sz="2400" b="1" noProof="0">
                  <a:solidFill>
                    <a:schemeClr val="dk1"/>
                  </a:solidFill>
                  <a:ea typeface="Fira Sans"/>
                  <a:cs typeface="Fira Sans"/>
                  <a:sym typeface="Fira Sans"/>
                </a:rPr>
                <a:t>Economía</a:t>
              </a:r>
            </a:p>
            <a:p>
              <a:pPr marL="0" lvl="0" indent="0" algn="ctr" rtl="0">
                <a:spcBef>
                  <a:spcPts val="0"/>
                </a:spcBef>
                <a:spcAft>
                  <a:spcPts val="0"/>
                </a:spcAft>
                <a:buNone/>
              </a:pPr>
              <a:endParaRPr lang="es-MX" sz="2400" b="1" noProof="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ACBFE551-5E14-E147-4829-7B638D610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9" name="CuadroTexto 8">
            <a:extLst>
              <a:ext uri="{FF2B5EF4-FFF2-40B4-BE49-F238E27FC236}">
                <a16:creationId xmlns:a16="http://schemas.microsoft.com/office/drawing/2014/main" id="{07FDFD1D-B088-D7A3-782F-FF3FD0B1035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graphicFrame>
        <p:nvGraphicFramePr>
          <p:cNvPr id="31" name="Tabla 30">
            <a:extLst>
              <a:ext uri="{FF2B5EF4-FFF2-40B4-BE49-F238E27FC236}">
                <a16:creationId xmlns:a16="http://schemas.microsoft.com/office/drawing/2014/main" id="{70FE4D35-BCDC-74A2-EE2C-DAEC7C6AF873}"/>
              </a:ext>
            </a:extLst>
          </p:cNvPr>
          <p:cNvGraphicFramePr>
            <a:graphicFrameLocks noGrp="1"/>
          </p:cNvGraphicFramePr>
          <p:nvPr>
            <p:extLst>
              <p:ext uri="{D42A27DB-BD31-4B8C-83A1-F6EECF244321}">
                <p14:modId xmlns:p14="http://schemas.microsoft.com/office/powerpoint/2010/main" val="2137599770"/>
              </p:ext>
            </p:extLst>
          </p:nvPr>
        </p:nvGraphicFramePr>
        <p:xfrm>
          <a:off x="350921" y="2175710"/>
          <a:ext cx="11561866" cy="3278505"/>
        </p:xfrm>
        <a:graphic>
          <a:graphicData uri="http://schemas.openxmlformats.org/drawingml/2006/table">
            <a:tbl>
              <a:tblPr firstRow="1" lastRow="1" bandRow="1">
                <a:tableStyleId>{17292A2E-F333-43FB-9621-5CBBE7FDCDCB}</a:tableStyleId>
              </a:tblPr>
              <a:tblGrid>
                <a:gridCol w="5484394">
                  <a:extLst>
                    <a:ext uri="{9D8B030D-6E8A-4147-A177-3AD203B41FA5}">
                      <a16:colId xmlns:a16="http://schemas.microsoft.com/office/drawing/2014/main" val="2474604078"/>
                    </a:ext>
                  </a:extLst>
                </a:gridCol>
                <a:gridCol w="2406315">
                  <a:extLst>
                    <a:ext uri="{9D8B030D-6E8A-4147-A177-3AD203B41FA5}">
                      <a16:colId xmlns:a16="http://schemas.microsoft.com/office/drawing/2014/main" val="3323417364"/>
                    </a:ext>
                  </a:extLst>
                </a:gridCol>
                <a:gridCol w="2498881">
                  <a:extLst>
                    <a:ext uri="{9D8B030D-6E8A-4147-A177-3AD203B41FA5}">
                      <a16:colId xmlns:a16="http://schemas.microsoft.com/office/drawing/2014/main" val="4276641085"/>
                    </a:ext>
                  </a:extLst>
                </a:gridCol>
                <a:gridCol w="1172276">
                  <a:extLst>
                    <a:ext uri="{9D8B030D-6E8A-4147-A177-3AD203B41FA5}">
                      <a16:colId xmlns:a16="http://schemas.microsoft.com/office/drawing/2014/main" val="3032115284"/>
                    </a:ext>
                  </a:extLst>
                </a:gridCol>
              </a:tblGrid>
              <a:tr h="809625">
                <a:tc>
                  <a:txBody>
                    <a:bodyPr/>
                    <a:lstStyle/>
                    <a:p>
                      <a:pPr algn="ctr"/>
                      <a:r>
                        <a:rPr lang="es-ES" dirty="0">
                          <a:effectLst/>
                        </a:rPr>
                        <a:t>Capítulo</a:t>
                      </a:r>
                    </a:p>
                  </a:txBody>
                  <a:tcPr marL="0" marR="0" marT="0" marB="0" anchor="ctr"/>
                </a:tc>
                <a:tc>
                  <a:txBody>
                    <a:bodyPr/>
                    <a:lstStyle/>
                    <a:p>
                      <a:pPr algn="ctr">
                        <a:buNone/>
                      </a:pPr>
                      <a:r>
                        <a:rPr lang="es-MX" dirty="0">
                          <a:effectLst/>
                        </a:rPr>
                        <a:t>Presupuesto Modificado </a:t>
                      </a:r>
                      <a:endParaRPr lang="es-ES" dirty="0"/>
                    </a:p>
                    <a:p>
                      <a:pPr lvl="0" algn="ctr">
                        <a:buNone/>
                      </a:pPr>
                      <a:r>
                        <a:rPr lang="es-MX" dirty="0">
                          <a:effectLst/>
                        </a:rPr>
                        <a:t>(ENE-MAR)</a:t>
                      </a:r>
                    </a:p>
                  </a:txBody>
                  <a:tcPr marL="0" marR="0" marT="0" marB="0" anchor="ctr"/>
                </a:tc>
                <a:tc>
                  <a:txBody>
                    <a:bodyPr/>
                    <a:lstStyle/>
                    <a:p>
                      <a:pPr algn="ctr">
                        <a:buNone/>
                      </a:pPr>
                      <a:r>
                        <a:rPr lang="es-MX" dirty="0">
                          <a:effectLst/>
                        </a:rPr>
                        <a:t>Presupuesto Devengado </a:t>
                      </a:r>
                      <a:endParaRPr lang="es-MX">
                        <a:effectLst/>
                      </a:endParaRPr>
                    </a:p>
                    <a:p>
                      <a:pPr lvl="0" algn="ctr">
                        <a:buNone/>
                      </a:pPr>
                      <a:r>
                        <a:rPr lang="es-MX" dirty="0">
                          <a:effectLst/>
                        </a:rPr>
                        <a:t>(Al 31-MAR-2025)</a:t>
                      </a:r>
                      <a:endParaRPr lang="es-MX" dirty="0"/>
                    </a:p>
                  </a:txBody>
                  <a:tcPr marL="0" marR="0" marT="0" marB="0" anchor="ctr"/>
                </a:tc>
                <a:tc>
                  <a:txBody>
                    <a:bodyPr/>
                    <a:lstStyle/>
                    <a:p>
                      <a:pPr algn="ctr">
                        <a:buNone/>
                      </a:pPr>
                      <a:endParaRPr lang="es-MX">
                        <a:effectLst/>
                      </a:endParaRPr>
                    </a:p>
                    <a:p>
                      <a:pPr algn="ctr"/>
                      <a:r>
                        <a:rPr lang="es-MX" dirty="0">
                          <a:effectLst/>
                        </a:rPr>
                        <a:t>% Avance </a:t>
                      </a:r>
                    </a:p>
                  </a:txBody>
                  <a:tcPr marL="0" marR="0" marT="0" marB="0" anchor="ctr"/>
                </a:tc>
                <a:extLst>
                  <a:ext uri="{0D108BD9-81ED-4DB2-BD59-A6C34878D82A}">
                    <a16:rowId xmlns:a16="http://schemas.microsoft.com/office/drawing/2014/main" val="532740319"/>
                  </a:ext>
                </a:extLst>
              </a:tr>
              <a:tr h="161925">
                <a:tc>
                  <a:txBody>
                    <a:bodyPr/>
                    <a:lstStyle/>
                    <a:p>
                      <a:pPr>
                        <a:buNone/>
                      </a:pPr>
                      <a:r>
                        <a:rPr lang="es-MX" dirty="0">
                          <a:effectLst/>
                        </a:rPr>
                        <a:t>1000 Servicios personales</a:t>
                      </a:r>
                    </a:p>
                  </a:txBody>
                  <a:tcPr marL="0" marR="0" marT="0" marB="0" anchor="ctr"/>
                </a:tc>
                <a:tc>
                  <a:txBody>
                    <a:bodyPr/>
                    <a:lstStyle/>
                    <a:p>
                      <a:r>
                        <a:rPr lang="es-ES" dirty="0">
                          <a:effectLst/>
                        </a:rPr>
                        <a:t> $14,064,914.56 </a:t>
                      </a:r>
                    </a:p>
                  </a:txBody>
                  <a:tcPr marL="0" marR="0" marT="0" marB="0" anchor="ctr"/>
                </a:tc>
                <a:tc>
                  <a:txBody>
                    <a:bodyPr/>
                    <a:lstStyle/>
                    <a:p>
                      <a:r>
                        <a:rPr lang="es-ES" dirty="0">
                          <a:effectLst/>
                        </a:rPr>
                        <a:t> $  9,746,214.06 </a:t>
                      </a:r>
                    </a:p>
                  </a:txBody>
                  <a:tcPr marL="0" marR="0" marT="0" marB="0" anchor="ctr"/>
                </a:tc>
                <a:tc>
                  <a:txBody>
                    <a:bodyPr/>
                    <a:lstStyle/>
                    <a:p>
                      <a:pPr lvl="0" algn="ctr"/>
                      <a:r>
                        <a:rPr lang="es-ES" dirty="0">
                          <a:effectLst/>
                        </a:rPr>
                        <a:t>69.29%</a:t>
                      </a:r>
                      <a:endParaRPr lang="es-ES" dirty="0"/>
                    </a:p>
                  </a:txBody>
                  <a:tcPr marL="0" marR="0" marT="0" marB="0" anchor="ctr"/>
                </a:tc>
                <a:extLst>
                  <a:ext uri="{0D108BD9-81ED-4DB2-BD59-A6C34878D82A}">
                    <a16:rowId xmlns:a16="http://schemas.microsoft.com/office/drawing/2014/main" val="3405410248"/>
                  </a:ext>
                </a:extLst>
              </a:tr>
              <a:tr h="161925">
                <a:tc>
                  <a:txBody>
                    <a:bodyPr/>
                    <a:lstStyle/>
                    <a:p>
                      <a:pPr>
                        <a:buNone/>
                      </a:pPr>
                      <a:r>
                        <a:rPr lang="es-MX" dirty="0">
                          <a:effectLst/>
                        </a:rPr>
                        <a:t>2000 Materiales y suministros</a:t>
                      </a:r>
                    </a:p>
                  </a:txBody>
                  <a:tcPr marL="0" marR="0" marT="0" marB="0" anchor="ctr"/>
                </a:tc>
                <a:tc>
                  <a:txBody>
                    <a:bodyPr/>
                    <a:lstStyle/>
                    <a:p>
                      <a:r>
                        <a:rPr lang="es-ES" dirty="0">
                          <a:effectLst/>
                        </a:rPr>
                        <a:t> $     390,920.33 </a:t>
                      </a:r>
                    </a:p>
                  </a:txBody>
                  <a:tcPr marL="0" marR="0" marT="0" marB="0" anchor="ctr"/>
                </a:tc>
                <a:tc>
                  <a:txBody>
                    <a:bodyPr/>
                    <a:lstStyle/>
                    <a:p>
                      <a:r>
                        <a:rPr lang="es-ES" dirty="0">
                          <a:effectLst/>
                        </a:rPr>
                        <a:t> $      94,852.15 </a:t>
                      </a:r>
                    </a:p>
                  </a:txBody>
                  <a:tcPr marL="0" marR="0" marT="0" marB="0" anchor="ctr"/>
                </a:tc>
                <a:tc>
                  <a:txBody>
                    <a:bodyPr/>
                    <a:lstStyle/>
                    <a:p>
                      <a:pPr lvl="0" algn="ctr"/>
                      <a:r>
                        <a:rPr lang="es-ES" dirty="0">
                          <a:effectLst/>
                        </a:rPr>
                        <a:t>24.26%</a:t>
                      </a:r>
                      <a:endParaRPr lang="es-ES" dirty="0"/>
                    </a:p>
                  </a:txBody>
                  <a:tcPr marL="0" marR="0" marT="0" marB="0" anchor="ctr"/>
                </a:tc>
                <a:extLst>
                  <a:ext uri="{0D108BD9-81ED-4DB2-BD59-A6C34878D82A}">
                    <a16:rowId xmlns:a16="http://schemas.microsoft.com/office/drawing/2014/main" val="2680712116"/>
                  </a:ext>
                </a:extLst>
              </a:tr>
              <a:tr h="161925">
                <a:tc>
                  <a:txBody>
                    <a:bodyPr/>
                    <a:lstStyle/>
                    <a:p>
                      <a:pPr>
                        <a:buNone/>
                      </a:pPr>
                      <a:r>
                        <a:rPr lang="es-MX" dirty="0">
                          <a:effectLst/>
                        </a:rPr>
                        <a:t>3000 Servicios Generales</a:t>
                      </a:r>
                    </a:p>
                  </a:txBody>
                  <a:tcPr marL="0" marR="0" marT="0" marB="0" anchor="ctr"/>
                </a:tc>
                <a:tc>
                  <a:txBody>
                    <a:bodyPr/>
                    <a:lstStyle/>
                    <a:p>
                      <a:r>
                        <a:rPr lang="es-ES" dirty="0">
                          <a:effectLst/>
                        </a:rPr>
                        <a:t> $  5,384,551.14 </a:t>
                      </a:r>
                    </a:p>
                  </a:txBody>
                  <a:tcPr marL="0" marR="0" marT="0" marB="0" anchor="ctr"/>
                </a:tc>
                <a:tc>
                  <a:txBody>
                    <a:bodyPr/>
                    <a:lstStyle/>
                    <a:p>
                      <a:r>
                        <a:rPr lang="es-ES" dirty="0">
                          <a:effectLst/>
                        </a:rPr>
                        <a:t> $  2,886,829.13 </a:t>
                      </a:r>
                    </a:p>
                  </a:txBody>
                  <a:tcPr marL="0" marR="0" marT="0" marB="0" anchor="ctr"/>
                </a:tc>
                <a:tc>
                  <a:txBody>
                    <a:bodyPr/>
                    <a:lstStyle/>
                    <a:p>
                      <a:pPr lvl="0" algn="ctr"/>
                      <a:r>
                        <a:rPr lang="es-ES" dirty="0">
                          <a:effectLst/>
                        </a:rPr>
                        <a:t>53.61%</a:t>
                      </a:r>
                      <a:endParaRPr lang="es-ES" dirty="0"/>
                    </a:p>
                  </a:txBody>
                  <a:tcPr marL="0" marR="0" marT="0" marB="0" anchor="ctr"/>
                </a:tc>
                <a:extLst>
                  <a:ext uri="{0D108BD9-81ED-4DB2-BD59-A6C34878D82A}">
                    <a16:rowId xmlns:a16="http://schemas.microsoft.com/office/drawing/2014/main" val="3955410606"/>
                  </a:ext>
                </a:extLst>
              </a:tr>
              <a:tr h="161925">
                <a:tc>
                  <a:txBody>
                    <a:bodyPr/>
                    <a:lstStyle/>
                    <a:p>
                      <a:pPr>
                        <a:buNone/>
                      </a:pPr>
                      <a:r>
                        <a:rPr lang="es-MX" dirty="0">
                          <a:effectLst/>
                        </a:rPr>
                        <a:t>4000 Transferencias, Asignaciones, Subsidios y otras Ayudas</a:t>
                      </a:r>
                    </a:p>
                  </a:txBody>
                  <a:tcPr marL="0" marR="0" marT="0" marB="0" anchor="ctr"/>
                </a:tc>
                <a:tc>
                  <a:txBody>
                    <a:bodyPr/>
                    <a:lstStyle/>
                    <a:p>
                      <a:r>
                        <a:rPr lang="es-ES" dirty="0">
                          <a:effectLst/>
                        </a:rPr>
                        <a:t> $  6,978,413.50 </a:t>
                      </a:r>
                    </a:p>
                  </a:txBody>
                  <a:tcPr marL="0" marR="0" marT="0" marB="0" anchor="ctr"/>
                </a:tc>
                <a:tc>
                  <a:txBody>
                    <a:bodyPr/>
                    <a:lstStyle/>
                    <a:p>
                      <a:r>
                        <a:rPr lang="es-ES" dirty="0">
                          <a:effectLst/>
                        </a:rPr>
                        <a:t> $  6,506,198.17 </a:t>
                      </a:r>
                    </a:p>
                  </a:txBody>
                  <a:tcPr marL="0" marR="0" marT="0" marB="0" anchor="ctr"/>
                </a:tc>
                <a:tc>
                  <a:txBody>
                    <a:bodyPr/>
                    <a:lstStyle/>
                    <a:p>
                      <a:pPr lvl="0" algn="ctr"/>
                      <a:r>
                        <a:rPr lang="es-ES" dirty="0">
                          <a:effectLst/>
                        </a:rPr>
                        <a:t>93.23%</a:t>
                      </a:r>
                      <a:endParaRPr lang="es-ES" dirty="0"/>
                    </a:p>
                  </a:txBody>
                  <a:tcPr marL="0" marR="0" marT="0" marB="0" anchor="ctr"/>
                </a:tc>
                <a:extLst>
                  <a:ext uri="{0D108BD9-81ED-4DB2-BD59-A6C34878D82A}">
                    <a16:rowId xmlns:a16="http://schemas.microsoft.com/office/drawing/2014/main" val="1961447989"/>
                  </a:ext>
                </a:extLst>
              </a:tr>
              <a:tr h="161925">
                <a:tc>
                  <a:txBody>
                    <a:bodyPr/>
                    <a:lstStyle/>
                    <a:p>
                      <a:pPr>
                        <a:buNone/>
                      </a:pPr>
                      <a:r>
                        <a:rPr lang="es-MX" dirty="0">
                          <a:effectLst/>
                        </a:rPr>
                        <a:t>5000 Bienes Muebles, Inmuebles e Intangibles</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lvl="0" algn="ctr"/>
                      <a:endParaRPr lang="es-ES">
                        <a:effectLst/>
                      </a:endParaRPr>
                    </a:p>
                  </a:txBody>
                  <a:tcPr marL="0" marR="0" marT="0" marB="0" anchor="ctr"/>
                </a:tc>
                <a:extLst>
                  <a:ext uri="{0D108BD9-81ED-4DB2-BD59-A6C34878D82A}">
                    <a16:rowId xmlns:a16="http://schemas.microsoft.com/office/drawing/2014/main" val="2560679958"/>
                  </a:ext>
                </a:extLst>
              </a:tr>
              <a:tr h="161925">
                <a:tc>
                  <a:txBody>
                    <a:bodyPr/>
                    <a:lstStyle/>
                    <a:p>
                      <a:pPr>
                        <a:buNone/>
                      </a:pPr>
                      <a:r>
                        <a:rPr lang="es-MX" dirty="0">
                          <a:effectLst/>
                        </a:rPr>
                        <a:t>6000 Inversión Pública</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lvl="0" algn="ctr"/>
                      <a:endParaRPr lang="es-ES">
                        <a:effectLst/>
                      </a:endParaRPr>
                    </a:p>
                  </a:txBody>
                  <a:tcPr marL="0" marR="0" marT="0" marB="0" anchor="ctr"/>
                </a:tc>
                <a:extLst>
                  <a:ext uri="{0D108BD9-81ED-4DB2-BD59-A6C34878D82A}">
                    <a16:rowId xmlns:a16="http://schemas.microsoft.com/office/drawing/2014/main" val="1145251996"/>
                  </a:ext>
                </a:extLst>
              </a:tr>
              <a:tr h="161925">
                <a:tc>
                  <a:txBody>
                    <a:bodyPr/>
                    <a:lstStyle/>
                    <a:p>
                      <a:pPr>
                        <a:buNone/>
                      </a:pPr>
                      <a:r>
                        <a:rPr lang="es-MX" dirty="0">
                          <a:effectLst/>
                        </a:rPr>
                        <a:t>7000 Inversiones Financieras y otras Provisiones</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lvl="0" algn="ctr"/>
                      <a:endParaRPr lang="es-ES">
                        <a:effectLst/>
                      </a:endParaRPr>
                    </a:p>
                  </a:txBody>
                  <a:tcPr marL="0" marR="0" marT="0" marB="0" anchor="ctr"/>
                </a:tc>
                <a:extLst>
                  <a:ext uri="{0D108BD9-81ED-4DB2-BD59-A6C34878D82A}">
                    <a16:rowId xmlns:a16="http://schemas.microsoft.com/office/drawing/2014/main" val="3554028959"/>
                  </a:ext>
                </a:extLst>
              </a:tr>
              <a:tr h="161925">
                <a:tc>
                  <a:txBody>
                    <a:bodyPr/>
                    <a:lstStyle/>
                    <a:p>
                      <a:pPr algn="r"/>
                      <a:r>
                        <a:rPr lang="es-ES" dirty="0">
                          <a:effectLst/>
                        </a:rPr>
                        <a:t>TOTAL</a:t>
                      </a:r>
                    </a:p>
                  </a:txBody>
                  <a:tcPr marL="0" marR="0" marT="0" marB="0" anchor="ctr"/>
                </a:tc>
                <a:tc>
                  <a:txBody>
                    <a:bodyPr/>
                    <a:lstStyle/>
                    <a:p>
                      <a:r>
                        <a:rPr lang="es-ES" dirty="0">
                          <a:effectLst/>
                        </a:rPr>
                        <a:t> $26,818,799.53 </a:t>
                      </a:r>
                    </a:p>
                  </a:txBody>
                  <a:tcPr marL="0" marR="0" marT="0" marB="0" anchor="ctr"/>
                </a:tc>
                <a:tc>
                  <a:txBody>
                    <a:bodyPr/>
                    <a:lstStyle/>
                    <a:p>
                      <a:r>
                        <a:rPr lang="es-ES" dirty="0">
                          <a:effectLst/>
                        </a:rPr>
                        <a:t> $19,234,093.51 </a:t>
                      </a:r>
                    </a:p>
                  </a:txBody>
                  <a:tcPr marL="0" marR="0" marT="0" marB="0" anchor="ctr"/>
                </a:tc>
                <a:tc>
                  <a:txBody>
                    <a:bodyPr/>
                    <a:lstStyle/>
                    <a:p>
                      <a:pPr lvl="0" algn="ctr"/>
                      <a:r>
                        <a:rPr lang="es-ES" dirty="0">
                          <a:effectLst/>
                        </a:rPr>
                        <a:t>71.72%</a:t>
                      </a:r>
                      <a:endParaRPr lang="es-ES" dirty="0"/>
                    </a:p>
                  </a:txBody>
                  <a:tcPr marL="0" marR="0" marT="0" marB="0" anchor="ctr"/>
                </a:tc>
                <a:extLst>
                  <a:ext uri="{0D108BD9-81ED-4DB2-BD59-A6C34878D82A}">
                    <a16:rowId xmlns:a16="http://schemas.microsoft.com/office/drawing/2014/main" val="1505890752"/>
                  </a:ext>
                </a:extLst>
              </a:tr>
            </a:tbl>
          </a:graphicData>
        </a:graphic>
      </p:graphicFrame>
    </p:spTree>
    <p:extLst>
      <p:ext uri="{BB962C8B-B14F-4D97-AF65-F5344CB8AC3E}">
        <p14:creationId xmlns:p14="http://schemas.microsoft.com/office/powerpoint/2010/main" val="3832906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843272" y="1205882"/>
            <a:ext cx="3038832" cy="865173"/>
          </a:xfrm>
          <a:prstGeom prst="rect">
            <a:avLst/>
          </a:prstGeom>
          <a:noFill/>
        </p:spPr>
        <p:txBody>
          <a:bodyPr wrap="square">
            <a:spAutoFit/>
          </a:bodyPr>
          <a:lstStyle/>
          <a:p>
            <a:pPr algn="ctr">
              <a:lnSpc>
                <a:spcPct val="107000"/>
              </a:lnSpc>
              <a:spcAft>
                <a:spcPts val="800"/>
              </a:spcAft>
            </a:pPr>
            <a:r>
              <a:rPr lang="es-MX" sz="2400" b="1" kern="100" noProof="0" dirty="0">
                <a:effectLst/>
                <a:ea typeface="Calibri" panose="020F0502020204030204" pitchFamily="34" charset="0"/>
                <a:cs typeface="Helvetica" panose="020B0604020202020204" pitchFamily="34" charset="0"/>
              </a:rPr>
              <a:t>Avance del presupuesto</a:t>
            </a:r>
            <a:endParaRPr lang="es-MX" sz="1600" b="1" kern="100" noProof="0" dirty="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Presupuesto/</a:t>
              </a:r>
            </a:p>
            <a:p>
              <a:pPr marL="0" lvl="0" indent="0" algn="ctr" rtl="0">
                <a:spcBef>
                  <a:spcPts val="0"/>
                </a:spcBef>
                <a:spcAft>
                  <a:spcPts val="0"/>
                </a:spcAft>
                <a:buNone/>
              </a:pPr>
              <a:r>
                <a:rPr lang="es-MX" sz="2400" b="1" noProof="0">
                  <a:solidFill>
                    <a:schemeClr val="dk1"/>
                  </a:solidFill>
                  <a:ea typeface="Fira Sans"/>
                  <a:cs typeface="Fira Sans"/>
                  <a:sym typeface="Fira Sans"/>
                </a:rPr>
                <a:t>Turismo</a:t>
              </a: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ECB4EBF-62DA-DEBC-AB88-44EAF60A5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E6AE6546-5257-B9D6-4C00-4FB341898F3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graphicFrame>
        <p:nvGraphicFramePr>
          <p:cNvPr id="9" name="Tabla 8">
            <a:extLst>
              <a:ext uri="{FF2B5EF4-FFF2-40B4-BE49-F238E27FC236}">
                <a16:creationId xmlns:a16="http://schemas.microsoft.com/office/drawing/2014/main" id="{6DA78E49-F44D-A8B3-D4F8-51610DF374A0}"/>
              </a:ext>
            </a:extLst>
          </p:cNvPr>
          <p:cNvGraphicFramePr>
            <a:graphicFrameLocks noGrp="1"/>
          </p:cNvGraphicFramePr>
          <p:nvPr>
            <p:extLst>
              <p:ext uri="{D42A27DB-BD31-4B8C-83A1-F6EECF244321}">
                <p14:modId xmlns:p14="http://schemas.microsoft.com/office/powerpoint/2010/main" val="3599617035"/>
              </p:ext>
            </p:extLst>
          </p:nvPr>
        </p:nvGraphicFramePr>
        <p:xfrm>
          <a:off x="367228" y="2423710"/>
          <a:ext cx="11561104" cy="3017520"/>
        </p:xfrm>
        <a:graphic>
          <a:graphicData uri="http://schemas.openxmlformats.org/drawingml/2006/table">
            <a:tbl>
              <a:tblPr firstRow="1" lastRow="1" bandRow="1">
                <a:tableStyleId>{17292A2E-F333-43FB-9621-5CBBE7FDCDCB}</a:tableStyleId>
              </a:tblPr>
              <a:tblGrid>
                <a:gridCol w="4973051">
                  <a:extLst>
                    <a:ext uri="{9D8B030D-6E8A-4147-A177-3AD203B41FA5}">
                      <a16:colId xmlns:a16="http://schemas.microsoft.com/office/drawing/2014/main" val="280331585"/>
                    </a:ext>
                  </a:extLst>
                </a:gridCol>
                <a:gridCol w="2636921">
                  <a:extLst>
                    <a:ext uri="{9D8B030D-6E8A-4147-A177-3AD203B41FA5}">
                      <a16:colId xmlns:a16="http://schemas.microsoft.com/office/drawing/2014/main" val="3805213095"/>
                    </a:ext>
                  </a:extLst>
                </a:gridCol>
                <a:gridCol w="2476499">
                  <a:extLst>
                    <a:ext uri="{9D8B030D-6E8A-4147-A177-3AD203B41FA5}">
                      <a16:colId xmlns:a16="http://schemas.microsoft.com/office/drawing/2014/main" val="416847479"/>
                    </a:ext>
                  </a:extLst>
                </a:gridCol>
                <a:gridCol w="1474633">
                  <a:extLst>
                    <a:ext uri="{9D8B030D-6E8A-4147-A177-3AD203B41FA5}">
                      <a16:colId xmlns:a16="http://schemas.microsoft.com/office/drawing/2014/main" val="1292933476"/>
                    </a:ext>
                  </a:extLst>
                </a:gridCol>
              </a:tblGrid>
              <a:tr h="323850">
                <a:tc>
                  <a:txBody>
                    <a:bodyPr/>
                    <a:lstStyle/>
                    <a:p>
                      <a:pPr algn="ctr"/>
                      <a:r>
                        <a:rPr lang="es-ES" dirty="0">
                          <a:effectLst/>
                        </a:rPr>
                        <a:t>Capítulo</a:t>
                      </a:r>
                    </a:p>
                  </a:txBody>
                  <a:tcPr marL="0" marR="0" marT="0" marB="0" anchor="ctr"/>
                </a:tc>
                <a:tc>
                  <a:txBody>
                    <a:bodyPr/>
                    <a:lstStyle/>
                    <a:p>
                      <a:pPr algn="ctr">
                        <a:buNone/>
                      </a:pPr>
                      <a:r>
                        <a:rPr lang="es-MX" dirty="0">
                          <a:effectLst/>
                        </a:rPr>
                        <a:t>Presupuesto Modificado (ENE-MAR)</a:t>
                      </a:r>
                    </a:p>
                  </a:txBody>
                  <a:tcPr marL="0" marR="0" marT="0" marB="0" anchor="ctr"/>
                </a:tc>
                <a:tc>
                  <a:txBody>
                    <a:bodyPr/>
                    <a:lstStyle/>
                    <a:p>
                      <a:pPr algn="ctr">
                        <a:buNone/>
                      </a:pPr>
                      <a:r>
                        <a:rPr lang="es-MX" dirty="0">
                          <a:effectLst/>
                        </a:rPr>
                        <a:t>Presupuesto Devengado (Al 31-MAR-2025)</a:t>
                      </a:r>
                    </a:p>
                  </a:txBody>
                  <a:tcPr marL="0" marR="0" marT="0" marB="0" anchor="ctr"/>
                </a:tc>
                <a:tc>
                  <a:txBody>
                    <a:bodyPr/>
                    <a:lstStyle/>
                    <a:p>
                      <a:pPr algn="ctr">
                        <a:buNone/>
                      </a:pPr>
                      <a:r>
                        <a:rPr lang="es-MX" dirty="0">
                          <a:effectLst/>
                        </a:rPr>
                        <a:t>% Avance</a:t>
                      </a:r>
                    </a:p>
                  </a:txBody>
                  <a:tcPr marL="0" marR="0" marT="0" marB="0" anchor="ctr"/>
                </a:tc>
                <a:extLst>
                  <a:ext uri="{0D108BD9-81ED-4DB2-BD59-A6C34878D82A}">
                    <a16:rowId xmlns:a16="http://schemas.microsoft.com/office/drawing/2014/main" val="3018141720"/>
                  </a:ext>
                </a:extLst>
              </a:tr>
              <a:tr h="161925">
                <a:tc>
                  <a:txBody>
                    <a:bodyPr/>
                    <a:lstStyle/>
                    <a:p>
                      <a:pPr>
                        <a:buNone/>
                      </a:pPr>
                      <a:r>
                        <a:rPr lang="es-MX" dirty="0">
                          <a:effectLst/>
                        </a:rPr>
                        <a:t>1000 Servicios personales</a:t>
                      </a:r>
                    </a:p>
                  </a:txBody>
                  <a:tcPr marL="0" marR="0" marT="0" marB="0" anchor="ctr"/>
                </a:tc>
                <a:tc>
                  <a:txBody>
                    <a:bodyPr/>
                    <a:lstStyle/>
                    <a:p>
                      <a:r>
                        <a:rPr lang="es-ES" dirty="0">
                          <a:effectLst/>
                        </a:rPr>
                        <a:t> $                  9,456,126.27 </a:t>
                      </a:r>
                    </a:p>
                  </a:txBody>
                  <a:tcPr marL="0" marR="0" marT="0" marB="0" anchor="ctr"/>
                </a:tc>
                <a:tc>
                  <a:txBody>
                    <a:bodyPr/>
                    <a:lstStyle/>
                    <a:p>
                      <a:r>
                        <a:rPr lang="es-ES" dirty="0">
                          <a:effectLst/>
                        </a:rPr>
                        <a:t> $                  8,451,766.73 </a:t>
                      </a:r>
                    </a:p>
                  </a:txBody>
                  <a:tcPr marL="0" marR="0" marT="0" marB="0" anchor="ctr"/>
                </a:tc>
                <a:tc>
                  <a:txBody>
                    <a:bodyPr/>
                    <a:lstStyle/>
                    <a:p>
                      <a:pPr algn="ctr"/>
                      <a:r>
                        <a:rPr lang="es-ES" dirty="0">
                          <a:effectLst/>
                        </a:rPr>
                        <a:t>89.38%</a:t>
                      </a:r>
                    </a:p>
                  </a:txBody>
                  <a:tcPr marL="0" marR="0" marT="0" marB="0" anchor="ctr"/>
                </a:tc>
                <a:extLst>
                  <a:ext uri="{0D108BD9-81ED-4DB2-BD59-A6C34878D82A}">
                    <a16:rowId xmlns:a16="http://schemas.microsoft.com/office/drawing/2014/main" val="1722372042"/>
                  </a:ext>
                </a:extLst>
              </a:tr>
              <a:tr h="161925">
                <a:tc>
                  <a:txBody>
                    <a:bodyPr/>
                    <a:lstStyle/>
                    <a:p>
                      <a:pPr>
                        <a:buNone/>
                      </a:pPr>
                      <a:r>
                        <a:rPr lang="es-MX" dirty="0">
                          <a:effectLst/>
                        </a:rPr>
                        <a:t>2000 Materiales y suministros</a:t>
                      </a:r>
                    </a:p>
                  </a:txBody>
                  <a:tcPr marL="0" marR="0" marT="0" marB="0" anchor="ctr"/>
                </a:tc>
                <a:tc>
                  <a:txBody>
                    <a:bodyPr/>
                    <a:lstStyle/>
                    <a:p>
                      <a:r>
                        <a:rPr lang="es-ES" dirty="0">
                          <a:effectLst/>
                        </a:rPr>
                        <a:t> $                    253,172.54 </a:t>
                      </a:r>
                    </a:p>
                  </a:txBody>
                  <a:tcPr marL="0" marR="0" marT="0" marB="0" anchor="ctr"/>
                </a:tc>
                <a:tc>
                  <a:txBody>
                    <a:bodyPr/>
                    <a:lstStyle/>
                    <a:p>
                      <a:r>
                        <a:rPr lang="es-ES" dirty="0">
                          <a:effectLst/>
                        </a:rPr>
                        <a:t> $                      99,778.67 </a:t>
                      </a:r>
                    </a:p>
                  </a:txBody>
                  <a:tcPr marL="0" marR="0" marT="0" marB="0" anchor="ctr"/>
                </a:tc>
                <a:tc>
                  <a:txBody>
                    <a:bodyPr/>
                    <a:lstStyle/>
                    <a:p>
                      <a:pPr algn="ctr"/>
                      <a:r>
                        <a:rPr lang="es-ES" dirty="0">
                          <a:effectLst/>
                        </a:rPr>
                        <a:t>39.41%</a:t>
                      </a:r>
                    </a:p>
                  </a:txBody>
                  <a:tcPr marL="0" marR="0" marT="0" marB="0" anchor="ctr"/>
                </a:tc>
                <a:extLst>
                  <a:ext uri="{0D108BD9-81ED-4DB2-BD59-A6C34878D82A}">
                    <a16:rowId xmlns:a16="http://schemas.microsoft.com/office/drawing/2014/main" val="4116630135"/>
                  </a:ext>
                </a:extLst>
              </a:tr>
              <a:tr h="161925">
                <a:tc>
                  <a:txBody>
                    <a:bodyPr/>
                    <a:lstStyle/>
                    <a:p>
                      <a:pPr>
                        <a:buNone/>
                      </a:pPr>
                      <a:r>
                        <a:rPr lang="es-MX" dirty="0">
                          <a:effectLst/>
                        </a:rPr>
                        <a:t>3000 Servicios Generales</a:t>
                      </a:r>
                    </a:p>
                  </a:txBody>
                  <a:tcPr marL="0" marR="0" marT="0" marB="0" anchor="ctr"/>
                </a:tc>
                <a:tc>
                  <a:txBody>
                    <a:bodyPr/>
                    <a:lstStyle/>
                    <a:p>
                      <a:r>
                        <a:rPr lang="es-ES" dirty="0">
                          <a:effectLst/>
                        </a:rPr>
                        <a:t> $                  9,127,578.31 </a:t>
                      </a:r>
                    </a:p>
                  </a:txBody>
                  <a:tcPr marL="0" marR="0" marT="0" marB="0" anchor="ctr"/>
                </a:tc>
                <a:tc>
                  <a:txBody>
                    <a:bodyPr/>
                    <a:lstStyle/>
                    <a:p>
                      <a:r>
                        <a:rPr lang="es-ES" dirty="0">
                          <a:effectLst/>
                        </a:rPr>
                        <a:t> $                  3,790,312.50 </a:t>
                      </a:r>
                    </a:p>
                  </a:txBody>
                  <a:tcPr marL="0" marR="0" marT="0" marB="0" anchor="ctr"/>
                </a:tc>
                <a:tc>
                  <a:txBody>
                    <a:bodyPr/>
                    <a:lstStyle/>
                    <a:p>
                      <a:pPr algn="ctr"/>
                      <a:r>
                        <a:rPr lang="es-ES" dirty="0">
                          <a:effectLst/>
                        </a:rPr>
                        <a:t>41.53%</a:t>
                      </a:r>
                    </a:p>
                  </a:txBody>
                  <a:tcPr marL="0" marR="0" marT="0" marB="0" anchor="ctr"/>
                </a:tc>
                <a:extLst>
                  <a:ext uri="{0D108BD9-81ED-4DB2-BD59-A6C34878D82A}">
                    <a16:rowId xmlns:a16="http://schemas.microsoft.com/office/drawing/2014/main" val="3040220617"/>
                  </a:ext>
                </a:extLst>
              </a:tr>
              <a:tr h="161925">
                <a:tc>
                  <a:txBody>
                    <a:bodyPr/>
                    <a:lstStyle/>
                    <a:p>
                      <a:pPr>
                        <a:buNone/>
                      </a:pPr>
                      <a:r>
                        <a:rPr lang="es-MX" dirty="0">
                          <a:effectLst/>
                        </a:rPr>
                        <a:t>4000 Transferencias, Asignaciones, Subsidios y otras Ayudas</a:t>
                      </a:r>
                    </a:p>
                  </a:txBody>
                  <a:tcPr marL="0" marR="0" marT="0" marB="0" anchor="ctr"/>
                </a:tc>
                <a:tc>
                  <a:txBody>
                    <a:bodyPr/>
                    <a:lstStyle/>
                    <a:p>
                      <a:r>
                        <a:rPr lang="es-ES" dirty="0">
                          <a:effectLst/>
                        </a:rPr>
                        <a:t> $                26,586,355.00 </a:t>
                      </a:r>
                    </a:p>
                  </a:txBody>
                  <a:tcPr marL="0" marR="0" marT="0" marB="0" anchor="ctr"/>
                </a:tc>
                <a:tc>
                  <a:txBody>
                    <a:bodyPr/>
                    <a:lstStyle/>
                    <a:p>
                      <a:r>
                        <a:rPr lang="es-ES" dirty="0">
                          <a:effectLst/>
                        </a:rPr>
                        <a:t> $                21,237,375.74 </a:t>
                      </a:r>
                    </a:p>
                  </a:txBody>
                  <a:tcPr marL="0" marR="0" marT="0" marB="0" anchor="ctr"/>
                </a:tc>
                <a:tc>
                  <a:txBody>
                    <a:bodyPr/>
                    <a:lstStyle/>
                    <a:p>
                      <a:pPr algn="ctr"/>
                      <a:r>
                        <a:rPr lang="es-ES" dirty="0">
                          <a:effectLst/>
                        </a:rPr>
                        <a:t>79.88%</a:t>
                      </a:r>
                    </a:p>
                  </a:txBody>
                  <a:tcPr marL="0" marR="0" marT="0" marB="0" anchor="ctr"/>
                </a:tc>
                <a:extLst>
                  <a:ext uri="{0D108BD9-81ED-4DB2-BD59-A6C34878D82A}">
                    <a16:rowId xmlns:a16="http://schemas.microsoft.com/office/drawing/2014/main" val="2328635115"/>
                  </a:ext>
                </a:extLst>
              </a:tr>
              <a:tr h="161925">
                <a:tc>
                  <a:txBody>
                    <a:bodyPr/>
                    <a:lstStyle/>
                    <a:p>
                      <a:pPr>
                        <a:buNone/>
                      </a:pPr>
                      <a:r>
                        <a:rPr lang="es-MX" dirty="0">
                          <a:effectLst/>
                        </a:rPr>
                        <a:t>5000 Bienes Muebles, Inmuebles e Intangibles</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algn="ctr"/>
                      <a:endParaRPr lang="es-ES">
                        <a:effectLst/>
                      </a:endParaRPr>
                    </a:p>
                  </a:txBody>
                  <a:tcPr marL="0" marR="0" marT="0" marB="0" anchor="ctr"/>
                </a:tc>
                <a:extLst>
                  <a:ext uri="{0D108BD9-81ED-4DB2-BD59-A6C34878D82A}">
                    <a16:rowId xmlns:a16="http://schemas.microsoft.com/office/drawing/2014/main" val="746994087"/>
                  </a:ext>
                </a:extLst>
              </a:tr>
              <a:tr h="161925">
                <a:tc>
                  <a:txBody>
                    <a:bodyPr/>
                    <a:lstStyle/>
                    <a:p>
                      <a:pPr>
                        <a:buNone/>
                      </a:pPr>
                      <a:r>
                        <a:rPr lang="es-MX" dirty="0">
                          <a:effectLst/>
                        </a:rPr>
                        <a:t>6000 Inversión Pública</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algn="ctr"/>
                      <a:endParaRPr lang="es-ES">
                        <a:effectLst/>
                      </a:endParaRPr>
                    </a:p>
                  </a:txBody>
                  <a:tcPr marL="0" marR="0" marT="0" marB="0" anchor="ctr"/>
                </a:tc>
                <a:extLst>
                  <a:ext uri="{0D108BD9-81ED-4DB2-BD59-A6C34878D82A}">
                    <a16:rowId xmlns:a16="http://schemas.microsoft.com/office/drawing/2014/main" val="74016166"/>
                  </a:ext>
                </a:extLst>
              </a:tr>
              <a:tr h="161925">
                <a:tc>
                  <a:txBody>
                    <a:bodyPr/>
                    <a:lstStyle/>
                    <a:p>
                      <a:pPr>
                        <a:buNone/>
                      </a:pPr>
                      <a:r>
                        <a:rPr lang="es-MX" dirty="0">
                          <a:effectLst/>
                        </a:rPr>
                        <a:t>7000 Inversiones Financieras y otras Provisiones</a:t>
                      </a:r>
                    </a:p>
                  </a:txBody>
                  <a:tcPr marL="0" marR="0" marT="0" marB="0" anchor="ctr"/>
                </a:tc>
                <a:tc>
                  <a:txBody>
                    <a:bodyPr/>
                    <a:lstStyle/>
                    <a:p>
                      <a:r>
                        <a:rPr lang="es-ES" dirty="0">
                          <a:effectLst/>
                        </a:rPr>
                        <a:t> $                                 -   </a:t>
                      </a:r>
                    </a:p>
                  </a:txBody>
                  <a:tcPr marL="0" marR="0" marT="0" marB="0" anchor="ctr"/>
                </a:tc>
                <a:tc>
                  <a:txBody>
                    <a:bodyPr/>
                    <a:lstStyle/>
                    <a:p>
                      <a:r>
                        <a:rPr lang="es-ES" dirty="0">
                          <a:effectLst/>
                        </a:rPr>
                        <a:t> $                                 -   </a:t>
                      </a:r>
                    </a:p>
                  </a:txBody>
                  <a:tcPr marL="0" marR="0" marT="0" marB="0" anchor="ctr"/>
                </a:tc>
                <a:tc>
                  <a:txBody>
                    <a:bodyPr/>
                    <a:lstStyle/>
                    <a:p>
                      <a:pPr algn="ctr"/>
                      <a:endParaRPr lang="es-ES">
                        <a:effectLst/>
                      </a:endParaRPr>
                    </a:p>
                  </a:txBody>
                  <a:tcPr marL="0" marR="0" marT="0" marB="0" anchor="ctr"/>
                </a:tc>
                <a:extLst>
                  <a:ext uri="{0D108BD9-81ED-4DB2-BD59-A6C34878D82A}">
                    <a16:rowId xmlns:a16="http://schemas.microsoft.com/office/drawing/2014/main" val="2070427991"/>
                  </a:ext>
                </a:extLst>
              </a:tr>
              <a:tr h="161925">
                <a:tc>
                  <a:txBody>
                    <a:bodyPr/>
                    <a:lstStyle/>
                    <a:p>
                      <a:pPr algn="r"/>
                      <a:r>
                        <a:rPr lang="es-ES" dirty="0">
                          <a:effectLst/>
                        </a:rPr>
                        <a:t>TOTAL</a:t>
                      </a:r>
                    </a:p>
                  </a:txBody>
                  <a:tcPr marL="0" marR="0" marT="0" marB="0" anchor="ctr"/>
                </a:tc>
                <a:tc>
                  <a:txBody>
                    <a:bodyPr/>
                    <a:lstStyle/>
                    <a:p>
                      <a:r>
                        <a:rPr lang="es-ES" dirty="0">
                          <a:effectLst/>
                        </a:rPr>
                        <a:t> $                45,423,232.12 </a:t>
                      </a:r>
                    </a:p>
                  </a:txBody>
                  <a:tcPr marL="0" marR="0" marT="0" marB="0" anchor="ctr"/>
                </a:tc>
                <a:tc>
                  <a:txBody>
                    <a:bodyPr/>
                    <a:lstStyle/>
                    <a:p>
                      <a:r>
                        <a:rPr lang="es-ES" dirty="0">
                          <a:effectLst/>
                        </a:rPr>
                        <a:t> $                33,579,233.64 </a:t>
                      </a:r>
                    </a:p>
                  </a:txBody>
                  <a:tcPr marL="0" marR="0" marT="0" marB="0" anchor="ctr"/>
                </a:tc>
                <a:tc>
                  <a:txBody>
                    <a:bodyPr/>
                    <a:lstStyle/>
                    <a:p>
                      <a:pPr algn="ctr"/>
                      <a:r>
                        <a:rPr lang="es-ES" dirty="0">
                          <a:effectLst/>
                        </a:rPr>
                        <a:t>73.93%</a:t>
                      </a:r>
                    </a:p>
                  </a:txBody>
                  <a:tcPr marL="0" marR="0" marT="0" marB="0" anchor="ctr"/>
                </a:tc>
                <a:extLst>
                  <a:ext uri="{0D108BD9-81ED-4DB2-BD59-A6C34878D82A}">
                    <a16:rowId xmlns:a16="http://schemas.microsoft.com/office/drawing/2014/main" val="2836221975"/>
                  </a:ext>
                </a:extLst>
              </a:tr>
            </a:tbl>
          </a:graphicData>
        </a:graphic>
      </p:graphicFrame>
    </p:spTree>
    <p:extLst>
      <p:ext uri="{BB962C8B-B14F-4D97-AF65-F5344CB8AC3E}">
        <p14:creationId xmlns:p14="http://schemas.microsoft.com/office/powerpoint/2010/main" val="3113163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2192728098"/>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Seguimiento de Indicadores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sp>
        <p:nvSpPr>
          <p:cNvPr id="2" name="CuadroTexto 1">
            <a:extLst>
              <a:ext uri="{FF2B5EF4-FFF2-40B4-BE49-F238E27FC236}">
                <a16:creationId xmlns:a16="http://schemas.microsoft.com/office/drawing/2014/main" id="{911775A3-7906-9817-FFD2-424117383272}"/>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noProof="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498298" y="313615"/>
              <a:ext cx="541324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Cuenta Pública y Administración</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714514083"/>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Presupuesto</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1240465222"/>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amortización Contable y Presupuestaria</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D5313B5-45E0-7DCE-99C9-A79BBD3F60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289" y="141214"/>
            <a:ext cx="1803213" cy="821160"/>
          </a:xfrm>
          <a:prstGeom prst="rect">
            <a:avLst/>
          </a:prstGeom>
        </p:spPr>
      </p:pic>
      <p:sp>
        <p:nvSpPr>
          <p:cNvPr id="20" name="CuadroTexto 19">
            <a:extLst>
              <a:ext uri="{FF2B5EF4-FFF2-40B4-BE49-F238E27FC236}">
                <a16:creationId xmlns:a16="http://schemas.microsoft.com/office/drawing/2014/main" id="{C485EC0A-717A-79C1-9636-BC013165215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3953126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8"/>
            <a:ext cx="8724817" cy="3772208"/>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681202" y="2586702"/>
              <a:ext cx="4685089"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s-MX" sz="2400" b="1" kern="0" noProof="0">
                  <a:solidFill>
                    <a:srgbClr val="B64926"/>
                  </a:solidFill>
                </a:rPr>
                <a:t>3</a:t>
              </a:r>
              <a:r>
                <a:rPr kumimoji="0" lang="es-MX" sz="2400" b="1" i="0" u="none" strike="noStrike" kern="0" cap="none" spc="0" normalizeH="0" baseline="0" noProof="0">
                  <a:ln>
                    <a:noFill/>
                  </a:ln>
                  <a:solidFill>
                    <a:srgbClr val="B64926"/>
                  </a:solidFill>
                  <a:effectLst/>
                  <a:uLnTx/>
                  <a:uFillTx/>
                </a:rPr>
                <a:t>. INTEGRIDAD INSTITUCIONAL</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105107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lang="es-MX" kern="0" noProof="0">
                  <a:solidFill>
                    <a:prstClr val="black"/>
                  </a:solidFill>
                  <a:cs typeface="Arial" panose="020B0604020202020204" pitchFamily="34" charset="0"/>
                </a:rPr>
                <a:t>Integridad</a:t>
              </a:r>
              <a:endParaRPr kumimoji="0" lang="es-MX" b="0" i="0" u="none" strike="noStrike" kern="0" cap="none" spc="0" normalizeH="0" baseline="0" noProof="0">
                <a:ln>
                  <a:noFill/>
                </a:ln>
                <a:solidFill>
                  <a:prstClr val="black"/>
                </a:solidFill>
                <a:effectLst/>
                <a:uLnTx/>
                <a:uFillTx/>
                <a:cs typeface="Arial" panose="020B0604020202020204" pitchFamily="34" charset="0"/>
              </a:endParaRP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cs typeface="Arial" panose="020B0604020202020204" pitchFamily="34" charset="0"/>
                </a:rPr>
                <a:t>Unidad de Transparencia</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cs typeface="Arial" panose="020B0604020202020204" pitchFamily="34" charset="0"/>
                </a:rPr>
                <a:t>Declaración </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accent1"/>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3</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grpSp>
        <p:nvGrpSpPr>
          <p:cNvPr id="4" name="Grupo 3">
            <a:extLst>
              <a:ext uri="{FF2B5EF4-FFF2-40B4-BE49-F238E27FC236}">
                <a16:creationId xmlns:a16="http://schemas.microsoft.com/office/drawing/2014/main" id="{91B2AC16-F048-6E64-F79C-F200444513D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D382C580-2AFB-074B-27D3-3A57BDF5861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FAF109F4-E8D2-C8E8-7DCC-FF28104E8CD6}"/>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7343FDBE-ACFB-9C58-5946-45D89F7A502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E48F4705-648B-5972-B7D4-6E9E6C06716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8035365-23D6-BF70-AB55-3116884C29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793380E0-A807-8154-5229-71EFDB7A15AD}"/>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3039383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Integridad Institucional</a:t>
              </a:r>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7" name="CuadroTexto 6">
            <a:extLst>
              <a:ext uri="{FF2B5EF4-FFF2-40B4-BE49-F238E27FC236}">
                <a16:creationId xmlns:a16="http://schemas.microsoft.com/office/drawing/2014/main" id="{3D9C0151-8D89-52FA-FC6B-C556BE82578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3" name="Imagen 2" descr="Texto, Carta&#10;&#10;El contenido generado por inteligencia artificial puede ser incorrecto.">
            <a:extLst>
              <a:ext uri="{FF2B5EF4-FFF2-40B4-BE49-F238E27FC236}">
                <a16:creationId xmlns:a16="http://schemas.microsoft.com/office/drawing/2014/main" id="{4C4E8E4A-8D17-DD7C-5004-FDE18FE4D1BB}"/>
              </a:ext>
            </a:extLst>
          </p:cNvPr>
          <p:cNvPicPr>
            <a:picLocks noChangeAspect="1"/>
          </p:cNvPicPr>
          <p:nvPr/>
        </p:nvPicPr>
        <p:blipFill>
          <a:blip r:embed="rId4"/>
          <a:stretch>
            <a:fillRect/>
          </a:stretch>
        </p:blipFill>
        <p:spPr>
          <a:xfrm>
            <a:off x="1610264" y="1265209"/>
            <a:ext cx="8957093" cy="5046452"/>
          </a:xfrm>
          <a:prstGeom prst="rect">
            <a:avLst/>
          </a:prstGeom>
        </p:spPr>
      </p:pic>
    </p:spTree>
    <p:extLst>
      <p:ext uri="{BB962C8B-B14F-4D97-AF65-F5344CB8AC3E}">
        <p14:creationId xmlns:p14="http://schemas.microsoft.com/office/powerpoint/2010/main" val="42599687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703FD92-31C3-0D85-A084-A3813E65A482}"/>
              </a:ext>
            </a:extLst>
          </p:cNvPr>
          <p:cNvSpPr/>
          <p:nvPr/>
        </p:nvSpPr>
        <p:spPr>
          <a:xfrm>
            <a:off x="3844554" y="1275305"/>
            <a:ext cx="4658648" cy="523220"/>
          </a:xfrm>
          <a:prstGeom prst="rect">
            <a:avLst/>
          </a:prstGeom>
        </p:spPr>
        <p:txBody>
          <a:bodyPr wrap="none" lIns="91440" tIns="45720" rIns="91440" bIns="45720" anchor="t">
            <a:spAutoFit/>
          </a:bodyPr>
          <a:lstStyle/>
          <a:p>
            <a:pPr algn="ctr"/>
            <a:r>
              <a:rPr lang="es-MX" sz="2800" b="1" noProof="0" dirty="0">
                <a:ln w="0"/>
                <a:effectLst>
                  <a:outerShdw blurRad="38100" dist="19050" dir="2700000" algn="tl" rotWithShape="0">
                    <a:schemeClr val="dk1">
                      <a:alpha val="40000"/>
                    </a:schemeClr>
                  </a:outerShdw>
                </a:effectLst>
                <a:latin typeface="Century Gothic"/>
                <a:ea typeface="Calibri Light"/>
                <a:cs typeface="Calibri"/>
              </a:rPr>
              <a:t>INFORME DE SOLICITUDES </a:t>
            </a:r>
          </a:p>
        </p:txBody>
      </p:sp>
      <p:grpSp>
        <p:nvGrpSpPr>
          <p:cNvPr id="20" name="Grupo 19">
            <a:extLst>
              <a:ext uri="{FF2B5EF4-FFF2-40B4-BE49-F238E27FC236}">
                <a16:creationId xmlns:a16="http://schemas.microsoft.com/office/drawing/2014/main" id="{47BFAED1-8ED4-3095-3AE4-E07038C6D1C0}"/>
              </a:ext>
            </a:extLst>
          </p:cNvPr>
          <p:cNvGrpSpPr/>
          <p:nvPr/>
        </p:nvGrpSpPr>
        <p:grpSpPr>
          <a:xfrm>
            <a:off x="346289" y="284341"/>
            <a:ext cx="11565257" cy="813283"/>
            <a:chOff x="346289" y="284341"/>
            <a:chExt cx="11565257" cy="813283"/>
          </a:xfrm>
        </p:grpSpPr>
        <p:sp>
          <p:nvSpPr>
            <p:cNvPr id="21" name="Google Shape;364;p19">
              <a:extLst>
                <a:ext uri="{FF2B5EF4-FFF2-40B4-BE49-F238E27FC236}">
                  <a16:creationId xmlns:a16="http://schemas.microsoft.com/office/drawing/2014/main" id="{097F7B1E-3997-228A-1A8E-2F76A6E64DE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23" name="Grupo 22">
              <a:extLst>
                <a:ext uri="{FF2B5EF4-FFF2-40B4-BE49-F238E27FC236}">
                  <a16:creationId xmlns:a16="http://schemas.microsoft.com/office/drawing/2014/main" id="{EBA5435F-DF06-85FC-D4DF-311756952030}"/>
                </a:ext>
              </a:extLst>
            </p:cNvPr>
            <p:cNvGrpSpPr/>
            <p:nvPr/>
          </p:nvGrpSpPr>
          <p:grpSpPr>
            <a:xfrm>
              <a:off x="346289" y="284341"/>
              <a:ext cx="11565257" cy="813283"/>
              <a:chOff x="346289" y="284341"/>
              <a:chExt cx="11565257" cy="813283"/>
            </a:xfrm>
          </p:grpSpPr>
          <p:cxnSp>
            <p:nvCxnSpPr>
              <p:cNvPr id="25" name="Conector recto 24">
                <a:extLst>
                  <a:ext uri="{FF2B5EF4-FFF2-40B4-BE49-F238E27FC236}">
                    <a16:creationId xmlns:a16="http://schemas.microsoft.com/office/drawing/2014/main" id="{7A31E079-8B04-FC43-1E5A-0C1A3CF9657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8" name="Google Shape;188;p2" descr="Un conjunto de letras blancas en un fondo blanco&#10;&#10;Descripción generada automáticamente con confianza media">
                <a:extLst>
                  <a:ext uri="{FF2B5EF4-FFF2-40B4-BE49-F238E27FC236}">
                    <a16:creationId xmlns:a16="http://schemas.microsoft.com/office/drawing/2014/main" id="{E2D1AA79-47C1-5E70-2649-D464C73EFD36}"/>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572EE7C8-646F-F92F-6C6B-1CE6CCAC5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pic>
        <p:nvPicPr>
          <p:cNvPr id="8" name="Imagen 7" descr="Iconos gratuitos de Edificio diseñados por ultimatearm">
            <a:extLst>
              <a:ext uri="{FF2B5EF4-FFF2-40B4-BE49-F238E27FC236}">
                <a16:creationId xmlns:a16="http://schemas.microsoft.com/office/drawing/2014/main" id="{BA18FB5D-22FB-6356-BC13-CB7C48ED3B73}"/>
              </a:ext>
            </a:extLst>
          </p:cNvPr>
          <p:cNvPicPr>
            <a:picLocks noChangeAspect="1"/>
          </p:cNvPicPr>
          <p:nvPr/>
        </p:nvPicPr>
        <p:blipFill>
          <a:blip r:embed="rId4"/>
          <a:stretch>
            <a:fillRect/>
          </a:stretch>
        </p:blipFill>
        <p:spPr>
          <a:xfrm>
            <a:off x="4938104" y="4011820"/>
            <a:ext cx="1104182" cy="1089805"/>
          </a:xfrm>
          <a:prstGeom prst="rect">
            <a:avLst/>
          </a:prstGeom>
          <a:ln>
            <a:noFill/>
          </a:ln>
          <a:effectLst>
            <a:outerShdw blurRad="292100" dist="139700" dir="2700000" algn="tl" rotWithShape="0">
              <a:srgbClr val="333333">
                <a:alpha val="65000"/>
              </a:srgbClr>
            </a:outerShdw>
          </a:effectLst>
        </p:spPr>
      </p:pic>
      <p:pic>
        <p:nvPicPr>
          <p:cNvPr id="9" name="Imagen 8" descr="Cerca - Iconos gratis de señales">
            <a:extLst>
              <a:ext uri="{FF2B5EF4-FFF2-40B4-BE49-F238E27FC236}">
                <a16:creationId xmlns:a16="http://schemas.microsoft.com/office/drawing/2014/main" id="{F70F0AFF-FAAB-8959-CCEA-9AD3B6A72042}"/>
              </a:ext>
            </a:extLst>
          </p:cNvPr>
          <p:cNvPicPr>
            <a:picLocks noChangeAspect="1"/>
          </p:cNvPicPr>
          <p:nvPr/>
        </p:nvPicPr>
        <p:blipFill>
          <a:blip r:embed="rId5"/>
          <a:stretch>
            <a:fillRect/>
          </a:stretch>
        </p:blipFill>
        <p:spPr>
          <a:xfrm>
            <a:off x="1358396" y="5021641"/>
            <a:ext cx="1104183" cy="1089804"/>
          </a:xfrm>
          <a:prstGeom prst="rect">
            <a:avLst/>
          </a:prstGeom>
          <a:ln>
            <a:noFill/>
          </a:ln>
          <a:effectLst>
            <a:outerShdw blurRad="292100" dist="139700" dir="2700000" algn="tl" rotWithShape="0">
              <a:srgbClr val="333333">
                <a:alpha val="65000"/>
              </a:srgbClr>
            </a:outerShdw>
          </a:effectLst>
        </p:spPr>
      </p:pic>
      <p:pic>
        <p:nvPicPr>
          <p:cNvPr id="11" name="Imagen 10" descr="Expediente - Iconos gratis de archivos y carpetas">
            <a:extLst>
              <a:ext uri="{FF2B5EF4-FFF2-40B4-BE49-F238E27FC236}">
                <a16:creationId xmlns:a16="http://schemas.microsoft.com/office/drawing/2014/main" id="{BC19D7AF-38B2-4562-52CB-F784BC1DEF69}"/>
              </a:ext>
            </a:extLst>
          </p:cNvPr>
          <p:cNvPicPr>
            <a:picLocks noChangeAspect="1"/>
          </p:cNvPicPr>
          <p:nvPr/>
        </p:nvPicPr>
        <p:blipFill>
          <a:blip r:embed="rId6"/>
          <a:stretch>
            <a:fillRect/>
          </a:stretch>
        </p:blipFill>
        <p:spPr>
          <a:xfrm>
            <a:off x="8453275" y="5042317"/>
            <a:ext cx="851142" cy="879895"/>
          </a:xfrm>
          <a:prstGeom prst="rect">
            <a:avLst/>
          </a:prstGeom>
          <a:ln>
            <a:noFill/>
          </a:ln>
          <a:effectLst>
            <a:outerShdw blurRad="292100" dist="139700" dir="2700000" algn="tl" rotWithShape="0">
              <a:srgbClr val="333333">
                <a:alpha val="65000"/>
              </a:srgbClr>
            </a:outerShdw>
          </a:effectLst>
        </p:spPr>
      </p:pic>
      <p:pic>
        <p:nvPicPr>
          <p:cNvPr id="12" name="Imagen 11" descr="Iconos de Incompleto - Iconos gratuitos de 897">
            <a:extLst>
              <a:ext uri="{FF2B5EF4-FFF2-40B4-BE49-F238E27FC236}">
                <a16:creationId xmlns:a16="http://schemas.microsoft.com/office/drawing/2014/main" id="{C0E6774B-86E6-33D6-4C5D-552DF7474719}"/>
              </a:ext>
            </a:extLst>
          </p:cNvPr>
          <p:cNvPicPr>
            <a:picLocks noChangeAspect="1"/>
          </p:cNvPicPr>
          <p:nvPr/>
        </p:nvPicPr>
        <p:blipFill>
          <a:blip r:embed="rId7"/>
          <a:stretch>
            <a:fillRect/>
          </a:stretch>
        </p:blipFill>
        <p:spPr>
          <a:xfrm>
            <a:off x="8371106" y="2613101"/>
            <a:ext cx="946031" cy="946030"/>
          </a:xfrm>
          <a:prstGeom prst="rect">
            <a:avLst/>
          </a:prstGeom>
          <a:ln>
            <a:noFill/>
          </a:ln>
          <a:effectLst>
            <a:outerShdw blurRad="292100" dist="139700" dir="2700000" algn="tl" rotWithShape="0">
              <a:srgbClr val="333333">
                <a:alpha val="65000"/>
              </a:srgbClr>
            </a:outerShdw>
          </a:effectLst>
        </p:spPr>
      </p:pic>
      <p:pic>
        <p:nvPicPr>
          <p:cNvPr id="13" name="Imagen 12" descr="Solicitud - Iconos gratis de comunicaciones">
            <a:extLst>
              <a:ext uri="{FF2B5EF4-FFF2-40B4-BE49-F238E27FC236}">
                <a16:creationId xmlns:a16="http://schemas.microsoft.com/office/drawing/2014/main" id="{0AC36394-7AE1-0B87-3DC4-71252E64B25C}"/>
              </a:ext>
            </a:extLst>
          </p:cNvPr>
          <p:cNvPicPr>
            <a:picLocks noChangeAspect="1"/>
          </p:cNvPicPr>
          <p:nvPr/>
        </p:nvPicPr>
        <p:blipFill>
          <a:blip r:embed="rId8"/>
          <a:stretch>
            <a:fillRect/>
          </a:stretch>
        </p:blipFill>
        <p:spPr>
          <a:xfrm>
            <a:off x="1357784" y="2585119"/>
            <a:ext cx="1003540" cy="989163"/>
          </a:xfrm>
          <a:prstGeom prst="rect">
            <a:avLst/>
          </a:prstGeom>
          <a:ln>
            <a:noFill/>
          </a:ln>
          <a:effectLst>
            <a:outerShdw blurRad="292100" dist="139700" dir="2700000" algn="tl" rotWithShape="0">
              <a:srgbClr val="333333">
                <a:alpha val="65000"/>
              </a:srgbClr>
            </a:outerShdw>
          </a:effectLst>
        </p:spPr>
      </p:pic>
      <p:sp>
        <p:nvSpPr>
          <p:cNvPr id="14" name="Rectángulo 13">
            <a:extLst>
              <a:ext uri="{FF2B5EF4-FFF2-40B4-BE49-F238E27FC236}">
                <a16:creationId xmlns:a16="http://schemas.microsoft.com/office/drawing/2014/main" id="{29D233D0-FB58-7675-AA14-AFA19B0C44D2}"/>
              </a:ext>
            </a:extLst>
          </p:cNvPr>
          <p:cNvSpPr/>
          <p:nvPr/>
        </p:nvSpPr>
        <p:spPr>
          <a:xfrm>
            <a:off x="1837871" y="1637375"/>
            <a:ext cx="1498333"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noProof="0">
                <a:latin typeface="Century Gothic"/>
                <a:cs typeface="Calibri"/>
              </a:rPr>
              <a:t>recibidas</a:t>
            </a:r>
            <a:endParaRPr lang="es-MX" noProof="0">
              <a:latin typeface="Century Gothic"/>
              <a:ea typeface="Calibri"/>
              <a:cs typeface="Calibri"/>
            </a:endParaRPr>
          </a:p>
        </p:txBody>
      </p:sp>
      <p:sp>
        <p:nvSpPr>
          <p:cNvPr id="5" name="CuadroTexto 4">
            <a:extLst>
              <a:ext uri="{FF2B5EF4-FFF2-40B4-BE49-F238E27FC236}">
                <a16:creationId xmlns:a16="http://schemas.microsoft.com/office/drawing/2014/main" id="{2B3D2FCF-6CD9-4952-F718-6ADB8CB1463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
        <p:nvSpPr>
          <p:cNvPr id="6" name="Elipse 5">
            <a:extLst>
              <a:ext uri="{FF2B5EF4-FFF2-40B4-BE49-F238E27FC236}">
                <a16:creationId xmlns:a16="http://schemas.microsoft.com/office/drawing/2014/main" id="{8B228EA3-A548-C899-52E3-24144A50D616}"/>
              </a:ext>
            </a:extLst>
          </p:cNvPr>
          <p:cNvSpPr/>
          <p:nvPr/>
        </p:nvSpPr>
        <p:spPr>
          <a:xfrm>
            <a:off x="2663553" y="2564924"/>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063700EF-11FE-111E-3696-E31C54187A74}"/>
              </a:ext>
            </a:extLst>
          </p:cNvPr>
          <p:cNvSpPr/>
          <p:nvPr/>
        </p:nvSpPr>
        <p:spPr>
          <a:xfrm>
            <a:off x="2649013" y="2742498"/>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54</a:t>
            </a:r>
            <a:endParaRPr lang="es-MX" sz="4800" b="1" noProof="0">
              <a:solidFill>
                <a:schemeClr val="tx1">
                  <a:lumMod val="95000"/>
                  <a:lumOff val="5000"/>
                </a:schemeClr>
              </a:solidFill>
              <a:latin typeface="Nordique Inline"/>
              <a:ea typeface="Calibri Light"/>
            </a:endParaRPr>
          </a:p>
        </p:txBody>
      </p:sp>
      <p:sp>
        <p:nvSpPr>
          <p:cNvPr id="7" name="Elipse 6">
            <a:extLst>
              <a:ext uri="{FF2B5EF4-FFF2-40B4-BE49-F238E27FC236}">
                <a16:creationId xmlns:a16="http://schemas.microsoft.com/office/drawing/2014/main" id="{05D3D094-71C0-C29D-0EED-C2785F2C5E0F}"/>
              </a:ext>
            </a:extLst>
          </p:cNvPr>
          <p:cNvSpPr/>
          <p:nvPr/>
        </p:nvSpPr>
        <p:spPr>
          <a:xfrm>
            <a:off x="2663552" y="5037829"/>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7FF06767-4B8C-A873-ABFA-8768E68F7C59}"/>
              </a:ext>
            </a:extLst>
          </p:cNvPr>
          <p:cNvSpPr/>
          <p:nvPr/>
        </p:nvSpPr>
        <p:spPr>
          <a:xfrm>
            <a:off x="2649012" y="5215403"/>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10</a:t>
            </a:r>
            <a:endParaRPr lang="es-ES"/>
          </a:p>
        </p:txBody>
      </p:sp>
      <p:sp>
        <p:nvSpPr>
          <p:cNvPr id="29" name="Elipse 28">
            <a:extLst>
              <a:ext uri="{FF2B5EF4-FFF2-40B4-BE49-F238E27FC236}">
                <a16:creationId xmlns:a16="http://schemas.microsoft.com/office/drawing/2014/main" id="{637E2FDD-AC4B-7D93-8D84-974B3FE79B31}"/>
              </a:ext>
            </a:extLst>
          </p:cNvPr>
          <p:cNvSpPr/>
          <p:nvPr/>
        </p:nvSpPr>
        <p:spPr>
          <a:xfrm>
            <a:off x="9694081" y="2493036"/>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DB54A8A0-D0F5-E9D1-FE06-A97C228608FF}"/>
              </a:ext>
            </a:extLst>
          </p:cNvPr>
          <p:cNvSpPr/>
          <p:nvPr/>
        </p:nvSpPr>
        <p:spPr>
          <a:xfrm>
            <a:off x="9679541" y="2670610"/>
            <a:ext cx="1098495" cy="830997"/>
          </a:xfrm>
          <a:prstGeom prst="rect">
            <a:avLst/>
          </a:prstGeom>
        </p:spPr>
        <p:txBody>
          <a:bodyPr wrap="square" lIns="91440" tIns="45720" rIns="91440" bIns="45720" anchor="t">
            <a:spAutoFit/>
          </a:bodyPr>
          <a:lstStyle/>
          <a:p>
            <a:pPr algn="ctr"/>
            <a:r>
              <a:rPr lang="es-MX" sz="4800" b="1" dirty="0">
                <a:solidFill>
                  <a:schemeClr val="tx1">
                    <a:lumMod val="95000"/>
                    <a:lumOff val="5000"/>
                  </a:schemeClr>
                </a:solidFill>
                <a:latin typeface="Nordique Inline"/>
                <a:ea typeface="Calibri Light"/>
                <a:cs typeface="Calibri"/>
              </a:rPr>
              <a:t>0</a:t>
            </a:r>
            <a:endParaRPr lang="es-ES" dirty="0"/>
          </a:p>
        </p:txBody>
      </p:sp>
      <p:sp>
        <p:nvSpPr>
          <p:cNvPr id="31" name="Elipse 30">
            <a:extLst>
              <a:ext uri="{FF2B5EF4-FFF2-40B4-BE49-F238E27FC236}">
                <a16:creationId xmlns:a16="http://schemas.microsoft.com/office/drawing/2014/main" id="{A0B37CAE-00A4-D8A8-9CBC-2BC0145E406B}"/>
              </a:ext>
            </a:extLst>
          </p:cNvPr>
          <p:cNvSpPr/>
          <p:nvPr/>
        </p:nvSpPr>
        <p:spPr>
          <a:xfrm>
            <a:off x="9665325" y="496594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B6CAFD65-9802-D929-CCB3-8ED5E75E5AF8}"/>
              </a:ext>
            </a:extLst>
          </p:cNvPr>
          <p:cNvSpPr/>
          <p:nvPr/>
        </p:nvSpPr>
        <p:spPr>
          <a:xfrm>
            <a:off x="9650785" y="5143515"/>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2</a:t>
            </a:r>
          </a:p>
        </p:txBody>
      </p:sp>
      <p:sp>
        <p:nvSpPr>
          <p:cNvPr id="33" name="Elipse 32">
            <a:extLst>
              <a:ext uri="{FF2B5EF4-FFF2-40B4-BE49-F238E27FC236}">
                <a16:creationId xmlns:a16="http://schemas.microsoft.com/office/drawing/2014/main" id="{451F2D75-BBEB-D65D-53B6-35D501588862}"/>
              </a:ext>
            </a:extLst>
          </p:cNvPr>
          <p:cNvSpPr/>
          <p:nvPr/>
        </p:nvSpPr>
        <p:spPr>
          <a:xfrm>
            <a:off x="6329777" y="4103297"/>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753625F0-CFD1-4DF2-EA11-FA279654E344}"/>
              </a:ext>
            </a:extLst>
          </p:cNvPr>
          <p:cNvSpPr/>
          <p:nvPr/>
        </p:nvSpPr>
        <p:spPr>
          <a:xfrm>
            <a:off x="6315237" y="4280872"/>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44</a:t>
            </a:r>
          </a:p>
        </p:txBody>
      </p:sp>
      <p:sp>
        <p:nvSpPr>
          <p:cNvPr id="35" name="Corchetes 34">
            <a:extLst>
              <a:ext uri="{FF2B5EF4-FFF2-40B4-BE49-F238E27FC236}">
                <a16:creationId xmlns:a16="http://schemas.microsoft.com/office/drawing/2014/main" id="{4C85280C-85B1-F968-B61D-1F071CEEA28C}"/>
              </a:ext>
            </a:extLst>
          </p:cNvPr>
          <p:cNvSpPr/>
          <p:nvPr/>
        </p:nvSpPr>
        <p:spPr>
          <a:xfrm>
            <a:off x="1131034" y="1884129"/>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6" name="Corchetes 35">
            <a:extLst>
              <a:ext uri="{FF2B5EF4-FFF2-40B4-BE49-F238E27FC236}">
                <a16:creationId xmlns:a16="http://schemas.microsoft.com/office/drawing/2014/main" id="{41D65710-261F-F297-B197-4F31981CD3D8}"/>
              </a:ext>
            </a:extLst>
          </p:cNvPr>
          <p:cNvSpPr/>
          <p:nvPr/>
        </p:nvSpPr>
        <p:spPr>
          <a:xfrm>
            <a:off x="8132807" y="1884128"/>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7" name="Corchetes 36">
            <a:extLst>
              <a:ext uri="{FF2B5EF4-FFF2-40B4-BE49-F238E27FC236}">
                <a16:creationId xmlns:a16="http://schemas.microsoft.com/office/drawing/2014/main" id="{1170D874-AA29-ABC1-94A2-B0C0F4B1CBF6}"/>
              </a:ext>
            </a:extLst>
          </p:cNvPr>
          <p:cNvSpPr/>
          <p:nvPr/>
        </p:nvSpPr>
        <p:spPr>
          <a:xfrm>
            <a:off x="4567222" y="3163712"/>
            <a:ext cx="3161420" cy="2456396"/>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8" name="Corchetes 37">
            <a:extLst>
              <a:ext uri="{FF2B5EF4-FFF2-40B4-BE49-F238E27FC236}">
                <a16:creationId xmlns:a16="http://schemas.microsoft.com/office/drawing/2014/main" id="{9015DB85-EE69-359C-F461-CE81A0B1BEF1}"/>
              </a:ext>
            </a:extLst>
          </p:cNvPr>
          <p:cNvSpPr/>
          <p:nvPr/>
        </p:nvSpPr>
        <p:spPr>
          <a:xfrm>
            <a:off x="8132806" y="4242013"/>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9" name="Corchetes 38">
            <a:extLst>
              <a:ext uri="{FF2B5EF4-FFF2-40B4-BE49-F238E27FC236}">
                <a16:creationId xmlns:a16="http://schemas.microsoft.com/office/drawing/2014/main" id="{D61A5226-9494-A130-9E05-76DC937C41D8}"/>
              </a:ext>
            </a:extLst>
          </p:cNvPr>
          <p:cNvSpPr/>
          <p:nvPr/>
        </p:nvSpPr>
        <p:spPr>
          <a:xfrm>
            <a:off x="1131031" y="4285144"/>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0" name="Rectángulo 39">
            <a:extLst>
              <a:ext uri="{FF2B5EF4-FFF2-40B4-BE49-F238E27FC236}">
                <a16:creationId xmlns:a16="http://schemas.microsoft.com/office/drawing/2014/main" id="{C61D4981-6EE8-E4B2-6543-5617965B72E3}"/>
              </a:ext>
            </a:extLst>
          </p:cNvPr>
          <p:cNvSpPr/>
          <p:nvPr/>
        </p:nvSpPr>
        <p:spPr>
          <a:xfrm>
            <a:off x="8710247" y="1565487"/>
            <a:ext cx="172837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no atendidas</a:t>
            </a:r>
            <a:endParaRPr lang="es-MX" noProof="0">
              <a:latin typeface="Century Gothic"/>
              <a:ea typeface="Calibri" panose="020F0502020204030204"/>
              <a:cs typeface="Calibri"/>
            </a:endParaRPr>
          </a:p>
        </p:txBody>
      </p:sp>
      <p:sp>
        <p:nvSpPr>
          <p:cNvPr id="41" name="Rectángulo 40">
            <a:extLst>
              <a:ext uri="{FF2B5EF4-FFF2-40B4-BE49-F238E27FC236}">
                <a16:creationId xmlns:a16="http://schemas.microsoft.com/office/drawing/2014/main" id="{47675666-2C6A-7C2F-E177-B094816678C8}"/>
              </a:ext>
            </a:extLst>
          </p:cNvPr>
          <p:cNvSpPr/>
          <p:nvPr/>
        </p:nvSpPr>
        <p:spPr>
          <a:xfrm>
            <a:off x="5087153" y="2916959"/>
            <a:ext cx="2188446"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 competencia</a:t>
            </a:r>
            <a:endParaRPr lang="es-MX" noProof="0">
              <a:latin typeface="Century Gothic"/>
              <a:ea typeface="Calibri" panose="020F0502020204030204"/>
              <a:cs typeface="Calibri"/>
            </a:endParaRPr>
          </a:p>
        </p:txBody>
      </p:sp>
      <p:sp>
        <p:nvSpPr>
          <p:cNvPr id="42" name="Rectángulo 41">
            <a:extLst>
              <a:ext uri="{FF2B5EF4-FFF2-40B4-BE49-F238E27FC236}">
                <a16:creationId xmlns:a16="http://schemas.microsoft.com/office/drawing/2014/main" id="{5562FAF2-EA9F-1B25-E5A2-D1172598EB99}"/>
              </a:ext>
            </a:extLst>
          </p:cNvPr>
          <p:cNvSpPr/>
          <p:nvPr/>
        </p:nvSpPr>
        <p:spPr>
          <a:xfrm>
            <a:off x="8710246" y="4067147"/>
            <a:ext cx="1728371" cy="646331"/>
          </a:xfrm>
          <a:prstGeom prst="rect">
            <a:avLst/>
          </a:prstGeom>
          <a:ln>
            <a:solidFill>
              <a:schemeClr val="accent1"/>
            </a:solidFill>
          </a:ln>
        </p:spPr>
        <p:txBody>
          <a:bodyPr wrap="square" lIns="91440" tIns="45720" rIns="91440" bIns="45720" anchor="t">
            <a:spAutoFit/>
          </a:bodyPr>
          <a:lstStyle/>
          <a:p>
            <a:pPr algn="ctr"/>
            <a:r>
              <a:rPr lang="es-MX" b="1">
                <a:latin typeface="Century Gothic"/>
                <a:cs typeface="Calibri"/>
              </a:rPr>
              <a:t>Recursos de revisión</a:t>
            </a:r>
            <a:endParaRPr lang="es-ES"/>
          </a:p>
        </p:txBody>
      </p:sp>
      <p:sp>
        <p:nvSpPr>
          <p:cNvPr id="43" name="Rectángulo 42">
            <a:extLst>
              <a:ext uri="{FF2B5EF4-FFF2-40B4-BE49-F238E27FC236}">
                <a16:creationId xmlns:a16="http://schemas.microsoft.com/office/drawing/2014/main" id="{2DCFB4D6-D06C-D4EC-07AA-018F5117767F}"/>
              </a:ext>
            </a:extLst>
          </p:cNvPr>
          <p:cNvSpPr/>
          <p:nvPr/>
        </p:nvSpPr>
        <p:spPr>
          <a:xfrm>
            <a:off x="1607833" y="4081526"/>
            <a:ext cx="1886521" cy="646331"/>
          </a:xfrm>
          <a:prstGeom prst="rect">
            <a:avLst/>
          </a:prstGeom>
          <a:ln>
            <a:solidFill>
              <a:schemeClr val="accent1"/>
            </a:solidFill>
          </a:ln>
        </p:spPr>
        <p:txBody>
          <a:bodyPr wrap="square" lIns="91440" tIns="45720" rIns="91440" bIns="45720" anchor="t">
            <a:spAutoFit/>
          </a:bodyPr>
          <a:lstStyle/>
          <a:p>
            <a:pPr algn="ctr"/>
            <a:r>
              <a:rPr lang="es-MX" b="1" noProof="0" dirty="0">
                <a:latin typeface="Century Gothic"/>
                <a:cs typeface="Calibri"/>
              </a:rPr>
              <a:t>Solicitudes </a:t>
            </a:r>
            <a:endParaRPr lang="es-MX" noProof="0" dirty="0">
              <a:latin typeface="Century Gothic"/>
              <a:ea typeface="Calibri" panose="020F0502020204030204"/>
              <a:cs typeface="Calibri"/>
            </a:endParaRPr>
          </a:p>
          <a:p>
            <a:pPr algn="ctr"/>
            <a:r>
              <a:rPr lang="es-MX" b="1" dirty="0">
                <a:latin typeface="Century Gothic"/>
                <a:cs typeface="Calibri"/>
              </a:rPr>
              <a:t>declinadas</a:t>
            </a:r>
            <a:endParaRPr lang="es-MX" noProof="0" dirty="0">
              <a:latin typeface="Century Gothic"/>
              <a:ea typeface="Calibri" panose="020F0502020204030204"/>
              <a:cs typeface="Calibri"/>
            </a:endParaRPr>
          </a:p>
        </p:txBody>
      </p:sp>
    </p:spTree>
    <p:extLst>
      <p:ext uri="{BB962C8B-B14F-4D97-AF65-F5344CB8AC3E}">
        <p14:creationId xmlns:p14="http://schemas.microsoft.com/office/powerpoint/2010/main" val="538821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25EF3-40A2-4A72-61D4-859FEE670AC1}"/>
            </a:ext>
          </a:extLst>
        </p:cNvPr>
        <p:cNvGrpSpPr/>
        <p:nvPr/>
      </p:nvGrpSpPr>
      <p:grpSpPr>
        <a:xfrm>
          <a:off x="0" y="0"/>
          <a:ext cx="0" cy="0"/>
          <a:chOff x="0" y="0"/>
          <a:chExt cx="0" cy="0"/>
        </a:xfrm>
      </p:grpSpPr>
      <p:sp>
        <p:nvSpPr>
          <p:cNvPr id="46" name="Rectángulo 45">
            <a:extLst>
              <a:ext uri="{FF2B5EF4-FFF2-40B4-BE49-F238E27FC236}">
                <a16:creationId xmlns:a16="http://schemas.microsoft.com/office/drawing/2014/main" id="{13DC10AC-B7A1-E649-428F-4D270DBFB704}"/>
              </a:ext>
            </a:extLst>
          </p:cNvPr>
          <p:cNvSpPr/>
          <p:nvPr/>
        </p:nvSpPr>
        <p:spPr>
          <a:xfrm>
            <a:off x="1481666" y="4780737"/>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C10693A7-5E70-FF29-F2AF-684498684497}"/>
              </a:ext>
            </a:extLst>
          </p:cNvPr>
          <p:cNvSpPr/>
          <p:nvPr/>
        </p:nvSpPr>
        <p:spPr>
          <a:xfrm>
            <a:off x="1481667" y="3386134"/>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 name="Grupo 1">
            <a:extLst>
              <a:ext uri="{FF2B5EF4-FFF2-40B4-BE49-F238E27FC236}">
                <a16:creationId xmlns:a16="http://schemas.microsoft.com/office/drawing/2014/main" id="{CBE4BC28-BD5C-93F8-3195-249CAAD7DA2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6E3E6D40-9427-FC96-EA38-CB1FB59C782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14" name="Grupo 13">
              <a:extLst>
                <a:ext uri="{FF2B5EF4-FFF2-40B4-BE49-F238E27FC236}">
                  <a16:creationId xmlns:a16="http://schemas.microsoft.com/office/drawing/2014/main" id="{6A7004C2-E2B0-C008-7733-D6F9843E8F6B}"/>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EE65F15C-7C97-477F-7DDC-7CBF38FEF8D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2759D9E-BF48-ABDF-26D4-AE11ACE2724A}"/>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E1535B89-B67D-87B0-E470-A2CA6F445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48562C84-7070-4F2E-A3DE-10AA40A72103}"/>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
        <p:nvSpPr>
          <p:cNvPr id="8" name="Rectángulo 7">
            <a:extLst>
              <a:ext uri="{FF2B5EF4-FFF2-40B4-BE49-F238E27FC236}">
                <a16:creationId xmlns:a16="http://schemas.microsoft.com/office/drawing/2014/main" id="{3A97275B-FB43-BD92-D1EB-2D3D4B486844}"/>
              </a:ext>
            </a:extLst>
          </p:cNvPr>
          <p:cNvSpPr/>
          <p:nvPr/>
        </p:nvSpPr>
        <p:spPr>
          <a:xfrm>
            <a:off x="4014365" y="1300436"/>
            <a:ext cx="4219425" cy="523220"/>
          </a:xfrm>
          <a:prstGeom prst="rect">
            <a:avLst/>
          </a:prstGeom>
        </p:spPr>
        <p:txBody>
          <a:bodyPr wrap="none" lIns="91440" tIns="45720" rIns="91440" bIns="45720" anchor="t">
            <a:spAutoFit/>
          </a:bodyPr>
          <a:lstStyle/>
          <a:p>
            <a:pPr algn="ctr"/>
            <a:r>
              <a:rPr lang="es-MX" sz="2800" b="1" dirty="0">
                <a:ln w="0"/>
                <a:effectLst>
                  <a:outerShdw blurRad="38100" dist="19050" dir="2700000" algn="tl" rotWithShape="0">
                    <a:schemeClr val="dk1">
                      <a:alpha val="40000"/>
                    </a:schemeClr>
                  </a:outerShdw>
                </a:effectLst>
                <a:latin typeface="Century Gothic"/>
                <a:ea typeface="Calibri Light"/>
                <a:cs typeface="Calibri"/>
              </a:rPr>
              <a:t>Tabla de cumplimiento</a:t>
            </a:r>
            <a:endParaRPr lang="es-ES" b="1" dirty="0"/>
          </a:p>
        </p:txBody>
      </p:sp>
      <p:grpSp>
        <p:nvGrpSpPr>
          <p:cNvPr id="23" name="Grupo 22">
            <a:extLst>
              <a:ext uri="{FF2B5EF4-FFF2-40B4-BE49-F238E27FC236}">
                <a16:creationId xmlns:a16="http://schemas.microsoft.com/office/drawing/2014/main" id="{E247B7BF-207D-8DF5-9E32-A57539BD9E4A}"/>
              </a:ext>
            </a:extLst>
          </p:cNvPr>
          <p:cNvGrpSpPr/>
          <p:nvPr/>
        </p:nvGrpSpPr>
        <p:grpSpPr>
          <a:xfrm>
            <a:off x="5575485" y="2072470"/>
            <a:ext cx="1058333" cy="1044222"/>
            <a:chOff x="5575485" y="2072470"/>
            <a:chExt cx="1058333" cy="1044222"/>
          </a:xfrm>
        </p:grpSpPr>
        <p:sp>
          <p:nvSpPr>
            <p:cNvPr id="13" name="Elipse 12">
              <a:extLst>
                <a:ext uri="{FF2B5EF4-FFF2-40B4-BE49-F238E27FC236}">
                  <a16:creationId xmlns:a16="http://schemas.microsoft.com/office/drawing/2014/main" id="{2011E795-6922-6008-C54E-A01B285AA094}"/>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Elipse 21">
              <a:extLst>
                <a:ext uri="{FF2B5EF4-FFF2-40B4-BE49-F238E27FC236}">
                  <a16:creationId xmlns:a16="http://schemas.microsoft.com/office/drawing/2014/main" id="{F04B7E41-D19A-3E1E-68BF-34AADBADC623}"/>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7" name="Rectángulo 16">
            <a:extLst>
              <a:ext uri="{FF2B5EF4-FFF2-40B4-BE49-F238E27FC236}">
                <a16:creationId xmlns:a16="http://schemas.microsoft.com/office/drawing/2014/main" id="{B6857B65-E267-D8CF-30B1-13921DD86CAA}"/>
              </a:ext>
            </a:extLst>
          </p:cNvPr>
          <p:cNvSpPr/>
          <p:nvPr/>
        </p:nvSpPr>
        <p:spPr>
          <a:xfrm>
            <a:off x="5560946" y="2235667"/>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1</a:t>
            </a:r>
            <a:endParaRPr lang="es-MX" sz="4800" b="1" noProof="0">
              <a:solidFill>
                <a:schemeClr val="bg1"/>
              </a:solidFill>
              <a:latin typeface="Nordique Inline"/>
              <a:ea typeface="Calibri Light"/>
              <a:cs typeface="Calibri"/>
            </a:endParaRPr>
          </a:p>
        </p:txBody>
      </p:sp>
      <p:grpSp>
        <p:nvGrpSpPr>
          <p:cNvPr id="24" name="Grupo 23">
            <a:extLst>
              <a:ext uri="{FF2B5EF4-FFF2-40B4-BE49-F238E27FC236}">
                <a16:creationId xmlns:a16="http://schemas.microsoft.com/office/drawing/2014/main" id="{226C1CDD-BD72-1EE6-9DE5-008CD0C382FC}"/>
              </a:ext>
            </a:extLst>
          </p:cNvPr>
          <p:cNvGrpSpPr/>
          <p:nvPr/>
        </p:nvGrpSpPr>
        <p:grpSpPr>
          <a:xfrm>
            <a:off x="6912579" y="2101224"/>
            <a:ext cx="1058333" cy="1044222"/>
            <a:chOff x="5575485" y="2072470"/>
            <a:chExt cx="1058333" cy="1044222"/>
          </a:xfrm>
        </p:grpSpPr>
        <p:sp>
          <p:nvSpPr>
            <p:cNvPr id="25" name="Elipse 24">
              <a:extLst>
                <a:ext uri="{FF2B5EF4-FFF2-40B4-BE49-F238E27FC236}">
                  <a16:creationId xmlns:a16="http://schemas.microsoft.com/office/drawing/2014/main" id="{BC9255B3-614E-4E7E-169A-DB39A25D7C5F}"/>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Elipse 25">
              <a:extLst>
                <a:ext uri="{FF2B5EF4-FFF2-40B4-BE49-F238E27FC236}">
                  <a16:creationId xmlns:a16="http://schemas.microsoft.com/office/drawing/2014/main" id="{6870CE31-10CF-62DB-D8A9-670D1F1429CF}"/>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7" name="Rectángulo 26">
            <a:extLst>
              <a:ext uri="{FF2B5EF4-FFF2-40B4-BE49-F238E27FC236}">
                <a16:creationId xmlns:a16="http://schemas.microsoft.com/office/drawing/2014/main" id="{33ECCDE0-4786-E206-98E1-D0A382358339}"/>
              </a:ext>
            </a:extLst>
          </p:cNvPr>
          <p:cNvSpPr/>
          <p:nvPr/>
        </p:nvSpPr>
        <p:spPr>
          <a:xfrm>
            <a:off x="6898040"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2</a:t>
            </a:r>
            <a:endParaRPr lang="es-MX" sz="4800" b="1" noProof="0">
              <a:solidFill>
                <a:schemeClr val="bg1"/>
              </a:solidFill>
              <a:latin typeface="Nordique Inline"/>
              <a:ea typeface="Calibri Light"/>
              <a:cs typeface="Calibri"/>
            </a:endParaRPr>
          </a:p>
        </p:txBody>
      </p:sp>
      <p:grpSp>
        <p:nvGrpSpPr>
          <p:cNvPr id="29" name="Grupo 28">
            <a:extLst>
              <a:ext uri="{FF2B5EF4-FFF2-40B4-BE49-F238E27FC236}">
                <a16:creationId xmlns:a16="http://schemas.microsoft.com/office/drawing/2014/main" id="{FFF5BD03-916E-DF07-EA18-2623D38B0D39}"/>
              </a:ext>
            </a:extLst>
          </p:cNvPr>
          <p:cNvGrpSpPr/>
          <p:nvPr/>
        </p:nvGrpSpPr>
        <p:grpSpPr>
          <a:xfrm>
            <a:off x="8177787" y="2101224"/>
            <a:ext cx="1058333" cy="1044222"/>
            <a:chOff x="5575485" y="2072470"/>
            <a:chExt cx="1058333" cy="1044222"/>
          </a:xfrm>
        </p:grpSpPr>
        <p:sp>
          <p:nvSpPr>
            <p:cNvPr id="30" name="Elipse 29">
              <a:extLst>
                <a:ext uri="{FF2B5EF4-FFF2-40B4-BE49-F238E27FC236}">
                  <a16:creationId xmlns:a16="http://schemas.microsoft.com/office/drawing/2014/main" id="{98050D18-D4B3-5E27-6124-C7BA6B33DBF3}"/>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Elipse 30">
              <a:extLst>
                <a:ext uri="{FF2B5EF4-FFF2-40B4-BE49-F238E27FC236}">
                  <a16:creationId xmlns:a16="http://schemas.microsoft.com/office/drawing/2014/main" id="{9E435902-7B7F-4452-5821-47CCB9CA0B86}"/>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2" name="Rectángulo 31">
            <a:extLst>
              <a:ext uri="{FF2B5EF4-FFF2-40B4-BE49-F238E27FC236}">
                <a16:creationId xmlns:a16="http://schemas.microsoft.com/office/drawing/2014/main" id="{2CCB8C1E-86FF-1429-808F-C7C98FD76B64}"/>
              </a:ext>
            </a:extLst>
          </p:cNvPr>
          <p:cNvSpPr/>
          <p:nvPr/>
        </p:nvSpPr>
        <p:spPr>
          <a:xfrm>
            <a:off x="8163247"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3</a:t>
            </a:r>
            <a:endParaRPr lang="es-MX" sz="4800" b="1" noProof="0">
              <a:solidFill>
                <a:schemeClr val="bg1"/>
              </a:solidFill>
              <a:latin typeface="Nordique Inline"/>
              <a:ea typeface="Calibri Light"/>
              <a:cs typeface="Calibri"/>
            </a:endParaRPr>
          </a:p>
        </p:txBody>
      </p:sp>
      <p:grpSp>
        <p:nvGrpSpPr>
          <p:cNvPr id="33" name="Grupo 32">
            <a:extLst>
              <a:ext uri="{FF2B5EF4-FFF2-40B4-BE49-F238E27FC236}">
                <a16:creationId xmlns:a16="http://schemas.microsoft.com/office/drawing/2014/main" id="{F88C1432-AD18-3971-4260-7DFE086181D3}"/>
              </a:ext>
            </a:extLst>
          </p:cNvPr>
          <p:cNvGrpSpPr/>
          <p:nvPr/>
        </p:nvGrpSpPr>
        <p:grpSpPr>
          <a:xfrm>
            <a:off x="9486127" y="2115601"/>
            <a:ext cx="1058333" cy="1044222"/>
            <a:chOff x="5575485" y="2072470"/>
            <a:chExt cx="1058333" cy="1044222"/>
          </a:xfrm>
        </p:grpSpPr>
        <p:sp>
          <p:nvSpPr>
            <p:cNvPr id="34" name="Elipse 33">
              <a:extLst>
                <a:ext uri="{FF2B5EF4-FFF2-40B4-BE49-F238E27FC236}">
                  <a16:creationId xmlns:a16="http://schemas.microsoft.com/office/drawing/2014/main" id="{ED2BDDA8-7FDA-8354-5199-1221FCB0036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Elipse 34">
              <a:extLst>
                <a:ext uri="{FF2B5EF4-FFF2-40B4-BE49-F238E27FC236}">
                  <a16:creationId xmlns:a16="http://schemas.microsoft.com/office/drawing/2014/main" id="{C7CC8527-C8E3-B1A0-B81C-6FE3E6E0FA62}"/>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0C7BC9ED-3CE2-D016-BB6F-3A838AFA6789}"/>
              </a:ext>
            </a:extLst>
          </p:cNvPr>
          <p:cNvSpPr/>
          <p:nvPr/>
        </p:nvSpPr>
        <p:spPr>
          <a:xfrm>
            <a:off x="9471587" y="2278798"/>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4</a:t>
            </a:r>
            <a:endParaRPr lang="es-MX" sz="4800" b="1" noProof="0">
              <a:solidFill>
                <a:schemeClr val="bg1"/>
              </a:solidFill>
              <a:latin typeface="Nordique Inline"/>
              <a:ea typeface="Calibri Light"/>
              <a:cs typeface="Calibri"/>
            </a:endParaRPr>
          </a:p>
        </p:txBody>
      </p:sp>
      <p:grpSp>
        <p:nvGrpSpPr>
          <p:cNvPr id="37" name="Grupo 36">
            <a:extLst>
              <a:ext uri="{FF2B5EF4-FFF2-40B4-BE49-F238E27FC236}">
                <a16:creationId xmlns:a16="http://schemas.microsoft.com/office/drawing/2014/main" id="{25E6551D-2041-C1AB-9994-370CF227585E}"/>
              </a:ext>
            </a:extLst>
          </p:cNvPr>
          <p:cNvGrpSpPr/>
          <p:nvPr/>
        </p:nvGrpSpPr>
        <p:grpSpPr>
          <a:xfrm>
            <a:off x="960353" y="3380808"/>
            <a:ext cx="1058333" cy="1044222"/>
            <a:chOff x="5575485" y="2072470"/>
            <a:chExt cx="1058333" cy="1044222"/>
          </a:xfrm>
        </p:grpSpPr>
        <p:sp>
          <p:nvSpPr>
            <p:cNvPr id="38" name="Elipse 37">
              <a:extLst>
                <a:ext uri="{FF2B5EF4-FFF2-40B4-BE49-F238E27FC236}">
                  <a16:creationId xmlns:a16="http://schemas.microsoft.com/office/drawing/2014/main" id="{CE6EF5E6-82C6-CFDB-09FA-732296A8F03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Elipse 38">
              <a:extLst>
                <a:ext uri="{FF2B5EF4-FFF2-40B4-BE49-F238E27FC236}">
                  <a16:creationId xmlns:a16="http://schemas.microsoft.com/office/drawing/2014/main" id="{FB5E062E-BCE4-AB07-1982-A0702C617750}"/>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1" name="Grupo 40">
            <a:extLst>
              <a:ext uri="{FF2B5EF4-FFF2-40B4-BE49-F238E27FC236}">
                <a16:creationId xmlns:a16="http://schemas.microsoft.com/office/drawing/2014/main" id="{197255B8-3AA1-71C2-1B98-745F322E7660}"/>
              </a:ext>
            </a:extLst>
          </p:cNvPr>
          <p:cNvGrpSpPr/>
          <p:nvPr/>
        </p:nvGrpSpPr>
        <p:grpSpPr>
          <a:xfrm>
            <a:off x="1003485" y="4761034"/>
            <a:ext cx="1058333" cy="1044222"/>
            <a:chOff x="5575485" y="2072470"/>
            <a:chExt cx="1058333" cy="1044222"/>
          </a:xfrm>
        </p:grpSpPr>
        <p:sp>
          <p:nvSpPr>
            <p:cNvPr id="42" name="Elipse 41">
              <a:extLst>
                <a:ext uri="{FF2B5EF4-FFF2-40B4-BE49-F238E27FC236}">
                  <a16:creationId xmlns:a16="http://schemas.microsoft.com/office/drawing/2014/main" id="{389BF727-1BD3-DFC6-56C1-E1E0574EC17E}"/>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Elipse 42">
              <a:extLst>
                <a:ext uri="{FF2B5EF4-FFF2-40B4-BE49-F238E27FC236}">
                  <a16:creationId xmlns:a16="http://schemas.microsoft.com/office/drawing/2014/main" id="{3838BDB7-471F-EAEA-4BBE-FE33660E37CC}"/>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8" name="Rectángulo 47">
            <a:extLst>
              <a:ext uri="{FF2B5EF4-FFF2-40B4-BE49-F238E27FC236}">
                <a16:creationId xmlns:a16="http://schemas.microsoft.com/office/drawing/2014/main" id="{1892568C-1EC5-BB31-20C2-46E1D06CA9F8}"/>
              </a:ext>
            </a:extLst>
          </p:cNvPr>
          <p:cNvSpPr/>
          <p:nvPr/>
        </p:nvSpPr>
        <p:spPr>
          <a:xfrm>
            <a:off x="2064925" y="5356181"/>
            <a:ext cx="2882819"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Transparencia y Acceso a la Información Pública del Estado de Sonora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49" name="Rectángulo 48">
            <a:extLst>
              <a:ext uri="{FF2B5EF4-FFF2-40B4-BE49-F238E27FC236}">
                <a16:creationId xmlns:a16="http://schemas.microsoft.com/office/drawing/2014/main" id="{0536F919-ECB9-BC95-29DD-E533B45D7C4F}"/>
              </a:ext>
            </a:extLst>
          </p:cNvPr>
          <p:cNvSpPr/>
          <p:nvPr/>
        </p:nvSpPr>
        <p:spPr>
          <a:xfrm>
            <a:off x="2340417" y="4766081"/>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LTAIPES</a:t>
            </a:r>
            <a:endParaRPr lang="es-MX" sz="4800" b="1" noProof="0">
              <a:solidFill>
                <a:schemeClr val="bg1"/>
              </a:solidFill>
              <a:latin typeface="Nordique Inline"/>
              <a:ea typeface="Calibri Light"/>
              <a:cs typeface="Calibri"/>
            </a:endParaRPr>
          </a:p>
        </p:txBody>
      </p:sp>
      <p:sp>
        <p:nvSpPr>
          <p:cNvPr id="50" name="Rectángulo 49">
            <a:extLst>
              <a:ext uri="{FF2B5EF4-FFF2-40B4-BE49-F238E27FC236}">
                <a16:creationId xmlns:a16="http://schemas.microsoft.com/office/drawing/2014/main" id="{F500C04E-296D-F3BC-D67C-11953A562B67}"/>
              </a:ext>
            </a:extLst>
          </p:cNvPr>
          <p:cNvSpPr/>
          <p:nvPr/>
        </p:nvSpPr>
        <p:spPr>
          <a:xfrm>
            <a:off x="2050547" y="4075264"/>
            <a:ext cx="2769931"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General de Transparencia y Acceso a la Información Pública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51" name="Rectángulo 50">
            <a:extLst>
              <a:ext uri="{FF2B5EF4-FFF2-40B4-BE49-F238E27FC236}">
                <a16:creationId xmlns:a16="http://schemas.microsoft.com/office/drawing/2014/main" id="{202C31EA-D91B-9A01-8928-292D355EB60F}"/>
              </a:ext>
            </a:extLst>
          </p:cNvPr>
          <p:cNvSpPr/>
          <p:nvPr/>
        </p:nvSpPr>
        <p:spPr>
          <a:xfrm>
            <a:off x="2382483" y="3387185"/>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LGTAIP</a:t>
            </a:r>
            <a:endParaRPr lang="es-MX" sz="4800" b="1" noProof="0">
              <a:solidFill>
                <a:schemeClr val="bg1"/>
              </a:solidFill>
              <a:latin typeface="Nordique Inline"/>
              <a:ea typeface="Calibri Light"/>
              <a:cs typeface="Calibri"/>
            </a:endParaRPr>
          </a:p>
        </p:txBody>
      </p:sp>
      <p:sp>
        <p:nvSpPr>
          <p:cNvPr id="52" name="Rectángulo 51">
            <a:extLst>
              <a:ext uri="{FF2B5EF4-FFF2-40B4-BE49-F238E27FC236}">
                <a16:creationId xmlns:a16="http://schemas.microsoft.com/office/drawing/2014/main" id="{2C4C5953-645B-FE9C-DCBD-04E84330F78E}"/>
              </a:ext>
            </a:extLst>
          </p:cNvPr>
          <p:cNvSpPr/>
          <p:nvPr/>
        </p:nvSpPr>
        <p:spPr>
          <a:xfrm>
            <a:off x="5262911" y="3386133"/>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A3869C51-D007-9EA5-F555-11298DCE8720}"/>
              </a:ext>
            </a:extLst>
          </p:cNvPr>
          <p:cNvSpPr/>
          <p:nvPr/>
        </p:nvSpPr>
        <p:spPr>
          <a:xfrm>
            <a:off x="5262911" y="4780736"/>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9" name="Imagen 58">
            <a:extLst>
              <a:ext uri="{FF2B5EF4-FFF2-40B4-BE49-F238E27FC236}">
                <a16:creationId xmlns:a16="http://schemas.microsoft.com/office/drawing/2014/main" id="{9A34425A-6BA7-344E-DEF2-E5BE18A9CCBE}"/>
              </a:ext>
            </a:extLst>
          </p:cNvPr>
          <p:cNvPicPr>
            <a:picLocks noChangeAspect="1"/>
          </p:cNvPicPr>
          <p:nvPr/>
        </p:nvPicPr>
        <p:blipFill>
          <a:blip r:embed="rId4"/>
          <a:stretch>
            <a:fillRect/>
          </a:stretch>
        </p:blipFill>
        <p:spPr>
          <a:xfrm>
            <a:off x="1195388" y="5003141"/>
            <a:ext cx="657225" cy="704850"/>
          </a:xfrm>
          <a:prstGeom prst="rect">
            <a:avLst/>
          </a:prstGeom>
        </p:spPr>
      </p:pic>
      <p:pic>
        <p:nvPicPr>
          <p:cNvPr id="5" name="Imagen 4">
            <a:extLst>
              <a:ext uri="{FF2B5EF4-FFF2-40B4-BE49-F238E27FC236}">
                <a16:creationId xmlns:a16="http://schemas.microsoft.com/office/drawing/2014/main" id="{6424BA78-A383-7D1A-2A88-3C40245B0DC3}"/>
              </a:ext>
            </a:extLst>
          </p:cNvPr>
          <p:cNvPicPr>
            <a:picLocks noChangeAspect="1"/>
          </p:cNvPicPr>
          <p:nvPr/>
        </p:nvPicPr>
        <p:blipFill>
          <a:blip r:embed="rId5"/>
          <a:stretch>
            <a:fillRect/>
          </a:stretch>
        </p:blipFill>
        <p:spPr>
          <a:xfrm>
            <a:off x="1144438" y="3628126"/>
            <a:ext cx="773502" cy="636917"/>
          </a:xfrm>
          <a:prstGeom prst="rect">
            <a:avLst/>
          </a:prstGeom>
        </p:spPr>
      </p:pic>
      <p:sp>
        <p:nvSpPr>
          <p:cNvPr id="7" name="Rectángulo 6">
            <a:extLst>
              <a:ext uri="{FF2B5EF4-FFF2-40B4-BE49-F238E27FC236}">
                <a16:creationId xmlns:a16="http://schemas.microsoft.com/office/drawing/2014/main" id="{6323B342-601A-C71F-245A-F15836C7468A}"/>
              </a:ext>
            </a:extLst>
          </p:cNvPr>
          <p:cNvSpPr/>
          <p:nvPr/>
        </p:nvSpPr>
        <p:spPr>
          <a:xfrm>
            <a:off x="5575321" y="3630269"/>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9" name="Rectángulo 8">
            <a:extLst>
              <a:ext uri="{FF2B5EF4-FFF2-40B4-BE49-F238E27FC236}">
                <a16:creationId xmlns:a16="http://schemas.microsoft.com/office/drawing/2014/main" id="{C6513B05-5E8B-8B28-D813-EB98383D5453}"/>
              </a:ext>
            </a:extLst>
          </p:cNvPr>
          <p:cNvSpPr/>
          <p:nvPr/>
        </p:nvSpPr>
        <p:spPr>
          <a:xfrm>
            <a:off x="5575320" y="5053627"/>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Tree>
    <p:extLst>
      <p:ext uri="{BB962C8B-B14F-4D97-AF65-F5344CB8AC3E}">
        <p14:creationId xmlns:p14="http://schemas.microsoft.com/office/powerpoint/2010/main" val="108276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ECBD5E98-BF76-B20C-860A-E1E7B6A33EA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FC69AA6C-3725-D474-3DB3-0A3BD2000902}"/>
                </a:ext>
              </a:extLst>
            </p:cNvPr>
            <p:cNvSpPr txBox="1"/>
            <p:nvPr/>
          </p:nvSpPr>
          <p:spPr>
            <a:xfrm>
              <a:off x="6095320" y="315700"/>
              <a:ext cx="554800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dirty="0">
                  <a:solidFill>
                    <a:schemeClr val="dk1"/>
                  </a:solidFill>
                  <a:ea typeface="Fira Sans"/>
                  <a:cs typeface="Fira Sans"/>
                  <a:sym typeface="Fira Sans"/>
                </a:rPr>
                <a:t>Ratificación del Acta de la Sesión Anterior</a:t>
              </a:r>
            </a:p>
          </p:txBody>
        </p:sp>
        <p:grpSp>
          <p:nvGrpSpPr>
            <p:cNvPr id="4" name="Grupo 3">
              <a:extLst>
                <a:ext uri="{FF2B5EF4-FFF2-40B4-BE49-F238E27FC236}">
                  <a16:creationId xmlns:a16="http://schemas.microsoft.com/office/drawing/2014/main" id="{EED813B4-26DE-D749-CB9C-67C926513F4C}"/>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2D3202A6-2AF5-932C-964D-E4341C6989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277D336-278E-EC3B-80E1-49B11F70BEE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6C801EB7-661A-01FD-D434-AB387CA54F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 name="CuadroTexto 4">
            <a:extLst>
              <a:ext uri="{FF2B5EF4-FFF2-40B4-BE49-F238E27FC236}">
                <a16:creationId xmlns:a16="http://schemas.microsoft.com/office/drawing/2014/main" id="{09E8ECD5-7173-8BC9-B4F3-F292598440D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7" name="Imagen 6">
            <a:extLst>
              <a:ext uri="{FF2B5EF4-FFF2-40B4-BE49-F238E27FC236}">
                <a16:creationId xmlns:a16="http://schemas.microsoft.com/office/drawing/2014/main" id="{512BAD76-4935-C39B-8E50-F8FF0545F723}"/>
              </a:ext>
            </a:extLst>
          </p:cNvPr>
          <p:cNvPicPr>
            <a:picLocks noChangeAspect="1"/>
          </p:cNvPicPr>
          <p:nvPr/>
        </p:nvPicPr>
        <p:blipFill>
          <a:blip r:embed="rId5"/>
          <a:stretch>
            <a:fillRect/>
          </a:stretch>
        </p:blipFill>
        <p:spPr>
          <a:xfrm>
            <a:off x="10199" y="1171983"/>
            <a:ext cx="1795953" cy="2288959"/>
          </a:xfrm>
          <a:prstGeom prst="rect">
            <a:avLst/>
          </a:prstGeom>
        </p:spPr>
      </p:pic>
      <p:pic>
        <p:nvPicPr>
          <p:cNvPr id="9" name="Imagen 8">
            <a:extLst>
              <a:ext uri="{FF2B5EF4-FFF2-40B4-BE49-F238E27FC236}">
                <a16:creationId xmlns:a16="http://schemas.microsoft.com/office/drawing/2014/main" id="{38C1AC8B-CFC2-FABE-E357-67DC0F501132}"/>
              </a:ext>
            </a:extLst>
          </p:cNvPr>
          <p:cNvPicPr>
            <a:picLocks noChangeAspect="1"/>
          </p:cNvPicPr>
          <p:nvPr/>
        </p:nvPicPr>
        <p:blipFill>
          <a:blip r:embed="rId6"/>
          <a:stretch>
            <a:fillRect/>
          </a:stretch>
        </p:blipFill>
        <p:spPr>
          <a:xfrm>
            <a:off x="1787234" y="1154985"/>
            <a:ext cx="1742404" cy="2258579"/>
          </a:xfrm>
          <a:prstGeom prst="rect">
            <a:avLst/>
          </a:prstGeom>
        </p:spPr>
      </p:pic>
      <p:pic>
        <p:nvPicPr>
          <p:cNvPr id="13" name="Imagen 12">
            <a:extLst>
              <a:ext uri="{FF2B5EF4-FFF2-40B4-BE49-F238E27FC236}">
                <a16:creationId xmlns:a16="http://schemas.microsoft.com/office/drawing/2014/main" id="{8606F69E-02D5-305E-7388-F199BC3F9468}"/>
              </a:ext>
            </a:extLst>
          </p:cNvPr>
          <p:cNvPicPr>
            <a:picLocks noChangeAspect="1"/>
          </p:cNvPicPr>
          <p:nvPr/>
        </p:nvPicPr>
        <p:blipFill>
          <a:blip r:embed="rId7"/>
          <a:stretch>
            <a:fillRect/>
          </a:stretch>
        </p:blipFill>
        <p:spPr>
          <a:xfrm>
            <a:off x="3515038" y="1248545"/>
            <a:ext cx="1694566" cy="2170647"/>
          </a:xfrm>
          <a:prstGeom prst="rect">
            <a:avLst/>
          </a:prstGeom>
        </p:spPr>
      </p:pic>
      <p:pic>
        <p:nvPicPr>
          <p:cNvPr id="15" name="Imagen 14">
            <a:extLst>
              <a:ext uri="{FF2B5EF4-FFF2-40B4-BE49-F238E27FC236}">
                <a16:creationId xmlns:a16="http://schemas.microsoft.com/office/drawing/2014/main" id="{73AB4FCB-A25B-44EB-93FE-5308BEAC8E1F}"/>
              </a:ext>
            </a:extLst>
          </p:cNvPr>
          <p:cNvPicPr>
            <a:picLocks noChangeAspect="1"/>
          </p:cNvPicPr>
          <p:nvPr/>
        </p:nvPicPr>
        <p:blipFill>
          <a:blip r:embed="rId8"/>
          <a:stretch>
            <a:fillRect/>
          </a:stretch>
        </p:blipFill>
        <p:spPr>
          <a:xfrm>
            <a:off x="5079806" y="1108410"/>
            <a:ext cx="1838684" cy="2338745"/>
          </a:xfrm>
          <a:prstGeom prst="rect">
            <a:avLst/>
          </a:prstGeom>
        </p:spPr>
      </p:pic>
      <p:pic>
        <p:nvPicPr>
          <p:cNvPr id="17" name="Imagen 16">
            <a:extLst>
              <a:ext uri="{FF2B5EF4-FFF2-40B4-BE49-F238E27FC236}">
                <a16:creationId xmlns:a16="http://schemas.microsoft.com/office/drawing/2014/main" id="{300C191A-25F1-37B0-903B-DDAA236BA083}"/>
              </a:ext>
            </a:extLst>
          </p:cNvPr>
          <p:cNvPicPr>
            <a:picLocks noChangeAspect="1"/>
          </p:cNvPicPr>
          <p:nvPr/>
        </p:nvPicPr>
        <p:blipFill>
          <a:blip r:embed="rId9"/>
          <a:srcRect l="8183"/>
          <a:stretch/>
        </p:blipFill>
        <p:spPr>
          <a:xfrm>
            <a:off x="6993395" y="1134055"/>
            <a:ext cx="1742405" cy="2323773"/>
          </a:xfrm>
          <a:prstGeom prst="rect">
            <a:avLst/>
          </a:prstGeom>
        </p:spPr>
      </p:pic>
      <p:pic>
        <p:nvPicPr>
          <p:cNvPr id="20" name="Imagen 19">
            <a:extLst>
              <a:ext uri="{FF2B5EF4-FFF2-40B4-BE49-F238E27FC236}">
                <a16:creationId xmlns:a16="http://schemas.microsoft.com/office/drawing/2014/main" id="{95520C2D-E0E8-3745-B84A-98C801672E70}"/>
              </a:ext>
            </a:extLst>
          </p:cNvPr>
          <p:cNvPicPr>
            <a:picLocks noChangeAspect="1"/>
          </p:cNvPicPr>
          <p:nvPr/>
        </p:nvPicPr>
        <p:blipFill>
          <a:blip r:embed="rId10"/>
          <a:srcRect l="8287"/>
          <a:stretch/>
        </p:blipFill>
        <p:spPr>
          <a:xfrm>
            <a:off x="8668147" y="1154984"/>
            <a:ext cx="1700586" cy="2274015"/>
          </a:xfrm>
          <a:prstGeom prst="rect">
            <a:avLst/>
          </a:prstGeom>
        </p:spPr>
      </p:pic>
      <p:pic>
        <p:nvPicPr>
          <p:cNvPr id="22" name="Imagen 21">
            <a:extLst>
              <a:ext uri="{FF2B5EF4-FFF2-40B4-BE49-F238E27FC236}">
                <a16:creationId xmlns:a16="http://schemas.microsoft.com/office/drawing/2014/main" id="{D2F49C44-B6F2-0C9F-201D-BC3D04D7D06E}"/>
              </a:ext>
            </a:extLst>
          </p:cNvPr>
          <p:cNvPicPr>
            <a:picLocks noChangeAspect="1"/>
          </p:cNvPicPr>
          <p:nvPr/>
        </p:nvPicPr>
        <p:blipFill>
          <a:blip r:embed="rId11"/>
          <a:srcRect l="8465"/>
          <a:stretch/>
        </p:blipFill>
        <p:spPr>
          <a:xfrm>
            <a:off x="10367708" y="1125983"/>
            <a:ext cx="1671048" cy="2331846"/>
          </a:xfrm>
          <a:prstGeom prst="rect">
            <a:avLst/>
          </a:prstGeom>
        </p:spPr>
      </p:pic>
      <p:pic>
        <p:nvPicPr>
          <p:cNvPr id="24" name="Imagen 23">
            <a:extLst>
              <a:ext uri="{FF2B5EF4-FFF2-40B4-BE49-F238E27FC236}">
                <a16:creationId xmlns:a16="http://schemas.microsoft.com/office/drawing/2014/main" id="{B1D2FBAA-483B-5DB1-E0F1-3EC6E7CE8F90}"/>
              </a:ext>
            </a:extLst>
          </p:cNvPr>
          <p:cNvPicPr>
            <a:picLocks noChangeAspect="1"/>
          </p:cNvPicPr>
          <p:nvPr/>
        </p:nvPicPr>
        <p:blipFill>
          <a:blip r:embed="rId12"/>
          <a:stretch>
            <a:fillRect/>
          </a:stretch>
        </p:blipFill>
        <p:spPr>
          <a:xfrm>
            <a:off x="10199" y="3655621"/>
            <a:ext cx="1806841" cy="2402940"/>
          </a:xfrm>
          <a:prstGeom prst="rect">
            <a:avLst/>
          </a:prstGeom>
        </p:spPr>
      </p:pic>
      <p:pic>
        <p:nvPicPr>
          <p:cNvPr id="26" name="Imagen 25">
            <a:extLst>
              <a:ext uri="{FF2B5EF4-FFF2-40B4-BE49-F238E27FC236}">
                <a16:creationId xmlns:a16="http://schemas.microsoft.com/office/drawing/2014/main" id="{9A1368AF-D879-EF92-3E51-D7ADE11EE4E0}"/>
              </a:ext>
            </a:extLst>
          </p:cNvPr>
          <p:cNvPicPr>
            <a:picLocks noChangeAspect="1"/>
          </p:cNvPicPr>
          <p:nvPr/>
        </p:nvPicPr>
        <p:blipFill>
          <a:blip r:embed="rId13"/>
          <a:stretch>
            <a:fillRect/>
          </a:stretch>
        </p:blipFill>
        <p:spPr>
          <a:xfrm>
            <a:off x="1817040" y="3727801"/>
            <a:ext cx="1805352" cy="2258579"/>
          </a:xfrm>
          <a:prstGeom prst="rect">
            <a:avLst/>
          </a:prstGeom>
        </p:spPr>
      </p:pic>
      <p:pic>
        <p:nvPicPr>
          <p:cNvPr id="28" name="Imagen 27">
            <a:extLst>
              <a:ext uri="{FF2B5EF4-FFF2-40B4-BE49-F238E27FC236}">
                <a16:creationId xmlns:a16="http://schemas.microsoft.com/office/drawing/2014/main" id="{B0F55C7B-0ADA-11FA-1B70-28C75ACFB502}"/>
              </a:ext>
            </a:extLst>
          </p:cNvPr>
          <p:cNvPicPr>
            <a:picLocks noChangeAspect="1"/>
          </p:cNvPicPr>
          <p:nvPr/>
        </p:nvPicPr>
        <p:blipFill>
          <a:blip r:embed="rId14"/>
          <a:stretch>
            <a:fillRect/>
          </a:stretch>
        </p:blipFill>
        <p:spPr>
          <a:xfrm>
            <a:off x="3459645" y="3653353"/>
            <a:ext cx="1805352" cy="2368561"/>
          </a:xfrm>
          <a:prstGeom prst="rect">
            <a:avLst/>
          </a:prstGeom>
        </p:spPr>
      </p:pic>
      <p:pic>
        <p:nvPicPr>
          <p:cNvPr id="30" name="Imagen 29">
            <a:extLst>
              <a:ext uri="{FF2B5EF4-FFF2-40B4-BE49-F238E27FC236}">
                <a16:creationId xmlns:a16="http://schemas.microsoft.com/office/drawing/2014/main" id="{61D92412-7FB8-52AB-CD65-B53CEE674031}"/>
              </a:ext>
            </a:extLst>
          </p:cNvPr>
          <p:cNvPicPr>
            <a:picLocks noChangeAspect="1"/>
          </p:cNvPicPr>
          <p:nvPr/>
        </p:nvPicPr>
        <p:blipFill>
          <a:blip r:embed="rId15"/>
          <a:stretch>
            <a:fillRect/>
          </a:stretch>
        </p:blipFill>
        <p:spPr>
          <a:xfrm>
            <a:off x="5304545" y="3767392"/>
            <a:ext cx="1723749" cy="2254522"/>
          </a:xfrm>
          <a:prstGeom prst="rect">
            <a:avLst/>
          </a:prstGeom>
        </p:spPr>
      </p:pic>
      <p:pic>
        <p:nvPicPr>
          <p:cNvPr id="32" name="Imagen 31">
            <a:extLst>
              <a:ext uri="{FF2B5EF4-FFF2-40B4-BE49-F238E27FC236}">
                <a16:creationId xmlns:a16="http://schemas.microsoft.com/office/drawing/2014/main" id="{E61B2276-80AF-69E1-5B2D-80B4FA141305}"/>
              </a:ext>
            </a:extLst>
          </p:cNvPr>
          <p:cNvPicPr>
            <a:picLocks noChangeAspect="1"/>
          </p:cNvPicPr>
          <p:nvPr/>
        </p:nvPicPr>
        <p:blipFill>
          <a:blip r:embed="rId16"/>
          <a:stretch>
            <a:fillRect/>
          </a:stretch>
        </p:blipFill>
        <p:spPr>
          <a:xfrm>
            <a:off x="7000400" y="3767392"/>
            <a:ext cx="1786650" cy="2218988"/>
          </a:xfrm>
          <a:prstGeom prst="rect">
            <a:avLst/>
          </a:prstGeom>
        </p:spPr>
      </p:pic>
      <p:pic>
        <p:nvPicPr>
          <p:cNvPr id="34" name="Imagen 33">
            <a:extLst>
              <a:ext uri="{FF2B5EF4-FFF2-40B4-BE49-F238E27FC236}">
                <a16:creationId xmlns:a16="http://schemas.microsoft.com/office/drawing/2014/main" id="{F2D79699-82EF-759D-3EAE-C07E8AEC7982}"/>
              </a:ext>
            </a:extLst>
          </p:cNvPr>
          <p:cNvPicPr>
            <a:picLocks noChangeAspect="1"/>
          </p:cNvPicPr>
          <p:nvPr/>
        </p:nvPicPr>
        <p:blipFill>
          <a:blip r:embed="rId17"/>
          <a:stretch>
            <a:fillRect/>
          </a:stretch>
        </p:blipFill>
        <p:spPr>
          <a:xfrm>
            <a:off x="8668147" y="3796221"/>
            <a:ext cx="1570582" cy="2137479"/>
          </a:xfrm>
          <a:prstGeom prst="rect">
            <a:avLst/>
          </a:prstGeom>
        </p:spPr>
      </p:pic>
      <p:pic>
        <p:nvPicPr>
          <p:cNvPr id="36" name="Imagen 35">
            <a:extLst>
              <a:ext uri="{FF2B5EF4-FFF2-40B4-BE49-F238E27FC236}">
                <a16:creationId xmlns:a16="http://schemas.microsoft.com/office/drawing/2014/main" id="{0A775CCB-BA67-E099-457F-211976AD64C3}"/>
              </a:ext>
            </a:extLst>
          </p:cNvPr>
          <p:cNvPicPr>
            <a:picLocks noChangeAspect="1"/>
          </p:cNvPicPr>
          <p:nvPr/>
        </p:nvPicPr>
        <p:blipFill>
          <a:blip r:embed="rId18"/>
          <a:stretch>
            <a:fillRect/>
          </a:stretch>
        </p:blipFill>
        <p:spPr>
          <a:xfrm flipH="1">
            <a:off x="10307282" y="3825913"/>
            <a:ext cx="1604264" cy="2137479"/>
          </a:xfrm>
          <a:prstGeom prst="rect">
            <a:avLst/>
          </a:prstGeom>
        </p:spPr>
      </p:pic>
      <p:sp>
        <p:nvSpPr>
          <p:cNvPr id="2" name="CuadroTexto 1">
            <a:extLst>
              <a:ext uri="{FF2B5EF4-FFF2-40B4-BE49-F238E27FC236}">
                <a16:creationId xmlns:a16="http://schemas.microsoft.com/office/drawing/2014/main" id="{7DFBC528-4666-D177-6664-5C41BABEDBC2}"/>
              </a:ext>
            </a:extLst>
          </p:cNvPr>
          <p:cNvSpPr txBox="1"/>
          <p:nvPr/>
        </p:nvSpPr>
        <p:spPr>
          <a:xfrm>
            <a:off x="237066" y="1108410"/>
            <a:ext cx="403326" cy="307777"/>
          </a:xfrm>
          <a:prstGeom prst="rect">
            <a:avLst/>
          </a:prstGeom>
          <a:noFill/>
          <a:ln>
            <a:solidFill>
              <a:schemeClr val="tx1"/>
            </a:solidFill>
          </a:ln>
        </p:spPr>
        <p:txBody>
          <a:bodyPr wrap="square" rtlCol="0">
            <a:spAutoFit/>
          </a:bodyPr>
          <a:lstStyle/>
          <a:p>
            <a:pPr algn="ctr"/>
            <a:r>
              <a:rPr lang="es-MX" sz="1400" dirty="0"/>
              <a:t>1</a:t>
            </a:r>
          </a:p>
        </p:txBody>
      </p:sp>
      <p:sp>
        <p:nvSpPr>
          <p:cNvPr id="8" name="CuadroTexto 7">
            <a:extLst>
              <a:ext uri="{FF2B5EF4-FFF2-40B4-BE49-F238E27FC236}">
                <a16:creationId xmlns:a16="http://schemas.microsoft.com/office/drawing/2014/main" id="{3F6F1CA3-0CA1-B079-A36C-A2A231B66E01}"/>
              </a:ext>
            </a:extLst>
          </p:cNvPr>
          <p:cNvSpPr txBox="1"/>
          <p:nvPr/>
        </p:nvSpPr>
        <p:spPr>
          <a:xfrm>
            <a:off x="1856771" y="1078621"/>
            <a:ext cx="403326" cy="307777"/>
          </a:xfrm>
          <a:prstGeom prst="rect">
            <a:avLst/>
          </a:prstGeom>
          <a:noFill/>
          <a:ln>
            <a:solidFill>
              <a:schemeClr val="tx1"/>
            </a:solidFill>
          </a:ln>
        </p:spPr>
        <p:txBody>
          <a:bodyPr wrap="square" rtlCol="0">
            <a:spAutoFit/>
          </a:bodyPr>
          <a:lstStyle/>
          <a:p>
            <a:pPr algn="ctr"/>
            <a:r>
              <a:rPr lang="es-MX" sz="1400" dirty="0"/>
              <a:t>2</a:t>
            </a:r>
          </a:p>
        </p:txBody>
      </p:sp>
      <p:sp>
        <p:nvSpPr>
          <p:cNvPr id="10" name="CuadroTexto 9">
            <a:extLst>
              <a:ext uri="{FF2B5EF4-FFF2-40B4-BE49-F238E27FC236}">
                <a16:creationId xmlns:a16="http://schemas.microsoft.com/office/drawing/2014/main" id="{ECA562F6-6399-0FC9-91C4-CF4FA8D68FA0}"/>
              </a:ext>
            </a:extLst>
          </p:cNvPr>
          <p:cNvSpPr txBox="1"/>
          <p:nvPr/>
        </p:nvSpPr>
        <p:spPr>
          <a:xfrm>
            <a:off x="3690342" y="1074755"/>
            <a:ext cx="403326" cy="307777"/>
          </a:xfrm>
          <a:prstGeom prst="rect">
            <a:avLst/>
          </a:prstGeom>
          <a:noFill/>
          <a:ln>
            <a:solidFill>
              <a:schemeClr val="tx1"/>
            </a:solidFill>
          </a:ln>
        </p:spPr>
        <p:txBody>
          <a:bodyPr wrap="square" rtlCol="0">
            <a:spAutoFit/>
          </a:bodyPr>
          <a:lstStyle/>
          <a:p>
            <a:pPr algn="ctr"/>
            <a:r>
              <a:rPr lang="es-MX" sz="1400" dirty="0"/>
              <a:t>3</a:t>
            </a:r>
          </a:p>
        </p:txBody>
      </p:sp>
      <p:sp>
        <p:nvSpPr>
          <p:cNvPr id="14" name="CuadroTexto 13">
            <a:extLst>
              <a:ext uri="{FF2B5EF4-FFF2-40B4-BE49-F238E27FC236}">
                <a16:creationId xmlns:a16="http://schemas.microsoft.com/office/drawing/2014/main" id="{3FEDE7D9-1EEE-1C61-7EF6-022DF4C55499}"/>
              </a:ext>
            </a:extLst>
          </p:cNvPr>
          <p:cNvSpPr txBox="1"/>
          <p:nvPr/>
        </p:nvSpPr>
        <p:spPr>
          <a:xfrm>
            <a:off x="5255370" y="1074755"/>
            <a:ext cx="403326" cy="307777"/>
          </a:xfrm>
          <a:prstGeom prst="rect">
            <a:avLst/>
          </a:prstGeom>
          <a:noFill/>
          <a:ln>
            <a:solidFill>
              <a:schemeClr val="tx1"/>
            </a:solidFill>
          </a:ln>
        </p:spPr>
        <p:txBody>
          <a:bodyPr wrap="square" rtlCol="0">
            <a:spAutoFit/>
          </a:bodyPr>
          <a:lstStyle/>
          <a:p>
            <a:pPr algn="ctr"/>
            <a:r>
              <a:rPr lang="es-MX" sz="1400" dirty="0"/>
              <a:t>4</a:t>
            </a:r>
          </a:p>
        </p:txBody>
      </p:sp>
      <p:sp>
        <p:nvSpPr>
          <p:cNvPr id="16" name="CuadroTexto 15">
            <a:extLst>
              <a:ext uri="{FF2B5EF4-FFF2-40B4-BE49-F238E27FC236}">
                <a16:creationId xmlns:a16="http://schemas.microsoft.com/office/drawing/2014/main" id="{530785FA-575C-766A-7770-C0B2E6AE7881}"/>
              </a:ext>
            </a:extLst>
          </p:cNvPr>
          <p:cNvSpPr txBox="1"/>
          <p:nvPr/>
        </p:nvSpPr>
        <p:spPr>
          <a:xfrm>
            <a:off x="7018430" y="1097624"/>
            <a:ext cx="348892" cy="307777"/>
          </a:xfrm>
          <a:prstGeom prst="rect">
            <a:avLst/>
          </a:prstGeom>
          <a:noFill/>
          <a:ln>
            <a:solidFill>
              <a:schemeClr val="tx1"/>
            </a:solidFill>
          </a:ln>
        </p:spPr>
        <p:txBody>
          <a:bodyPr wrap="square" rtlCol="0">
            <a:spAutoFit/>
          </a:bodyPr>
          <a:lstStyle/>
          <a:p>
            <a:pPr algn="ctr"/>
            <a:r>
              <a:rPr lang="es-MX" sz="1400" dirty="0"/>
              <a:t>5</a:t>
            </a:r>
          </a:p>
        </p:txBody>
      </p:sp>
      <p:sp>
        <p:nvSpPr>
          <p:cNvPr id="19" name="CuadroTexto 18">
            <a:extLst>
              <a:ext uri="{FF2B5EF4-FFF2-40B4-BE49-F238E27FC236}">
                <a16:creationId xmlns:a16="http://schemas.microsoft.com/office/drawing/2014/main" id="{5B6E512D-FBB1-A4A5-C11C-F86E18474492}"/>
              </a:ext>
            </a:extLst>
          </p:cNvPr>
          <p:cNvSpPr txBox="1"/>
          <p:nvPr/>
        </p:nvSpPr>
        <p:spPr>
          <a:xfrm>
            <a:off x="8760835" y="1112936"/>
            <a:ext cx="348892" cy="307777"/>
          </a:xfrm>
          <a:prstGeom prst="rect">
            <a:avLst/>
          </a:prstGeom>
          <a:noFill/>
          <a:ln>
            <a:solidFill>
              <a:schemeClr val="tx1"/>
            </a:solidFill>
          </a:ln>
        </p:spPr>
        <p:txBody>
          <a:bodyPr wrap="square" rtlCol="0">
            <a:spAutoFit/>
          </a:bodyPr>
          <a:lstStyle/>
          <a:p>
            <a:pPr algn="ctr"/>
            <a:r>
              <a:rPr lang="es-MX" sz="1400" dirty="0"/>
              <a:t>6</a:t>
            </a:r>
          </a:p>
        </p:txBody>
      </p:sp>
      <p:sp>
        <p:nvSpPr>
          <p:cNvPr id="21" name="CuadroTexto 20">
            <a:extLst>
              <a:ext uri="{FF2B5EF4-FFF2-40B4-BE49-F238E27FC236}">
                <a16:creationId xmlns:a16="http://schemas.microsoft.com/office/drawing/2014/main" id="{E1BA2DD2-4817-1DD2-66C1-21B03E1192FC}"/>
              </a:ext>
            </a:extLst>
          </p:cNvPr>
          <p:cNvSpPr txBox="1"/>
          <p:nvPr/>
        </p:nvSpPr>
        <p:spPr>
          <a:xfrm>
            <a:off x="10422159" y="1074754"/>
            <a:ext cx="348892" cy="307777"/>
          </a:xfrm>
          <a:prstGeom prst="rect">
            <a:avLst/>
          </a:prstGeom>
          <a:noFill/>
          <a:ln>
            <a:solidFill>
              <a:schemeClr val="tx1"/>
            </a:solidFill>
          </a:ln>
        </p:spPr>
        <p:txBody>
          <a:bodyPr wrap="square" rtlCol="0">
            <a:spAutoFit/>
          </a:bodyPr>
          <a:lstStyle/>
          <a:p>
            <a:pPr algn="ctr"/>
            <a:r>
              <a:rPr lang="es-MX" sz="1400" dirty="0"/>
              <a:t>7</a:t>
            </a:r>
          </a:p>
        </p:txBody>
      </p:sp>
      <p:sp>
        <p:nvSpPr>
          <p:cNvPr id="23" name="CuadroTexto 22">
            <a:extLst>
              <a:ext uri="{FF2B5EF4-FFF2-40B4-BE49-F238E27FC236}">
                <a16:creationId xmlns:a16="http://schemas.microsoft.com/office/drawing/2014/main" id="{8A4DD6EF-394F-3799-6B15-C9407DD0B222}"/>
              </a:ext>
            </a:extLst>
          </p:cNvPr>
          <p:cNvSpPr txBox="1"/>
          <p:nvPr/>
        </p:nvSpPr>
        <p:spPr>
          <a:xfrm>
            <a:off x="106008" y="3653353"/>
            <a:ext cx="348892" cy="307777"/>
          </a:xfrm>
          <a:prstGeom prst="rect">
            <a:avLst/>
          </a:prstGeom>
          <a:noFill/>
          <a:ln>
            <a:solidFill>
              <a:schemeClr val="tx1"/>
            </a:solidFill>
          </a:ln>
        </p:spPr>
        <p:txBody>
          <a:bodyPr wrap="square" rtlCol="0">
            <a:spAutoFit/>
          </a:bodyPr>
          <a:lstStyle/>
          <a:p>
            <a:pPr algn="ctr"/>
            <a:r>
              <a:rPr lang="es-MX" sz="1400" dirty="0"/>
              <a:t>8</a:t>
            </a:r>
          </a:p>
        </p:txBody>
      </p:sp>
      <p:sp>
        <p:nvSpPr>
          <p:cNvPr id="25" name="CuadroTexto 24">
            <a:extLst>
              <a:ext uri="{FF2B5EF4-FFF2-40B4-BE49-F238E27FC236}">
                <a16:creationId xmlns:a16="http://schemas.microsoft.com/office/drawing/2014/main" id="{7B20F6D5-58A9-97C3-F4CE-34B0A3FF2925}"/>
              </a:ext>
            </a:extLst>
          </p:cNvPr>
          <p:cNvSpPr txBox="1"/>
          <p:nvPr/>
        </p:nvSpPr>
        <p:spPr>
          <a:xfrm>
            <a:off x="2094753" y="3573912"/>
            <a:ext cx="348892" cy="307777"/>
          </a:xfrm>
          <a:prstGeom prst="rect">
            <a:avLst/>
          </a:prstGeom>
          <a:noFill/>
          <a:ln>
            <a:solidFill>
              <a:schemeClr val="tx1"/>
            </a:solidFill>
          </a:ln>
        </p:spPr>
        <p:txBody>
          <a:bodyPr wrap="square" rtlCol="0">
            <a:spAutoFit/>
          </a:bodyPr>
          <a:lstStyle/>
          <a:p>
            <a:pPr algn="ctr"/>
            <a:r>
              <a:rPr lang="es-MX" sz="1400" dirty="0"/>
              <a:t>9</a:t>
            </a:r>
          </a:p>
        </p:txBody>
      </p:sp>
      <p:sp>
        <p:nvSpPr>
          <p:cNvPr id="27" name="CuadroTexto 26">
            <a:extLst>
              <a:ext uri="{FF2B5EF4-FFF2-40B4-BE49-F238E27FC236}">
                <a16:creationId xmlns:a16="http://schemas.microsoft.com/office/drawing/2014/main" id="{F45B5B09-1665-2047-78BA-C41CA4351C80}"/>
              </a:ext>
            </a:extLst>
          </p:cNvPr>
          <p:cNvSpPr txBox="1"/>
          <p:nvPr/>
        </p:nvSpPr>
        <p:spPr>
          <a:xfrm>
            <a:off x="3690342" y="3559327"/>
            <a:ext cx="393156" cy="307777"/>
          </a:xfrm>
          <a:prstGeom prst="rect">
            <a:avLst/>
          </a:prstGeom>
          <a:noFill/>
          <a:ln>
            <a:solidFill>
              <a:schemeClr val="tx1"/>
            </a:solidFill>
          </a:ln>
        </p:spPr>
        <p:txBody>
          <a:bodyPr wrap="square" rtlCol="0">
            <a:spAutoFit/>
          </a:bodyPr>
          <a:lstStyle/>
          <a:p>
            <a:pPr algn="ctr"/>
            <a:r>
              <a:rPr lang="es-MX" sz="1400" dirty="0"/>
              <a:t>10</a:t>
            </a:r>
          </a:p>
        </p:txBody>
      </p:sp>
      <p:sp>
        <p:nvSpPr>
          <p:cNvPr id="29" name="CuadroTexto 28">
            <a:extLst>
              <a:ext uri="{FF2B5EF4-FFF2-40B4-BE49-F238E27FC236}">
                <a16:creationId xmlns:a16="http://schemas.microsoft.com/office/drawing/2014/main" id="{12C87845-F2FB-3237-5E13-3D4823E34A48}"/>
              </a:ext>
            </a:extLst>
          </p:cNvPr>
          <p:cNvSpPr txBox="1"/>
          <p:nvPr/>
        </p:nvSpPr>
        <p:spPr>
          <a:xfrm>
            <a:off x="5480168" y="3535149"/>
            <a:ext cx="393156" cy="307777"/>
          </a:xfrm>
          <a:prstGeom prst="rect">
            <a:avLst/>
          </a:prstGeom>
          <a:noFill/>
          <a:ln>
            <a:solidFill>
              <a:schemeClr val="tx1"/>
            </a:solidFill>
          </a:ln>
        </p:spPr>
        <p:txBody>
          <a:bodyPr wrap="square" rtlCol="0">
            <a:spAutoFit/>
          </a:bodyPr>
          <a:lstStyle/>
          <a:p>
            <a:pPr algn="ctr"/>
            <a:r>
              <a:rPr lang="es-MX" sz="1400" dirty="0"/>
              <a:t>11</a:t>
            </a:r>
          </a:p>
        </p:txBody>
      </p:sp>
      <p:sp>
        <p:nvSpPr>
          <p:cNvPr id="31" name="CuadroTexto 30">
            <a:extLst>
              <a:ext uri="{FF2B5EF4-FFF2-40B4-BE49-F238E27FC236}">
                <a16:creationId xmlns:a16="http://schemas.microsoft.com/office/drawing/2014/main" id="{C8E400BE-91C2-6A59-67D0-D3B01AF34946}"/>
              </a:ext>
            </a:extLst>
          </p:cNvPr>
          <p:cNvSpPr txBox="1"/>
          <p:nvPr/>
        </p:nvSpPr>
        <p:spPr>
          <a:xfrm>
            <a:off x="7212623" y="3559327"/>
            <a:ext cx="393156" cy="307777"/>
          </a:xfrm>
          <a:prstGeom prst="rect">
            <a:avLst/>
          </a:prstGeom>
          <a:noFill/>
          <a:ln>
            <a:solidFill>
              <a:schemeClr val="tx1"/>
            </a:solidFill>
          </a:ln>
        </p:spPr>
        <p:txBody>
          <a:bodyPr wrap="square" rtlCol="0">
            <a:spAutoFit/>
          </a:bodyPr>
          <a:lstStyle/>
          <a:p>
            <a:pPr algn="ctr"/>
            <a:r>
              <a:rPr lang="es-MX" sz="1400" dirty="0"/>
              <a:t>12</a:t>
            </a:r>
          </a:p>
        </p:txBody>
      </p:sp>
      <p:sp>
        <p:nvSpPr>
          <p:cNvPr id="33" name="CuadroTexto 32">
            <a:extLst>
              <a:ext uri="{FF2B5EF4-FFF2-40B4-BE49-F238E27FC236}">
                <a16:creationId xmlns:a16="http://schemas.microsoft.com/office/drawing/2014/main" id="{1A1D78E3-3F83-289D-83F9-F70C1BF9C182}"/>
              </a:ext>
            </a:extLst>
          </p:cNvPr>
          <p:cNvSpPr txBox="1"/>
          <p:nvPr/>
        </p:nvSpPr>
        <p:spPr>
          <a:xfrm>
            <a:off x="8852476" y="3589652"/>
            <a:ext cx="393156" cy="307777"/>
          </a:xfrm>
          <a:prstGeom prst="rect">
            <a:avLst/>
          </a:prstGeom>
          <a:noFill/>
          <a:ln>
            <a:solidFill>
              <a:schemeClr val="tx1"/>
            </a:solidFill>
          </a:ln>
        </p:spPr>
        <p:txBody>
          <a:bodyPr wrap="square" rtlCol="0">
            <a:spAutoFit/>
          </a:bodyPr>
          <a:lstStyle/>
          <a:p>
            <a:pPr algn="ctr"/>
            <a:r>
              <a:rPr lang="es-MX" sz="1400" dirty="0"/>
              <a:t>13</a:t>
            </a:r>
          </a:p>
        </p:txBody>
      </p:sp>
      <p:sp>
        <p:nvSpPr>
          <p:cNvPr id="35" name="CuadroTexto 34">
            <a:extLst>
              <a:ext uri="{FF2B5EF4-FFF2-40B4-BE49-F238E27FC236}">
                <a16:creationId xmlns:a16="http://schemas.microsoft.com/office/drawing/2014/main" id="{821D022A-B831-36D9-67FE-606470C80FB7}"/>
              </a:ext>
            </a:extLst>
          </p:cNvPr>
          <p:cNvSpPr txBox="1"/>
          <p:nvPr/>
        </p:nvSpPr>
        <p:spPr>
          <a:xfrm>
            <a:off x="10538699" y="3590403"/>
            <a:ext cx="393156" cy="307777"/>
          </a:xfrm>
          <a:prstGeom prst="rect">
            <a:avLst/>
          </a:prstGeom>
          <a:noFill/>
          <a:ln>
            <a:solidFill>
              <a:schemeClr val="tx1"/>
            </a:solidFill>
          </a:ln>
        </p:spPr>
        <p:txBody>
          <a:bodyPr wrap="square" rtlCol="0">
            <a:spAutoFit/>
          </a:bodyPr>
          <a:lstStyle/>
          <a:p>
            <a:pPr algn="ctr"/>
            <a:r>
              <a:rPr lang="es-MX" sz="1400" dirty="0"/>
              <a:t>14</a:t>
            </a:r>
          </a:p>
        </p:txBody>
      </p:sp>
    </p:spTree>
    <p:extLst>
      <p:ext uri="{BB962C8B-B14F-4D97-AF65-F5344CB8AC3E}">
        <p14:creationId xmlns:p14="http://schemas.microsoft.com/office/powerpoint/2010/main" val="30009615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891F406-B5C7-CCED-569F-C896E48BC82D}"/>
              </a:ext>
            </a:extLst>
          </p:cNvPr>
          <p:cNvSpPr/>
          <p:nvPr/>
        </p:nvSpPr>
        <p:spPr>
          <a:xfrm>
            <a:off x="0" y="0"/>
            <a:ext cx="12192000" cy="22328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Integridad Institucional</a:t>
              </a:r>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grpSp>
            <p:nvGrpSpPr>
              <p:cNvPr id="16" name="Grupo 15">
                <a:extLst>
                  <a:ext uri="{FF2B5EF4-FFF2-40B4-BE49-F238E27FC236}">
                    <a16:creationId xmlns:a16="http://schemas.microsoft.com/office/drawing/2014/main" id="{BBD02482-B2D2-0EEA-22DC-30E5C416A257}"/>
                  </a:ext>
                </a:extLst>
              </p:cNvPr>
              <p:cNvGrpSpPr/>
              <p:nvPr/>
            </p:nvGrpSpPr>
            <p:grpSpPr>
              <a:xfrm>
                <a:off x="346289" y="313002"/>
                <a:ext cx="11565257" cy="784622"/>
                <a:chOff x="346289" y="313002"/>
                <a:chExt cx="11565257" cy="784622"/>
              </a:xfrm>
            </p:grpSpPr>
            <p:sp>
              <p:nvSpPr>
                <p:cNvPr id="17" name="CuadroTexto 16">
                  <a:extLst>
                    <a:ext uri="{FF2B5EF4-FFF2-40B4-BE49-F238E27FC236}">
                      <a16:creationId xmlns:a16="http://schemas.microsoft.com/office/drawing/2014/main" id="{E4AB6EF3-3B77-7C9D-7945-DEBDD3153919}"/>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4ta. Sesión Ordinaria del 4to. Trimestre 2024</a:t>
                  </a:r>
                </a:p>
              </p:txBody>
            </p: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pSp>
      <p:pic>
        <p:nvPicPr>
          <p:cNvPr id="2" name="Imagen 1">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11" name="CuadroTexto 10">
            <a:extLst>
              <a:ext uri="{FF2B5EF4-FFF2-40B4-BE49-F238E27FC236}">
                <a16:creationId xmlns:a16="http://schemas.microsoft.com/office/drawing/2014/main" id="{1551A91B-31ED-6C48-8590-4E588586AC69}"/>
              </a:ext>
            </a:extLst>
          </p:cNvPr>
          <p:cNvSpPr txBox="1"/>
          <p:nvPr/>
        </p:nvSpPr>
        <p:spPr>
          <a:xfrm>
            <a:off x="6775680" y="2736502"/>
            <a:ext cx="4768596" cy="1384995"/>
          </a:xfrm>
          <a:prstGeom prst="rect">
            <a:avLst/>
          </a:prstGeom>
          <a:noFill/>
        </p:spPr>
        <p:txBody>
          <a:bodyPr wrap="square">
            <a:spAutoFit/>
          </a:bodyPr>
          <a:lstStyle/>
          <a:p>
            <a:pPr marL="0" lvl="0" indent="0" rtl="0">
              <a:spcBef>
                <a:spcPts val="0"/>
              </a:spcBef>
              <a:spcAft>
                <a:spcPts val="0"/>
              </a:spcAft>
              <a:buNone/>
            </a:pPr>
            <a:r>
              <a:rPr lang="es-ES" sz="2800" b="1" dirty="0">
                <a:ea typeface="Fira Sans"/>
                <a:cs typeface="Fira Sans"/>
                <a:sym typeface="Fira Sans"/>
              </a:rPr>
              <a:t>0</a:t>
            </a:r>
            <a:r>
              <a:rPr lang="es-ES" sz="2800" b="1" dirty="0">
                <a:solidFill>
                  <a:schemeClr val="dk1"/>
                </a:solidFill>
                <a:ea typeface="Fira Sans"/>
                <a:cs typeface="Fira Sans"/>
                <a:sym typeface="Fira Sans"/>
              </a:rPr>
              <a:t> Quejas</a:t>
            </a:r>
          </a:p>
          <a:p>
            <a:pPr marL="0" lvl="0" indent="0" rtl="0">
              <a:spcBef>
                <a:spcPts val="0"/>
              </a:spcBef>
              <a:spcAft>
                <a:spcPts val="0"/>
              </a:spcAft>
              <a:buNone/>
            </a:pPr>
            <a:r>
              <a:rPr lang="es-ES" sz="2800" b="1" dirty="0">
                <a:solidFill>
                  <a:schemeClr val="dk1"/>
                </a:solidFill>
                <a:ea typeface="Fira Sans"/>
                <a:cs typeface="Fira Sans"/>
                <a:sym typeface="Fira Sans"/>
              </a:rPr>
              <a:t>0 Denuncias</a:t>
            </a:r>
          </a:p>
          <a:p>
            <a:pPr marL="0" lvl="0" indent="0" rtl="0">
              <a:spcBef>
                <a:spcPts val="0"/>
              </a:spcBef>
              <a:spcAft>
                <a:spcPts val="0"/>
              </a:spcAft>
              <a:buNone/>
            </a:pPr>
            <a:r>
              <a:rPr lang="es-ES" sz="2800" b="1" dirty="0">
                <a:solidFill>
                  <a:schemeClr val="dk1"/>
                </a:solidFill>
                <a:ea typeface="Fira Sans"/>
                <a:cs typeface="Fira Sans"/>
                <a:sym typeface="Fira Sans"/>
              </a:rPr>
              <a:t>0 Reconocimientos</a:t>
            </a:r>
          </a:p>
        </p:txBody>
      </p:sp>
      <p:pic>
        <p:nvPicPr>
          <p:cNvPr id="12" name="Imagen 11"/>
          <p:cNvPicPr>
            <a:picLocks noChangeAspect="1"/>
          </p:cNvPicPr>
          <p:nvPr/>
        </p:nvPicPr>
        <p:blipFill>
          <a:blip r:embed="rId4"/>
          <a:stretch>
            <a:fillRect/>
          </a:stretch>
        </p:blipFill>
        <p:spPr>
          <a:xfrm>
            <a:off x="1831527" y="1606205"/>
            <a:ext cx="4066301" cy="4044787"/>
          </a:xfrm>
          <a:prstGeom prst="rect">
            <a:avLst/>
          </a:prstGeom>
        </p:spPr>
      </p:pic>
    </p:spTree>
    <p:extLst>
      <p:ext uri="{BB962C8B-B14F-4D97-AF65-F5344CB8AC3E}">
        <p14:creationId xmlns:p14="http://schemas.microsoft.com/office/powerpoint/2010/main" val="3605464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C9A94-0CC6-8F7A-41C6-E45DC6561221}"/>
            </a:ext>
          </a:extLst>
        </p:cNvPr>
        <p:cNvGrpSpPr/>
        <p:nvPr/>
      </p:nvGrpSpPr>
      <p:grpSpPr>
        <a:xfrm>
          <a:off x="0" y="0"/>
          <a:ext cx="0" cy="0"/>
          <a:chOff x="0" y="0"/>
          <a:chExt cx="0" cy="0"/>
        </a:xfrm>
      </p:grpSpPr>
      <p:sp>
        <p:nvSpPr>
          <p:cNvPr id="3" name="Rectángulo 2">
            <a:extLst>
              <a:ext uri="{FF2B5EF4-FFF2-40B4-BE49-F238E27FC236}">
                <a16:creationId xmlns:a16="http://schemas.microsoft.com/office/drawing/2014/main" id="{D98EE2D5-7DB8-39C7-07A8-66238EC743BA}"/>
              </a:ext>
            </a:extLst>
          </p:cNvPr>
          <p:cNvSpPr/>
          <p:nvPr/>
        </p:nvSpPr>
        <p:spPr>
          <a:xfrm>
            <a:off x="0" y="0"/>
            <a:ext cx="12192000" cy="3615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2" name="Grupo 1">
            <a:extLst>
              <a:ext uri="{FF2B5EF4-FFF2-40B4-BE49-F238E27FC236}">
                <a16:creationId xmlns:a16="http://schemas.microsoft.com/office/drawing/2014/main" id="{55274B7D-24EE-8C7C-86FD-DD742C308A98}"/>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8787C1ED-B637-685E-45C8-B41D0261920E}"/>
                </a:ext>
              </a:extLst>
            </p:cNvPr>
            <p:cNvSpPr txBox="1"/>
            <p:nvPr/>
          </p:nvSpPr>
          <p:spPr>
            <a:xfrm>
              <a:off x="6126416" y="334380"/>
              <a:ext cx="5785129"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dirty="0">
                  <a:solidFill>
                    <a:schemeClr val="dk1"/>
                  </a:solidFill>
                  <a:ea typeface="Fira Sans"/>
                  <a:cs typeface="Fira Sans"/>
                  <a:sym typeface="Fira Sans"/>
                </a:rPr>
                <a:t>Declaraciones Patrimoniales y de Intereses</a:t>
              </a:r>
            </a:p>
          </p:txBody>
        </p:sp>
        <p:grpSp>
          <p:nvGrpSpPr>
            <p:cNvPr id="14" name="Grupo 13">
              <a:extLst>
                <a:ext uri="{FF2B5EF4-FFF2-40B4-BE49-F238E27FC236}">
                  <a16:creationId xmlns:a16="http://schemas.microsoft.com/office/drawing/2014/main" id="{A5AE8DE7-4AAA-BB11-AC48-372959BDDBED}"/>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9085A0B1-08E5-7B50-17D7-4734E79E24D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134FF9B3-50BD-0CBA-C3CB-185942D92B0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2A1DADCD-F534-73AC-CC5C-AF2DB5FF53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3057BECA-AFAC-4D91-88CE-7BD83772394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
        <p:nvSpPr>
          <p:cNvPr id="5" name="AutoShape 2">
            <a:extLst>
              <a:ext uri="{FF2B5EF4-FFF2-40B4-BE49-F238E27FC236}">
                <a16:creationId xmlns:a16="http://schemas.microsoft.com/office/drawing/2014/main" id="{58408394-671F-2F83-2F48-1DD9729F04EF}"/>
              </a:ext>
            </a:extLst>
          </p:cNvPr>
          <p:cNvSpPr>
            <a:spLocks noChangeAspect="1" noChangeArrowheads="1"/>
          </p:cNvSpPr>
          <p:nvPr/>
        </p:nvSpPr>
        <p:spPr bwMode="auto">
          <a:xfrm>
            <a:off x="5943600" y="3276600"/>
            <a:ext cx="2185416" cy="218541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descr="Interfaz de usuario gráfica, Aplicación&#10;&#10;El contenido generado por IA puede ser incorrecto.">
            <a:extLst>
              <a:ext uri="{FF2B5EF4-FFF2-40B4-BE49-F238E27FC236}">
                <a16:creationId xmlns:a16="http://schemas.microsoft.com/office/drawing/2014/main" id="{B589BF17-E2EA-AABD-10A2-8D0A6FF931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7587" y="1113178"/>
            <a:ext cx="5397657" cy="5388121"/>
          </a:xfrm>
          <a:prstGeom prst="rect">
            <a:avLst/>
          </a:prstGeom>
        </p:spPr>
      </p:pic>
    </p:spTree>
    <p:extLst>
      <p:ext uri="{BB962C8B-B14F-4D97-AF65-F5344CB8AC3E}">
        <p14:creationId xmlns:p14="http://schemas.microsoft.com/office/powerpoint/2010/main" val="9599494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3114434526"/>
              </p:ext>
            </p:extLst>
          </p:nvPr>
        </p:nvGraphicFramePr>
        <p:xfrm>
          <a:off x="400345" y="177149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LuloCleanW01-OneBold"/>
                        </a:rPr>
                        <a:t>Acuerdo Integridad</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pPr algn="ctr"/>
                      <a:endParaRPr lang="es-MX" sz="1200" kern="1200" noProof="0">
                        <a:solidFill>
                          <a:schemeClr val="dk1"/>
                        </a:solidFill>
                        <a:latin typeface="+mn-lt"/>
                        <a:ea typeface="+mn-ea"/>
                        <a:cs typeface="+mn-cs"/>
                      </a:endParaRPr>
                    </a:p>
                  </a:txBody>
                  <a:tcPr anchor="ctr"/>
                </a:tc>
                <a:tc>
                  <a:txBody>
                    <a:bodyPr/>
                    <a:lstStyle/>
                    <a:p>
                      <a:pPr algn="ctr"/>
                      <a:endParaRPr lang="es-MX" sz="1200" kern="1200" noProof="0">
                        <a:solidFill>
                          <a:schemeClr val="dk1"/>
                        </a:solidFill>
                        <a:latin typeface="+mn-lt"/>
                        <a:ea typeface="+mn-ea"/>
                        <a:cs typeface="+mn-cs"/>
                      </a:endParaRPr>
                    </a:p>
                  </a:txBody>
                  <a:tcPr anchor="ct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40888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Integridad Institucional</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750521067"/>
              </p:ext>
            </p:extLst>
          </p:nvPr>
        </p:nvGraphicFramePr>
        <p:xfrm>
          <a:off x="384048" y="3376410"/>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Unidad de Transparencia</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2740359708"/>
              </p:ext>
            </p:extLst>
          </p:nvPr>
        </p:nvGraphicFramePr>
        <p:xfrm>
          <a:off x="402927" y="4902187"/>
          <a:ext cx="7917990" cy="1290320"/>
        </p:xfrm>
        <a:graphic>
          <a:graphicData uri="http://schemas.openxmlformats.org/drawingml/2006/table">
            <a:tbl>
              <a:tblPr firstRow="1" bandRow="1">
                <a:tableStyleId>{5C22544A-7EE6-4342-B048-85BDC9FD1C3A}</a:tableStyleId>
              </a:tblPr>
              <a:tblGrid>
                <a:gridCol w="5140181">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b="1" noProof="0">
                          <a:latin typeface="LuloCleanW01-OneBold"/>
                        </a:rPr>
                        <a:t>Acuerdo Declaración</a:t>
                      </a:r>
                    </a:p>
                  </a:txBody>
                  <a:tcPr anchor="ctr"/>
                </a:tc>
                <a:tc>
                  <a:txBody>
                    <a:bodyPr/>
                    <a:lstStyle/>
                    <a:p>
                      <a:pPr algn="ctr"/>
                      <a:r>
                        <a:rPr lang="es-MX" sz="1500" b="1"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b="1" noProof="0" dirty="0">
                        <a:solidFill>
                          <a:srgbClr val="FF0000"/>
                        </a:solidFill>
                        <a:latin typeface="LuloCleanW01-OneBold"/>
                      </a:endParaRPr>
                    </a:p>
                  </a:txBody>
                  <a:tcPr/>
                </a:tc>
                <a:tc>
                  <a:txBody>
                    <a:bodyPr/>
                    <a:lstStyle/>
                    <a:p>
                      <a:pPr algn="ctr"/>
                      <a:endParaRPr lang="es-MX" sz="1200" b="1" kern="1200" noProof="0" dirty="0">
                        <a:solidFill>
                          <a:schemeClr val="dk1"/>
                        </a:solidFill>
                        <a:latin typeface="+mn-lt"/>
                        <a:ea typeface="+mn-ea"/>
                        <a:cs typeface="+mn-cs"/>
                      </a:endParaRPr>
                    </a:p>
                  </a:txBody>
                  <a:tcPr anchor="ctr"/>
                </a:tc>
                <a:tc>
                  <a:txBody>
                    <a:bodyPr/>
                    <a:lstStyle/>
                    <a:p>
                      <a:pPr algn="ctr"/>
                      <a:endParaRPr lang="es-MX" sz="12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dirty="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60AA14A-C3F0-6304-78E2-DF3ED5DC73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0" name="CuadroTexto 19">
            <a:extLst>
              <a:ext uri="{FF2B5EF4-FFF2-40B4-BE49-F238E27FC236}">
                <a16:creationId xmlns:a16="http://schemas.microsoft.com/office/drawing/2014/main" id="{B932DBA6-916F-38E6-BBF0-D44E66CC69A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909419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599099"/>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s-MX" sz="2400" b="1" kern="0" noProof="0">
                  <a:solidFill>
                    <a:srgbClr val="CC9900"/>
                  </a:solidFill>
                  <a:latin typeface="LuloCleanW01-OneBold"/>
                </a:rPr>
                <a:t>4</a:t>
              </a:r>
              <a:r>
                <a:rPr kumimoji="0" lang="es-MX" sz="2400" b="1" i="0" u="none" strike="noStrike" kern="0" cap="none" spc="0" normalizeH="0" baseline="0" noProof="0">
                  <a:ln>
                    <a:noFill/>
                  </a:ln>
                  <a:solidFill>
                    <a:srgbClr val="CC9900"/>
                  </a:solidFill>
                  <a:effectLst/>
                  <a:uLnTx/>
                  <a:uFillTx/>
                  <a:latin typeface="LuloCleanW01-OneBold"/>
                </a:rPr>
                <a:t>. FISCALIZACIÓN Y </a:t>
              </a:r>
              <a:r>
                <a:rPr kumimoji="0" lang="es-MX" sz="2400" b="1" i="0" u="none" strike="noStrike" kern="0" cap="none" spc="0" normalizeH="0" baseline="0" noProof="0">
                  <a:ln>
                    <a:noFill/>
                  </a:ln>
                  <a:solidFill>
                    <a:prstClr val="white"/>
                  </a:solidFill>
                  <a:effectLst/>
                  <a:uLnTx/>
                  <a:uFillTx/>
                  <a:latin typeface="LuloCleanW01-OneBold"/>
                </a:rPr>
                <a:t>.  . .</a:t>
              </a:r>
              <a:r>
                <a:rPr kumimoji="0" lang="es-MX" sz="2400" b="1" i="0" u="none" strike="noStrike" kern="0" cap="none" spc="0" normalizeH="0" baseline="0" noProof="0">
                  <a:ln>
                    <a:noFill/>
                  </a:ln>
                  <a:solidFill>
                    <a:srgbClr val="CC9900"/>
                  </a:solidFill>
                  <a:effectLst/>
                  <a:uLnTx/>
                  <a:uFillTx/>
                  <a:latin typeface="LuloCleanW01-OneBold"/>
                </a:rPr>
                <a:t>   AUDITORÍA.</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7218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Auditorías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Observaciones</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bg2">
                <a:lumMod val="75000"/>
              </a:schemeClr>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4</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grpSp>
        <p:nvGrpSpPr>
          <p:cNvPr id="3" name="Grupo 2">
            <a:extLst>
              <a:ext uri="{FF2B5EF4-FFF2-40B4-BE49-F238E27FC236}">
                <a16:creationId xmlns:a16="http://schemas.microsoft.com/office/drawing/2014/main" id="{CFAA9130-ECAE-A2C4-5326-E7CD3875F4C3}"/>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AC7C888E-94D7-04CD-3B73-CFE39FDF6F6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1E8CFCFE-3ED6-88BC-DC3A-56542A69FE2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8676A652-42B0-E759-D732-31CE08476A2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637F93C-533D-77A2-6720-A8B57CBAC3E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4E9BD4A0-4441-3AEB-A2EE-243A2F01F2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DF0B7F0C-FCAB-6FF0-739C-949A4F9BF393}"/>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38678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19F359D7-D44E-3FB1-4513-F6926430B4F5}"/>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2BAF657A-4A5F-DA41-1BBE-02F038F913EE}"/>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48530424-923C-1005-C309-B4740E1D642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73F4186-F1A9-2E32-842B-D318DBFABA4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3583C48F-AD57-A267-49E0-E985492CCBF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B67FDECB-2F85-781B-9F91-B34A603B5E79}"/>
              </a:ext>
            </a:extLst>
          </p:cNvPr>
          <p:cNvSpPr txBox="1"/>
          <p:nvPr/>
        </p:nvSpPr>
        <p:spPr>
          <a:xfrm>
            <a:off x="4093401" y="1168586"/>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pic>
        <p:nvPicPr>
          <p:cNvPr id="4" name="Imagen 3">
            <a:extLst>
              <a:ext uri="{FF2B5EF4-FFF2-40B4-BE49-F238E27FC236}">
                <a16:creationId xmlns:a16="http://schemas.microsoft.com/office/drawing/2014/main" id="{8A7082BE-7261-31C7-8D9C-3D634A403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 name="Tabla 2">
            <a:extLst>
              <a:ext uri="{FF2B5EF4-FFF2-40B4-BE49-F238E27FC236}">
                <a16:creationId xmlns:a16="http://schemas.microsoft.com/office/drawing/2014/main" id="{3CF9B2E4-AE87-0FBD-57D1-64540A247CE0}"/>
              </a:ext>
            </a:extLst>
          </p:cNvPr>
          <p:cNvGraphicFramePr>
            <a:graphicFrameLocks noGrp="1"/>
          </p:cNvGraphicFramePr>
          <p:nvPr>
            <p:extLst>
              <p:ext uri="{D42A27DB-BD31-4B8C-83A1-F6EECF244321}">
                <p14:modId xmlns:p14="http://schemas.microsoft.com/office/powerpoint/2010/main" val="321926139"/>
              </p:ext>
            </p:extLst>
          </p:nvPr>
        </p:nvGraphicFramePr>
        <p:xfrm>
          <a:off x="1893511" y="1794834"/>
          <a:ext cx="8476770" cy="4146054"/>
        </p:xfrm>
        <a:graphic>
          <a:graphicData uri="http://schemas.openxmlformats.org/drawingml/2006/table">
            <a:tbl>
              <a:tblPr bandRow="1">
                <a:tableStyleId>{3B4B98B0-60AC-42C2-AFA5-B58CD77FA1E5}</a:tableStyleId>
              </a:tblPr>
              <a:tblGrid>
                <a:gridCol w="1544633">
                  <a:extLst>
                    <a:ext uri="{9D8B030D-6E8A-4147-A177-3AD203B41FA5}">
                      <a16:colId xmlns:a16="http://schemas.microsoft.com/office/drawing/2014/main" val="3453072677"/>
                    </a:ext>
                  </a:extLst>
                </a:gridCol>
                <a:gridCol w="1890913">
                  <a:extLst>
                    <a:ext uri="{9D8B030D-6E8A-4147-A177-3AD203B41FA5}">
                      <a16:colId xmlns:a16="http://schemas.microsoft.com/office/drawing/2014/main" val="3064937820"/>
                    </a:ext>
                  </a:extLst>
                </a:gridCol>
                <a:gridCol w="1469191">
                  <a:extLst>
                    <a:ext uri="{9D8B030D-6E8A-4147-A177-3AD203B41FA5}">
                      <a16:colId xmlns:a16="http://schemas.microsoft.com/office/drawing/2014/main" val="3968279530"/>
                    </a:ext>
                  </a:extLst>
                </a:gridCol>
                <a:gridCol w="3572033">
                  <a:extLst>
                    <a:ext uri="{9D8B030D-6E8A-4147-A177-3AD203B41FA5}">
                      <a16:colId xmlns:a16="http://schemas.microsoft.com/office/drawing/2014/main" val="3006947712"/>
                    </a:ext>
                  </a:extLst>
                </a:gridCol>
              </a:tblGrid>
              <a:tr h="368944">
                <a:tc>
                  <a:txBody>
                    <a:bodyPr/>
                    <a:lstStyle/>
                    <a:p>
                      <a:pPr algn="ctr" fontAlgn="ctr"/>
                      <a:r>
                        <a:rPr lang="es-MX" sz="1200" b="1" u="none" strike="noStrike" noProof="0">
                          <a:solidFill>
                            <a:schemeClr val="tx2"/>
                          </a:solidFill>
                          <a:effectLst/>
                        </a:rPr>
                        <a:t>Ejercicio fiscal</a:t>
                      </a:r>
                      <a:endParaRPr lang="es-MX" sz="1200" b="1" i="0" u="none" strike="noStrike" noProof="0">
                        <a:solidFill>
                          <a:schemeClr val="tx2"/>
                        </a:solidFill>
                        <a:effectLst/>
                        <a:latin typeface="+mn-lt"/>
                      </a:endParaRPr>
                    </a:p>
                  </a:txBody>
                  <a:tcPr marL="9525" marR="9525" marT="9525" anchor="ctr"/>
                </a:tc>
                <a:tc>
                  <a:txBody>
                    <a:bodyPr/>
                    <a:lstStyle/>
                    <a:p>
                      <a:pPr algn="ctr" fontAlgn="ctr"/>
                      <a:r>
                        <a:rPr lang="es-MX" sz="1200" b="1" u="none" strike="noStrike" noProof="0">
                          <a:solidFill>
                            <a:schemeClr val="tx2"/>
                          </a:solidFill>
                          <a:effectLst/>
                        </a:rPr>
                        <a:t>Ente Fiscalizador</a:t>
                      </a:r>
                      <a:endParaRPr lang="es-MX" sz="1200" b="1" noProof="0">
                        <a:solidFill>
                          <a:schemeClr val="tx2"/>
                        </a:solidFill>
                        <a:latin typeface="+mn-lt"/>
                      </a:endParaRPr>
                    </a:p>
                  </a:txBody>
                  <a:tcPr marL="9525" marR="9525" marT="9525" anchor="ctr"/>
                </a:tc>
                <a:tc>
                  <a:txBody>
                    <a:bodyPr/>
                    <a:lstStyle/>
                    <a:p>
                      <a:pPr algn="ctr" fontAlgn="ctr"/>
                      <a:r>
                        <a:rPr lang="es-MX" sz="1200" b="1" u="none" strike="noStrike" noProof="0">
                          <a:solidFill>
                            <a:schemeClr val="tx2"/>
                          </a:solidFill>
                          <a:effectLst/>
                        </a:rPr>
                        <a:t>Tipo de Auditoría</a:t>
                      </a:r>
                      <a:endParaRPr lang="es-MX" sz="1200" b="1" i="0" u="none" strike="noStrike" noProof="0">
                        <a:solidFill>
                          <a:schemeClr val="tx2"/>
                        </a:solidFill>
                        <a:effectLst/>
                        <a:latin typeface="+mn-lt"/>
                      </a:endParaRPr>
                    </a:p>
                  </a:txBody>
                  <a:tcPr marL="9525" marR="9525" marT="9525"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u="none" strike="noStrike" noProof="0">
                          <a:solidFill>
                            <a:schemeClr val="tx2"/>
                          </a:solidFill>
                          <a:effectLst/>
                        </a:rPr>
                        <a:t> Estatus</a:t>
                      </a:r>
                      <a:endParaRPr lang="es-MX" sz="1200" b="1" i="0" u="none" strike="noStrike" noProof="0">
                        <a:solidFill>
                          <a:schemeClr val="tx2"/>
                        </a:solidFill>
                        <a:effectLst/>
                        <a:latin typeface="+mn-lt"/>
                      </a:endParaRPr>
                    </a:p>
                  </a:txBody>
                  <a:tcPr marL="9525" marR="9525" marT="9525" anchor="ctr"/>
                </a:tc>
                <a:extLst>
                  <a:ext uri="{0D108BD9-81ED-4DB2-BD59-A6C34878D82A}">
                    <a16:rowId xmlns:a16="http://schemas.microsoft.com/office/drawing/2014/main" val="1601496969"/>
                  </a:ext>
                </a:extLst>
              </a:tr>
              <a:tr h="653339">
                <a:tc>
                  <a:txBody>
                    <a:bodyPr/>
                    <a:lstStyle/>
                    <a:p>
                      <a:pPr marL="0" algn="ctr" defTabSz="914400" rtl="0" eaLnBrk="1" fontAlgn="ctr" latinLnBrk="0" hangingPunct="1"/>
                      <a:r>
                        <a:rPr lang="es-MX" sz="1200" b="0" u="none" strike="noStrike" kern="1200" baseline="0" noProof="0">
                          <a:solidFill>
                            <a:schemeClr val="tx1"/>
                          </a:solidFill>
                          <a:effectLst/>
                        </a:rPr>
                        <a:t>2023</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a:t>
                      </a:r>
                    </a:p>
                    <a:p>
                      <a:pPr marL="0" algn="ctr" defTabSz="914400" rtl="0" eaLnBrk="1" fontAlgn="ctr" latinLnBrk="0" hangingPunct="1"/>
                      <a:r>
                        <a:rPr lang="es-MX" sz="1200" b="0" u="none" strike="noStrike" kern="1200" noProof="0">
                          <a:solidFill>
                            <a:schemeClr val="tx1"/>
                          </a:solidFill>
                          <a:effectLst/>
                        </a:rPr>
                        <a:t>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Queda pendiente 1 Observación:</a:t>
                      </a:r>
                      <a:r>
                        <a:rPr lang="es-MX" sz="1200" b="0" u="none" strike="noStrike" kern="1200" baseline="0" noProof="0">
                          <a:solidFill>
                            <a:schemeClr val="tx1"/>
                          </a:solidFill>
                          <a:effectLst/>
                        </a:rPr>
                        <a:t> </a:t>
                      </a:r>
                      <a:r>
                        <a:rPr lang="es-MX" sz="1200" b="0" u="none" strike="noStrike" kern="1200" noProof="0">
                          <a:solidFill>
                            <a:schemeClr val="tx1"/>
                          </a:solidFill>
                          <a:effectLst/>
                        </a:rPr>
                        <a:t>Reintegró al erario estatal de los pagos efectuados en demasía y entrega de recepción.</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3573850786"/>
                  </a:ext>
                </a:extLst>
              </a:tr>
              <a:tr h="796515">
                <a:tc>
                  <a:txBody>
                    <a:bodyPr/>
                    <a:lstStyle/>
                    <a:p>
                      <a:pPr marL="0" algn="ctr" defTabSz="914400" rtl="0" eaLnBrk="1" fontAlgn="ctr" latinLnBrk="0" hangingPunct="1"/>
                      <a:r>
                        <a:rPr lang="es-MX" sz="1200" b="0" u="none" strike="noStrike" kern="1200" baseline="0" noProof="0">
                          <a:solidFill>
                            <a:schemeClr val="tx1"/>
                          </a:solidFill>
                          <a:effectLst/>
                        </a:rPr>
                        <a:t>2024</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de Desempeño y 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Queda pendiente 1 observación</a:t>
                      </a:r>
                      <a:r>
                        <a:rPr lang="es-MX" sz="1200" b="0" u="none" strike="noStrike" kern="1200" baseline="0" noProof="0">
                          <a:solidFill>
                            <a:schemeClr val="tx1"/>
                          </a:solidFill>
                          <a:effectLst/>
                        </a:rPr>
                        <a:t> referente </a:t>
                      </a:r>
                      <a:r>
                        <a:rPr lang="es-MX" sz="1200" b="0" u="none" strike="noStrike" kern="1200" noProof="0">
                          <a:solidFill>
                            <a:schemeClr val="tx1"/>
                          </a:solidFill>
                          <a:effectLst/>
                        </a:rPr>
                        <a:t>ampliación y reducciones liquidas (autorización)</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10003"/>
                  </a:ext>
                </a:extLst>
              </a:tr>
              <a:tr h="646287">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ctr" defTabSz="914400" rtl="0" eaLnBrk="1" fontAlgn="ctr" latinLnBrk="0" hangingPunct="1"/>
                      <a:r>
                        <a:rPr lang="es-MX" sz="1200" b="0" u="none" strike="noStrike" kern="1200" noProof="0">
                          <a:solidFill>
                            <a:schemeClr val="tx1"/>
                          </a:solidFill>
                          <a:effectLst/>
                        </a:rPr>
                        <a:t>Instituto Superior de Auditoría y Fiscalización (ISAF)</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lvl="0" algn="ctr" defTabSz="914400" rtl="0" eaLnBrk="1" fontAlgn="b" latinLnBrk="0" hangingPunct="1">
                        <a:lnSpc>
                          <a:spcPct val="100000"/>
                        </a:lnSpc>
                        <a:spcBef>
                          <a:spcPts val="0"/>
                        </a:spcBef>
                        <a:spcAft>
                          <a:spcPts val="0"/>
                        </a:spcAft>
                        <a:buNone/>
                      </a:pPr>
                      <a:r>
                        <a:rPr lang="es-MX" sz="1200" b="0" u="none" strike="noStrike" kern="1200" noProof="0">
                          <a:solidFill>
                            <a:srgbClr val="000000"/>
                          </a:solidFill>
                          <a:effectLst/>
                        </a:rPr>
                        <a:t>Auditoria Presupuestal</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algn="l" defTabSz="914400" rtl="0" eaLnBrk="1" fontAlgn="b" latinLnBrk="0" hangingPunct="1">
                        <a:lnSpc>
                          <a:spcPct val="100000"/>
                        </a:lnSpc>
                        <a:spcBef>
                          <a:spcPts val="0"/>
                        </a:spcBef>
                        <a:spcAft>
                          <a:spcPts val="0"/>
                        </a:spcAft>
                        <a:buNone/>
                      </a:pPr>
                      <a:r>
                        <a:rPr lang="es-MX" sz="1200" b="0" u="none" strike="noStrike" kern="1200" noProof="0">
                          <a:solidFill>
                            <a:srgbClr val="000000"/>
                          </a:solidFill>
                          <a:effectLst/>
                        </a:rPr>
                        <a:t>(3</a:t>
                      </a:r>
                      <a:r>
                        <a:rPr lang="es-MX" sz="1200" b="0" u="none" strike="noStrike" kern="1200" baseline="0" noProof="0">
                          <a:solidFill>
                            <a:srgbClr val="000000"/>
                          </a:solidFill>
                          <a:effectLst/>
                        </a:rPr>
                        <a:t> Observaciones) </a:t>
                      </a:r>
                      <a:r>
                        <a:rPr lang="es-MX" sz="1200" b="0" u="none" strike="noStrike" kern="1200" noProof="0">
                          <a:solidFill>
                            <a:srgbClr val="000000"/>
                          </a:solidFill>
                          <a:effectLst/>
                        </a:rPr>
                        <a:t>Unidad de Investigación del ISAF</a:t>
                      </a:r>
                      <a:endParaRPr lang="es-MX" sz="1200" b="0" i="0" u="none" strike="noStrike" kern="1200" noProof="0">
                        <a:solidFill>
                          <a:srgbClr val="000000"/>
                        </a:solidFill>
                        <a:effectLst/>
                        <a:latin typeface="+mn-lt"/>
                        <a:ea typeface="+mn-ea"/>
                        <a:cs typeface="+mn-cs"/>
                      </a:endParaRPr>
                    </a:p>
                  </a:txBody>
                  <a:tcPr marL="6350" marR="6350" marT="6350" marB="0" anchor="ctr"/>
                </a:tc>
                <a:extLst>
                  <a:ext uri="{0D108BD9-81ED-4DB2-BD59-A6C34878D82A}">
                    <a16:rowId xmlns:a16="http://schemas.microsoft.com/office/drawing/2014/main" val="299191643"/>
                  </a:ext>
                </a:extLst>
              </a:tr>
              <a:tr h="608731">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Instituto Superior de Auditoría y Fiscalización (ISAF)</a:t>
                      </a:r>
                      <a:endParaRPr lang="es-MX" sz="1200" b="0" u="none" strike="noStrike" kern="1200" noProof="0">
                        <a:solidFill>
                          <a:schemeClr val="tx1"/>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Auditoría Financiera</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lvl="0" algn="l">
                        <a:lnSpc>
                          <a:spcPct val="100000"/>
                        </a:lnSpc>
                        <a:spcBef>
                          <a:spcPts val="0"/>
                        </a:spcBef>
                        <a:spcAft>
                          <a:spcPts val="0"/>
                        </a:spcAft>
                        <a:buNone/>
                      </a:pPr>
                      <a:r>
                        <a:rPr lang="es-MX" sz="1200" b="0" u="none" strike="noStrike" kern="1200" noProof="0">
                          <a:solidFill>
                            <a:srgbClr val="000000"/>
                          </a:solidFill>
                          <a:effectLst/>
                        </a:rPr>
                        <a:t>(1</a:t>
                      </a:r>
                      <a:r>
                        <a:rPr lang="es-MX" sz="1200" b="0" u="none" strike="noStrike" kern="1200" baseline="0" noProof="0">
                          <a:solidFill>
                            <a:srgbClr val="000000"/>
                          </a:solidFill>
                          <a:effectLst/>
                        </a:rPr>
                        <a:t> Observaciones) </a:t>
                      </a:r>
                      <a:r>
                        <a:rPr lang="es-MX" sz="1200" b="0" u="none" strike="noStrike" kern="1200" noProof="0">
                          <a:solidFill>
                            <a:srgbClr val="000000"/>
                          </a:solidFill>
                          <a:effectLst/>
                        </a:rPr>
                        <a:t>Unidad de Investigación del ISA</a:t>
                      </a:r>
                      <a:r>
                        <a:rPr lang="es-MX" sz="1200" b="0" u="none" strike="noStrike" noProof="0">
                          <a:solidFill>
                            <a:srgbClr val="000000"/>
                          </a:solidFill>
                          <a:effectLst/>
                        </a:rPr>
                        <a:t>F</a:t>
                      </a:r>
                      <a:endParaRPr lang="es-MX" sz="1200" b="0" i="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2579039883"/>
                  </a:ext>
                </a:extLst>
              </a:tr>
              <a:tr h="608731">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Auditoría Integral</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r>
                        <a:rPr lang="es-MX" sz="1200" b="0" u="none" strike="noStrike" kern="1200" noProof="0">
                          <a:solidFill>
                            <a:srgbClr val="000000"/>
                          </a:solidFill>
                          <a:effectLst/>
                        </a:rPr>
                        <a:t>(6</a:t>
                      </a:r>
                      <a:r>
                        <a:rPr lang="es-MX" sz="1200" b="0" u="none" strike="noStrike" kern="1200" baseline="0" noProof="0">
                          <a:solidFill>
                            <a:srgbClr val="000000"/>
                          </a:solidFill>
                          <a:effectLst/>
                        </a:rPr>
                        <a:t> Observaciones) </a:t>
                      </a:r>
                      <a:r>
                        <a:rPr lang="es-MX" sz="1200" b="0" u="none" strike="noStrike" noProof="0">
                          <a:solidFill>
                            <a:srgbClr val="000000"/>
                          </a:solidFill>
                          <a:effectLst/>
                        </a:rPr>
                        <a:t>Unidad de Investigación del ISAF</a:t>
                      </a:r>
                      <a:endParaRPr lang="es-MX" sz="1200" b="0" i="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3703517711"/>
                  </a:ext>
                </a:extLst>
              </a:tr>
              <a:tr h="46350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 </a:t>
                      </a:r>
                      <a:r>
                        <a:rPr lang="es-MX" sz="1200" b="0" u="none" strike="noStrike" kern="1200" noProof="0">
                          <a:solidFill>
                            <a:schemeClr val="tx1"/>
                          </a:solidFill>
                          <a:effectLst/>
                        </a:rPr>
                        <a:t>2023</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Auditoria Integral </a:t>
                      </a:r>
                      <a:endParaRPr lang="es-MX" sz="1200" b="0" u="none" strike="noStrike" kern="1200" noProof="0">
                        <a:solidFill>
                          <a:srgbClr val="000000"/>
                        </a:solidFill>
                        <a:effectLst/>
                        <a:latin typeface="+mn-lt"/>
                      </a:endParaRPr>
                    </a:p>
                  </a:txBody>
                  <a:tcPr marL="9525" marR="9525" marT="9525"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10</a:t>
                      </a:r>
                      <a:r>
                        <a:rPr lang="es-MX" sz="1200" b="0" u="none" strike="noStrike" kern="1200" baseline="0" noProof="0">
                          <a:solidFill>
                            <a:srgbClr val="000000"/>
                          </a:solidFill>
                          <a:effectLst/>
                        </a:rPr>
                        <a:t> Observaciones en total, 2 se fueron a  </a:t>
                      </a:r>
                      <a:r>
                        <a:rPr lang="es-MX" sz="1200" b="0" u="none" strike="noStrike" noProof="0">
                          <a:solidFill>
                            <a:srgbClr val="000000"/>
                          </a:solidFill>
                          <a:effectLst/>
                        </a:rPr>
                        <a:t>Unidad de Investigación del ISAF</a:t>
                      </a:r>
                      <a:endParaRPr lang="es-MX" sz="1200" b="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10007"/>
                  </a:ext>
                </a:extLst>
              </a:tr>
            </a:tbl>
          </a:graphicData>
        </a:graphic>
      </p:graphicFrame>
      <p:sp>
        <p:nvSpPr>
          <p:cNvPr id="5" name="CuadroTexto 4">
            <a:extLst>
              <a:ext uri="{FF2B5EF4-FFF2-40B4-BE49-F238E27FC236}">
                <a16:creationId xmlns:a16="http://schemas.microsoft.com/office/drawing/2014/main" id="{1E3E199B-6E64-ED1C-983D-C96C760092D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1369092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C06C1-47E9-35B1-B081-7005446ECCF7}"/>
            </a:ext>
          </a:extLst>
        </p:cNvPr>
        <p:cNvGrpSpPr/>
        <p:nvPr/>
      </p:nvGrpSpPr>
      <p:grpSpPr>
        <a:xfrm>
          <a:off x="0" y="0"/>
          <a:ext cx="0" cy="0"/>
          <a:chOff x="0" y="0"/>
          <a:chExt cx="0" cy="0"/>
        </a:xfrm>
      </p:grpSpPr>
      <p:grpSp>
        <p:nvGrpSpPr>
          <p:cNvPr id="7" name="Grupo 6">
            <a:extLst>
              <a:ext uri="{FF2B5EF4-FFF2-40B4-BE49-F238E27FC236}">
                <a16:creationId xmlns:a16="http://schemas.microsoft.com/office/drawing/2014/main" id="{FC5DE10C-0854-49F3-D6C3-DC28EF28A970}"/>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A4E2F7F9-1AE7-0A49-68BE-D732F3BECAA1}"/>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FD8AA54E-7EF1-9136-7F13-ABFE66315CC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54D708D0-19C9-0616-70DE-B45F48134FA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CE0510E-0367-E649-E608-885627BAFF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562751B-BB82-C025-7855-D1429B89A36F}"/>
              </a:ext>
            </a:extLst>
          </p:cNvPr>
          <p:cNvSpPr txBox="1"/>
          <p:nvPr/>
        </p:nvSpPr>
        <p:spPr>
          <a:xfrm>
            <a:off x="4126318" y="1166152"/>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graphicFrame>
        <p:nvGraphicFramePr>
          <p:cNvPr id="9" name="6 Tabla">
            <a:extLst>
              <a:ext uri="{FF2B5EF4-FFF2-40B4-BE49-F238E27FC236}">
                <a16:creationId xmlns:a16="http://schemas.microsoft.com/office/drawing/2014/main" id="{358E3635-E228-D17C-6DB8-23EA2B12137C}"/>
              </a:ext>
            </a:extLst>
          </p:cNvPr>
          <p:cNvGraphicFramePr>
            <a:graphicFrameLocks noGrp="1"/>
          </p:cNvGraphicFramePr>
          <p:nvPr>
            <p:extLst>
              <p:ext uri="{D42A27DB-BD31-4B8C-83A1-F6EECF244321}">
                <p14:modId xmlns:p14="http://schemas.microsoft.com/office/powerpoint/2010/main" val="2120740909"/>
              </p:ext>
            </p:extLst>
          </p:nvPr>
        </p:nvGraphicFramePr>
        <p:xfrm>
          <a:off x="1066800" y="1790407"/>
          <a:ext cx="10058400" cy="1472565"/>
        </p:xfrm>
        <a:graphic>
          <a:graphicData uri="http://schemas.openxmlformats.org/drawingml/2006/table">
            <a:tbl>
              <a:tblPr>
                <a:tableStyleId>{5C22544A-7EE6-4342-B048-85BDC9FD1C3A}</a:tableStyleId>
              </a:tblPr>
              <a:tblGrid>
                <a:gridCol w="1592359">
                  <a:extLst>
                    <a:ext uri="{9D8B030D-6E8A-4147-A177-3AD203B41FA5}">
                      <a16:colId xmlns:a16="http://schemas.microsoft.com/office/drawing/2014/main" val="20000"/>
                    </a:ext>
                  </a:extLst>
                </a:gridCol>
                <a:gridCol w="3284240">
                  <a:extLst>
                    <a:ext uri="{9D8B030D-6E8A-4147-A177-3AD203B41FA5}">
                      <a16:colId xmlns:a16="http://schemas.microsoft.com/office/drawing/2014/main" val="20001"/>
                    </a:ext>
                  </a:extLst>
                </a:gridCol>
                <a:gridCol w="2016988">
                  <a:extLst>
                    <a:ext uri="{9D8B030D-6E8A-4147-A177-3AD203B41FA5}">
                      <a16:colId xmlns:a16="http://schemas.microsoft.com/office/drawing/2014/main" val="20002"/>
                    </a:ext>
                  </a:extLst>
                </a:gridCol>
                <a:gridCol w="3164813">
                  <a:extLst>
                    <a:ext uri="{9D8B030D-6E8A-4147-A177-3AD203B41FA5}">
                      <a16:colId xmlns:a16="http://schemas.microsoft.com/office/drawing/2014/main" val="20003"/>
                    </a:ext>
                  </a:extLst>
                </a:gridCol>
              </a:tblGrid>
              <a:tr h="190500">
                <a:tc gridSpan="4">
                  <a:txBody>
                    <a:bodyPr/>
                    <a:lstStyle/>
                    <a:p>
                      <a:pPr algn="ctr" fontAlgn="b"/>
                      <a:r>
                        <a:rPr lang="es-MX" sz="1400" b="1" u="none" strike="noStrike" noProof="0">
                          <a:solidFill>
                            <a:srgbClr val="000000"/>
                          </a:solidFill>
                        </a:rPr>
                        <a:t>Observaciones determinadas por el </a:t>
                      </a:r>
                      <a:r>
                        <a:rPr lang="es-MX" sz="1400" b="1" u="none" strike="noStrike" noProof="0">
                          <a:solidFill>
                            <a:schemeClr val="tx1"/>
                          </a:solidFill>
                        </a:rPr>
                        <a:t>Órgano Interno de Control</a:t>
                      </a:r>
                      <a:endParaRPr lang="es-MX" sz="1400" b="1" i="1" u="none" strike="noStrike" noProof="0">
                        <a:solidFill>
                          <a:schemeClr val="tx1"/>
                        </a:solidFill>
                        <a:latin typeface="+mn-lt"/>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581025">
                <a:tc>
                  <a:txBody>
                    <a:bodyPr/>
                    <a:lstStyle/>
                    <a:p>
                      <a:pPr algn="ctr" fontAlgn="ctr"/>
                      <a:r>
                        <a:rPr lang="es-MX" sz="1400" b="1" u="none" strike="noStrike" noProof="0">
                          <a:solidFill>
                            <a:srgbClr val="000000"/>
                          </a:solidFill>
                        </a:rPr>
                        <a:t>Ejercicio Fiscal</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Auditoría</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Observaciones pendientes de Solventar</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Comentarios</a:t>
                      </a:r>
                      <a:endParaRPr lang="es-MX" sz="1400" b="1" i="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2"/>
                  </a:ext>
                </a:extLst>
              </a:tr>
              <a:tr h="200025">
                <a:tc>
                  <a:txBody>
                    <a:bodyPr/>
                    <a:lstStyle/>
                    <a:p>
                      <a:pPr algn="ctr" fontAlgn="ctr"/>
                      <a:r>
                        <a:rPr lang="es-MX" sz="1400" b="0" u="none" strike="noStrike" noProof="0">
                          <a:solidFill>
                            <a:srgbClr val="000000"/>
                          </a:solidFill>
                        </a:rPr>
                        <a:t>2023</a:t>
                      </a:r>
                      <a:endParaRPr lang="es-MX" sz="1400" b="0" i="0" u="none" strike="noStrike" noProof="0">
                        <a:solidFill>
                          <a:srgbClr val="000000"/>
                        </a:solidFill>
                        <a:latin typeface="+mn-lt"/>
                      </a:endParaRPr>
                    </a:p>
                  </a:txBody>
                  <a:tcPr marL="9525" marR="9525" marT="9525" marB="0" anchor="ctr"/>
                </a:tc>
                <a:tc>
                  <a:txBody>
                    <a:bodyPr/>
                    <a:lstStyle/>
                    <a:p>
                      <a:pPr algn="ctr" fontAlgn="ctr"/>
                      <a:r>
                        <a:rPr lang="es-MX" sz="1400" b="0" u="none" strike="noStrike" noProof="0">
                          <a:solidFill>
                            <a:srgbClr val="000000"/>
                          </a:solidFill>
                        </a:rPr>
                        <a:t>Integral</a:t>
                      </a:r>
                      <a:endParaRPr lang="es-MX" sz="1400" b="0" i="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Solventada</a:t>
                      </a:r>
                      <a:endParaRPr lang="es-MX" sz="1400" b="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3"/>
                  </a:ext>
                </a:extLst>
              </a:tr>
              <a:tr h="200025">
                <a:tc>
                  <a:txBody>
                    <a:bodyPr/>
                    <a:lstStyle/>
                    <a:p>
                      <a:pPr algn="ctr" fontAlgn="ctr"/>
                      <a:r>
                        <a:rPr lang="es-MX" sz="1400" b="0" u="none" strike="noStrike" noProof="0">
                          <a:solidFill>
                            <a:srgbClr val="000000"/>
                          </a:solidFill>
                        </a:rPr>
                        <a:t>2023</a:t>
                      </a:r>
                      <a:endParaRPr lang="es-MX" sz="1400" b="0" i="0" u="none" strike="noStrike" noProof="0">
                        <a:solidFill>
                          <a:srgbClr val="000000"/>
                        </a:solidFill>
                        <a:latin typeface="+mn-lt"/>
                      </a:endParaRPr>
                    </a:p>
                  </a:txBody>
                  <a:tcPr marL="9525" marR="9525" marT="9525" marB="0" anchor="ctr"/>
                </a:tc>
                <a:tc>
                  <a:txBody>
                    <a:bodyPr/>
                    <a:lstStyle/>
                    <a:p>
                      <a:pPr algn="ctr" fontAlgn="ctr"/>
                      <a:r>
                        <a:rPr lang="es-MX" sz="1400" b="0" u="none" strike="noStrike" noProof="0">
                          <a:solidFill>
                            <a:srgbClr val="000000"/>
                          </a:solidFill>
                        </a:rPr>
                        <a:t>Desempeño</a:t>
                      </a:r>
                      <a:endParaRPr lang="es-MX" sz="1400" b="0" i="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lvl="0" algn="ctr">
                        <a:buNone/>
                      </a:pPr>
                      <a:r>
                        <a:rPr lang="es-MX" sz="1400" b="0" u="none" strike="noStrike" noProof="0">
                          <a:solidFill>
                            <a:srgbClr val="000000"/>
                          </a:solidFill>
                        </a:rPr>
                        <a:t>Solventada</a:t>
                      </a:r>
                      <a:endParaRPr lang="es-MX" noProof="0"/>
                    </a:p>
                  </a:txBody>
                  <a:tcPr marL="9525" marR="9525" marT="9525" marB="0" anchor="ctr"/>
                </a:tc>
                <a:extLst>
                  <a:ext uri="{0D108BD9-81ED-4DB2-BD59-A6C34878D82A}">
                    <a16:rowId xmlns:a16="http://schemas.microsoft.com/office/drawing/2014/main" val="10004"/>
                  </a:ext>
                </a:extLst>
              </a:tr>
              <a:tr h="20002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noProof="0">
                          <a:effectLst/>
                        </a:rPr>
                        <a:t>2023</a:t>
                      </a:r>
                      <a:endParaRPr lang="es-MX" sz="1400" noProof="0">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noProof="0">
                          <a:effectLst/>
                        </a:rPr>
                        <a:t>Financiera</a:t>
                      </a:r>
                      <a:endParaRPr lang="es-MX" sz="1400" noProof="0">
                        <a:effectLst/>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marL="0" lvl="0" algn="ctr" defTabSz="914400" rtl="0" eaLnBrk="1" latinLnBrk="0" hangingPunct="1">
                        <a:buNone/>
                      </a:pPr>
                      <a:r>
                        <a:rPr lang="es-MX" sz="1400" b="0" u="none" strike="noStrike" kern="1200" noProof="0" dirty="0">
                          <a:solidFill>
                            <a:srgbClr val="000000"/>
                          </a:solidFill>
                        </a:rPr>
                        <a:t>Sin observaciones</a:t>
                      </a:r>
                      <a:endParaRPr lang="es-MX" sz="1400" b="0" u="none" strike="noStrike" kern="1200" noProof="0" dirty="0">
                        <a:solidFill>
                          <a:srgbClr val="000000"/>
                        </a:solidFill>
                        <a:latin typeface="+mn-lt"/>
                        <a:ea typeface="+mn-ea"/>
                        <a:cs typeface="+mn-cs"/>
                      </a:endParaRPr>
                    </a:p>
                  </a:txBody>
                  <a:tcPr marL="9525" marR="9525" marT="9525" marB="0" anchor="ctr"/>
                </a:tc>
                <a:extLst>
                  <a:ext uri="{0D108BD9-81ED-4DB2-BD59-A6C34878D82A}">
                    <a16:rowId xmlns:a16="http://schemas.microsoft.com/office/drawing/2014/main" val="2172744242"/>
                  </a:ext>
                </a:extLst>
              </a:tr>
            </a:tbl>
          </a:graphicData>
        </a:graphic>
      </p:graphicFrame>
      <p:graphicFrame>
        <p:nvGraphicFramePr>
          <p:cNvPr id="11" name="5 Tabla">
            <a:extLst>
              <a:ext uri="{FF2B5EF4-FFF2-40B4-BE49-F238E27FC236}">
                <a16:creationId xmlns:a16="http://schemas.microsoft.com/office/drawing/2014/main" id="{3B86ADC5-6F17-069D-972B-5BBB26A40474}"/>
              </a:ext>
            </a:extLst>
          </p:cNvPr>
          <p:cNvGraphicFramePr>
            <a:graphicFrameLocks noGrp="1"/>
          </p:cNvGraphicFramePr>
          <p:nvPr>
            <p:extLst>
              <p:ext uri="{D42A27DB-BD31-4B8C-83A1-F6EECF244321}">
                <p14:modId xmlns:p14="http://schemas.microsoft.com/office/powerpoint/2010/main" val="2397376776"/>
              </p:ext>
            </p:extLst>
          </p:nvPr>
        </p:nvGraphicFramePr>
        <p:xfrm>
          <a:off x="1024128" y="3595029"/>
          <a:ext cx="10101069" cy="2590092"/>
        </p:xfrm>
        <a:graphic>
          <a:graphicData uri="http://schemas.openxmlformats.org/drawingml/2006/table">
            <a:tbl>
              <a:tblPr>
                <a:tableStyleId>{5C22544A-7EE6-4342-B048-85BDC9FD1C3A}</a:tableStyleId>
              </a:tblPr>
              <a:tblGrid>
                <a:gridCol w="645621">
                  <a:extLst>
                    <a:ext uri="{9D8B030D-6E8A-4147-A177-3AD203B41FA5}">
                      <a16:colId xmlns:a16="http://schemas.microsoft.com/office/drawing/2014/main" val="20000"/>
                    </a:ext>
                  </a:extLst>
                </a:gridCol>
                <a:gridCol w="1027766">
                  <a:extLst>
                    <a:ext uri="{9D8B030D-6E8A-4147-A177-3AD203B41FA5}">
                      <a16:colId xmlns:a16="http://schemas.microsoft.com/office/drawing/2014/main" val="20001"/>
                    </a:ext>
                  </a:extLst>
                </a:gridCol>
                <a:gridCol w="1014631">
                  <a:extLst>
                    <a:ext uri="{9D8B030D-6E8A-4147-A177-3AD203B41FA5}">
                      <a16:colId xmlns:a16="http://schemas.microsoft.com/office/drawing/2014/main" val="20002"/>
                    </a:ext>
                  </a:extLst>
                </a:gridCol>
                <a:gridCol w="2068667">
                  <a:extLst>
                    <a:ext uri="{9D8B030D-6E8A-4147-A177-3AD203B41FA5}">
                      <a16:colId xmlns:a16="http://schemas.microsoft.com/office/drawing/2014/main" val="20004"/>
                    </a:ext>
                  </a:extLst>
                </a:gridCol>
                <a:gridCol w="3523161">
                  <a:extLst>
                    <a:ext uri="{9D8B030D-6E8A-4147-A177-3AD203B41FA5}">
                      <a16:colId xmlns:a16="http://schemas.microsoft.com/office/drawing/2014/main" val="20005"/>
                    </a:ext>
                  </a:extLst>
                </a:gridCol>
                <a:gridCol w="1821223">
                  <a:extLst>
                    <a:ext uri="{9D8B030D-6E8A-4147-A177-3AD203B41FA5}">
                      <a16:colId xmlns:a16="http://schemas.microsoft.com/office/drawing/2014/main" val="20006"/>
                    </a:ext>
                  </a:extLst>
                </a:gridCol>
              </a:tblGrid>
              <a:tr h="408922">
                <a:tc gridSpan="6">
                  <a:txBody>
                    <a:bodyPr/>
                    <a:lstStyle/>
                    <a:p>
                      <a:pPr marL="0" algn="ctr" defTabSz="914400" rtl="0" eaLnBrk="1" fontAlgn="b" latinLnBrk="0" hangingPunct="1"/>
                      <a:r>
                        <a:rPr lang="es-MX" sz="1400" b="1" u="none" strike="noStrike" kern="1200" noProof="0">
                          <a:solidFill>
                            <a:srgbClr val="000000"/>
                          </a:solidFill>
                        </a:rPr>
                        <a:t>Observaciones Determinadas por el Instituto Superior de Fiscalización </a:t>
                      </a:r>
                    </a:p>
                    <a:p>
                      <a:pPr marL="0" algn="ctr" defTabSz="914400" rtl="0" eaLnBrk="1" fontAlgn="b" latinLnBrk="0" hangingPunct="1"/>
                      <a:r>
                        <a:rPr lang="es-MX" sz="1400" b="1" u="none" strike="noStrike" kern="1200" noProof="0">
                          <a:solidFill>
                            <a:srgbClr val="000000"/>
                          </a:solidFill>
                        </a:rPr>
                        <a:t>extraído del Portal SIGA de ISAF</a:t>
                      </a:r>
                      <a:endParaRPr lang="es-MX" sz="1400" b="1" u="none" strike="noStrike" kern="1200" noProof="0">
                        <a:solidFill>
                          <a:srgbClr val="000000"/>
                        </a:solidFill>
                        <a:latin typeface="+mn-lt"/>
                        <a:ea typeface="+mn-ea"/>
                        <a:cs typeface="+mn-cs"/>
                      </a:endParaRPr>
                    </a:p>
                  </a:txBody>
                  <a:tcPr marL="7443" marR="7443" marT="7443" marB="0" anchor="ctr"/>
                </a:tc>
                <a:tc hMerge="1">
                  <a:txBody>
                    <a:bodyPr/>
                    <a:lstStyle/>
                    <a:p>
                      <a:endParaRPr lang="es-MX"/>
                    </a:p>
                  </a:txBody>
                  <a:tcPr/>
                </a:tc>
                <a:tc hMerge="1">
                  <a:txBody>
                    <a:bodyPr/>
                    <a:lstStyle/>
                    <a:p>
                      <a:endParaRPr lang="es-MX"/>
                    </a:p>
                  </a:txBody>
                  <a:tcPr/>
                </a:tc>
                <a:tc hMerge="1">
                  <a:txBody>
                    <a:bodyPr/>
                    <a:lstStyle/>
                    <a:p>
                      <a:endParaRPr lang="es-MX"/>
                    </a:p>
                  </a:txBody>
                  <a:tcPr>
                    <a:lnL w="12700" cmpd="sng">
                      <a:noFill/>
                      <a:prstDash val="solid"/>
                    </a:ln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8922">
                <a:tc>
                  <a:txBody>
                    <a:bodyPr/>
                    <a:lstStyle/>
                    <a:p>
                      <a:pPr marL="0" algn="ctr" defTabSz="914400" rtl="0" eaLnBrk="1" fontAlgn="b" latinLnBrk="0" hangingPunct="1"/>
                      <a:r>
                        <a:rPr lang="es-MX" sz="1400" b="1" u="none" strike="noStrike" kern="1200" noProof="0">
                          <a:solidFill>
                            <a:srgbClr val="000000"/>
                          </a:solidFill>
                        </a:rPr>
                        <a:t>Ejercicio Fiscal</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Órgano Fiscalizador</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Observaciones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Auditoría</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ESTATUS (Denuncias)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Comentarios</a:t>
                      </a:r>
                      <a:endParaRPr lang="es-MX" sz="1400" b="1"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3"/>
                  </a:ext>
                </a:extLst>
              </a:tr>
              <a:tr h="1011790">
                <a:tc>
                  <a:txBody>
                    <a:bodyPr/>
                    <a:lstStyle/>
                    <a:p>
                      <a:pPr marL="0" algn="ctr" defTabSz="914400" rtl="0" eaLnBrk="1" fontAlgn="b" latinLnBrk="0" hangingPunct="1"/>
                      <a:r>
                        <a:rPr lang="es-MX" sz="1400" b="0" u="none" strike="noStrike" kern="1200" noProof="0">
                          <a:solidFill>
                            <a:srgbClr val="000000"/>
                          </a:solidFill>
                        </a:rPr>
                        <a:t>2021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8</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5 Financieras y 3 Presupuestales</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 Presupuestal </a:t>
                      </a:r>
                      <a:r>
                        <a:rPr lang="es-MX" sz="1400" b="0" u="none" strike="noStrike" kern="1200" noProof="0" err="1">
                          <a:solidFill>
                            <a:srgbClr val="000000"/>
                          </a:solidFill>
                        </a:rPr>
                        <a:t>Obs</a:t>
                      </a:r>
                      <a:r>
                        <a:rPr lang="es-MX" sz="1400" b="0" u="none" strike="noStrike" kern="1200" noProof="0">
                          <a:solidFill>
                            <a:srgbClr val="000000"/>
                          </a:solidFill>
                        </a:rPr>
                        <a:t>. 1 CEIFA-1811/2023  </a:t>
                      </a:r>
                    </a:p>
                    <a:p>
                      <a:pPr marL="0" algn="ctr" defTabSz="914400" rtl="0" eaLnBrk="1" fontAlgn="b" latinLnBrk="0" hangingPunct="1"/>
                      <a:r>
                        <a:rPr lang="es-MX" sz="1400" b="0" u="none" strike="noStrike" kern="1200" noProof="0">
                          <a:solidFill>
                            <a:srgbClr val="000000"/>
                          </a:solidFill>
                        </a:rPr>
                        <a:t>Presupuestal </a:t>
                      </a:r>
                      <a:r>
                        <a:rPr lang="es-MX" sz="1400" b="0" u="none" strike="noStrike" kern="1200" noProof="0" err="1">
                          <a:solidFill>
                            <a:srgbClr val="000000"/>
                          </a:solidFill>
                        </a:rPr>
                        <a:t>Obs</a:t>
                      </a:r>
                      <a:r>
                        <a:rPr lang="es-MX" sz="1400" b="0" u="none" strike="noStrike" kern="1200" noProof="0">
                          <a:solidFill>
                            <a:srgbClr val="000000"/>
                          </a:solidFill>
                        </a:rPr>
                        <a:t>.  3 y 4 CEIFA-1884/2023 </a:t>
                      </a:r>
                    </a:p>
                    <a:p>
                      <a:pPr marL="0" algn="ctr" defTabSz="914400" rtl="0" eaLnBrk="1" fontAlgn="b" latinLnBrk="0" hangingPunct="1"/>
                      <a:r>
                        <a:rPr lang="es-MX" sz="1400" b="0" u="none" strike="noStrike" kern="1200" noProof="0">
                          <a:solidFill>
                            <a:srgbClr val="000000"/>
                          </a:solidFill>
                        </a:rPr>
                        <a:t>Financiera </a:t>
                      </a:r>
                      <a:r>
                        <a:rPr lang="es-MX" sz="1400" b="0" u="none" strike="noStrike" kern="1200" noProof="0" err="1">
                          <a:solidFill>
                            <a:srgbClr val="000000"/>
                          </a:solidFill>
                        </a:rPr>
                        <a:t>Obs</a:t>
                      </a:r>
                      <a:r>
                        <a:rPr lang="es-MX" sz="1400" b="0" u="none" strike="noStrike" kern="1200" noProof="0">
                          <a:solidFill>
                            <a:srgbClr val="000000"/>
                          </a:solidFill>
                        </a:rPr>
                        <a:t>. 1 CEIFA-1818/2023  </a:t>
                      </a:r>
                    </a:p>
                    <a:p>
                      <a:pPr marL="0" algn="ctr" defTabSz="914400" rtl="0" eaLnBrk="1" fontAlgn="b" latinLnBrk="0" hangingPunct="1"/>
                      <a:r>
                        <a:rPr lang="es-MX" sz="1400" b="0" u="none" strike="noStrike" kern="1200" noProof="0">
                          <a:solidFill>
                            <a:srgbClr val="000000"/>
                          </a:solidFill>
                        </a:rPr>
                        <a:t>Financiera </a:t>
                      </a:r>
                      <a:r>
                        <a:rPr lang="es-MX" sz="1400" b="0" u="none" strike="noStrike" kern="1200" noProof="0" err="1">
                          <a:solidFill>
                            <a:srgbClr val="000000"/>
                          </a:solidFill>
                        </a:rPr>
                        <a:t>Obs</a:t>
                      </a:r>
                      <a:r>
                        <a:rPr lang="es-MX" sz="1400" b="0" u="none" strike="noStrike" kern="1200" noProof="0">
                          <a:solidFill>
                            <a:srgbClr val="000000"/>
                          </a:solidFill>
                        </a:rPr>
                        <a:t>. 5, 7, 9 y 10 CEIFA-1840/2023</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Denuncias turnadas al Órgano Interno de Control para seguimiento y determinar responsabilidades.</a:t>
                      </a:r>
                      <a:endParaRPr lang="es-MX" sz="1400" b="0"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4"/>
                  </a:ext>
                </a:extLst>
              </a:tr>
              <a:tr h="219032">
                <a:tc>
                  <a:txBody>
                    <a:bodyPr/>
                    <a:lstStyle/>
                    <a:p>
                      <a:pPr marL="0" algn="ctr" defTabSz="914400" rtl="0" eaLnBrk="1" fontAlgn="b" latinLnBrk="0" hangingPunct="1"/>
                      <a:r>
                        <a:rPr lang="es-MX" sz="1400" b="0" u="none" strike="noStrike" kern="1200" noProof="0">
                          <a:solidFill>
                            <a:srgbClr val="000000"/>
                          </a:solidFill>
                        </a:rPr>
                        <a:t>2023</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Auditoría Integral domiciliaria</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En proceso de </a:t>
                      </a:r>
                      <a:r>
                        <a:rPr lang="es-MX" sz="1400" b="0" u="none" strike="noStrike" kern="1200" noProof="0" err="1">
                          <a:solidFill>
                            <a:srgbClr val="000000"/>
                          </a:solidFill>
                        </a:rPr>
                        <a:t>solventación</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 </a:t>
                      </a:r>
                      <a:endParaRPr lang="es-MX" sz="1400" b="0"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6"/>
                  </a:ext>
                </a:extLst>
              </a:tr>
            </a:tbl>
          </a:graphicData>
        </a:graphic>
      </p:graphicFrame>
      <p:pic>
        <p:nvPicPr>
          <p:cNvPr id="4" name="Imagen 3">
            <a:extLst>
              <a:ext uri="{FF2B5EF4-FFF2-40B4-BE49-F238E27FC236}">
                <a16:creationId xmlns:a16="http://schemas.microsoft.com/office/drawing/2014/main" id="{512E46F3-2D2E-EF46-27D5-F9076EC48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661529FB-5DC3-A3DF-E288-1B4DD614348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5831074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2594826321"/>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Auditorías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MX" noProof="0">
                        <a:latin typeface="+mn-lt"/>
                      </a:endParaRPr>
                    </a:p>
                  </a:txBody>
                  <a:tcPr/>
                </a:tc>
                <a:tc>
                  <a:txBody>
                    <a:bodyPr/>
                    <a:lstStyle/>
                    <a:p>
                      <a:endParaRPr lang="es-MX" noProof="0">
                        <a:latin typeface="+mn-lt"/>
                      </a:endParaRPr>
                    </a:p>
                  </a:txBody>
                  <a:tcPr/>
                </a:tc>
                <a:tc>
                  <a:txBody>
                    <a:bodyPr/>
                    <a:lstStyle/>
                    <a:p>
                      <a:endParaRPr lang="es-MX" noProof="0">
                        <a:latin typeface="+mn-lt"/>
                      </a:endParaRPr>
                    </a:p>
                  </a:txBody>
                  <a:tcPr/>
                </a:tc>
                <a:extLst>
                  <a:ext uri="{0D108BD9-81ED-4DB2-BD59-A6C34878D82A}">
                    <a16:rowId xmlns:a16="http://schemas.microsoft.com/office/drawing/2014/main" val="1586698540"/>
                  </a:ext>
                </a:extLst>
              </a:tr>
            </a:tbl>
          </a:graphicData>
        </a:graphic>
      </p:graphicFrame>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1" y="314997"/>
              <a:ext cx="4688149"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Fiscalización y Auditorías</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822521290"/>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mn-lt"/>
                        </a:rPr>
                        <a:t>Acuerdo Observaciones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MX" noProof="0">
                        <a:latin typeface="+mn-lt"/>
                      </a:endParaRPr>
                    </a:p>
                  </a:txBody>
                  <a:tcPr/>
                </a:tc>
                <a:tc>
                  <a:txBody>
                    <a:bodyPr/>
                    <a:lstStyle/>
                    <a:p>
                      <a:endParaRPr lang="es-MX" noProof="0">
                        <a:latin typeface="+mn-lt"/>
                      </a:endParaRPr>
                    </a:p>
                  </a:txBody>
                  <a:tcPr/>
                </a:tc>
                <a:tc>
                  <a:txBody>
                    <a:bodyPr/>
                    <a:lstStyle/>
                    <a:p>
                      <a:endParaRPr lang="es-MX" noProof="0">
                        <a:latin typeface="+mn-lt"/>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D1AFAAAD-2607-BA31-75CF-5CD566290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0" name="CuadroTexto 19">
            <a:extLst>
              <a:ext uri="{FF2B5EF4-FFF2-40B4-BE49-F238E27FC236}">
                <a16:creationId xmlns:a16="http://schemas.microsoft.com/office/drawing/2014/main" id="{F318DD3F-44C9-66AA-CA2B-062322157B3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2867471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0BE0BFED-8770-3393-84D1-C29CF43185B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61CA606-9F4B-33B2-CBD8-283A83C6643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Asuntos Generales</a:t>
              </a:r>
            </a:p>
          </p:txBody>
        </p:sp>
        <p:grpSp>
          <p:nvGrpSpPr>
            <p:cNvPr id="7" name="Grupo 6">
              <a:extLst>
                <a:ext uri="{FF2B5EF4-FFF2-40B4-BE49-F238E27FC236}">
                  <a16:creationId xmlns:a16="http://schemas.microsoft.com/office/drawing/2014/main" id="{6ED9B812-6CDA-BD04-B0BA-941F0BFE3BCA}"/>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B4436B0D-2B8C-E4C3-5BCC-4B4635863A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7F1390D-39D0-E099-5E70-3EF89EA7D12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9776B3F8-A15C-BD6D-1621-35B120FC55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0DB443B9-653B-EB73-DDE2-DE9F7B33262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16640085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 la derecha 1">
            <a:extLst>
              <a:ext uri="{FF2B5EF4-FFF2-40B4-BE49-F238E27FC236}">
                <a16:creationId xmlns:a16="http://schemas.microsoft.com/office/drawing/2014/main" id="{6AF0F427-85C2-9B5F-F9C2-D60938051457}"/>
              </a:ext>
            </a:extLst>
          </p:cNvPr>
          <p:cNvSpPr/>
          <p:nvPr/>
        </p:nvSpPr>
        <p:spPr>
          <a:xfrm>
            <a:off x="1201479" y="2902687"/>
            <a:ext cx="9739423" cy="141413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3" name="Paralelogramo 2">
            <a:extLst>
              <a:ext uri="{FF2B5EF4-FFF2-40B4-BE49-F238E27FC236}">
                <a16:creationId xmlns:a16="http://schemas.microsoft.com/office/drawing/2014/main" id="{7E1CD9DE-1B2C-3343-26B1-23FAAF619D73}"/>
              </a:ext>
            </a:extLst>
          </p:cNvPr>
          <p:cNvSpPr/>
          <p:nvPr/>
        </p:nvSpPr>
        <p:spPr>
          <a:xfrm>
            <a:off x="1741900" y="2451442"/>
            <a:ext cx="2027271" cy="2254102"/>
          </a:xfrm>
          <a:prstGeom prst="parallelogram">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dirty="0"/>
              <a:t>14 de mayo 2025 </a:t>
            </a:r>
          </a:p>
        </p:txBody>
      </p:sp>
      <p:sp>
        <p:nvSpPr>
          <p:cNvPr id="6" name="Paralelogramo 5">
            <a:extLst>
              <a:ext uri="{FF2B5EF4-FFF2-40B4-BE49-F238E27FC236}">
                <a16:creationId xmlns:a16="http://schemas.microsoft.com/office/drawing/2014/main" id="{83F41EC1-B99A-04D9-4B06-9D566224A170}"/>
              </a:ext>
            </a:extLst>
          </p:cNvPr>
          <p:cNvSpPr/>
          <p:nvPr/>
        </p:nvSpPr>
        <p:spPr>
          <a:xfrm>
            <a:off x="3769171" y="2451442"/>
            <a:ext cx="2027271" cy="2254102"/>
          </a:xfrm>
          <a:prstGeom prst="parallelogram">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dirty="0"/>
              <a:t>15 de julio 2025</a:t>
            </a:r>
          </a:p>
        </p:txBody>
      </p:sp>
      <p:sp>
        <p:nvSpPr>
          <p:cNvPr id="7" name="Paralelogramo 6">
            <a:extLst>
              <a:ext uri="{FF2B5EF4-FFF2-40B4-BE49-F238E27FC236}">
                <a16:creationId xmlns:a16="http://schemas.microsoft.com/office/drawing/2014/main" id="{58EBC759-E09C-3711-5727-31714821FBDF}"/>
              </a:ext>
            </a:extLst>
          </p:cNvPr>
          <p:cNvSpPr/>
          <p:nvPr/>
        </p:nvSpPr>
        <p:spPr>
          <a:xfrm>
            <a:off x="5776953" y="2451442"/>
            <a:ext cx="2027271" cy="2254102"/>
          </a:xfrm>
          <a:prstGeom prst="parallelogram">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a:t>21 de octubre 2025</a:t>
            </a:r>
          </a:p>
        </p:txBody>
      </p:sp>
      <p:sp>
        <p:nvSpPr>
          <p:cNvPr id="8" name="Paralelogramo 7">
            <a:extLst>
              <a:ext uri="{FF2B5EF4-FFF2-40B4-BE49-F238E27FC236}">
                <a16:creationId xmlns:a16="http://schemas.microsoft.com/office/drawing/2014/main" id="{3C6BB06A-0A9E-BB25-60A8-E20771834429}"/>
              </a:ext>
            </a:extLst>
          </p:cNvPr>
          <p:cNvSpPr/>
          <p:nvPr/>
        </p:nvSpPr>
        <p:spPr>
          <a:xfrm>
            <a:off x="7883973" y="2451442"/>
            <a:ext cx="2027272" cy="2254102"/>
          </a:xfrm>
          <a:prstGeom prst="parallelogram">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dirty="0"/>
              <a:t>27 de enero 2026</a:t>
            </a:r>
          </a:p>
        </p:txBody>
      </p:sp>
      <p:sp>
        <p:nvSpPr>
          <p:cNvPr id="9" name="Rectángulo 8">
            <a:extLst>
              <a:ext uri="{FF2B5EF4-FFF2-40B4-BE49-F238E27FC236}">
                <a16:creationId xmlns:a16="http://schemas.microsoft.com/office/drawing/2014/main" id="{11B15AC3-A5BD-470D-6AC8-051BAA8C675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3" name="Grupo 22">
            <a:extLst>
              <a:ext uri="{FF2B5EF4-FFF2-40B4-BE49-F238E27FC236}">
                <a16:creationId xmlns:a16="http://schemas.microsoft.com/office/drawing/2014/main" id="{27A6F1E5-4027-ADC3-F2DD-4DAA4455BC63}"/>
              </a:ext>
            </a:extLst>
          </p:cNvPr>
          <p:cNvGrpSpPr/>
          <p:nvPr/>
        </p:nvGrpSpPr>
        <p:grpSpPr>
          <a:xfrm>
            <a:off x="346289" y="284341"/>
            <a:ext cx="11565257" cy="813283"/>
            <a:chOff x="346289" y="284341"/>
            <a:chExt cx="11565257" cy="813283"/>
          </a:xfrm>
        </p:grpSpPr>
        <p:sp>
          <p:nvSpPr>
            <p:cNvPr id="24" name="Google Shape;364;p19">
              <a:extLst>
                <a:ext uri="{FF2B5EF4-FFF2-40B4-BE49-F238E27FC236}">
                  <a16:creationId xmlns:a16="http://schemas.microsoft.com/office/drawing/2014/main" id="{97B09CAC-30B6-F97F-0387-CDD51A0CB2B4}"/>
                </a:ext>
              </a:extLst>
            </p:cNvPr>
            <p:cNvSpPr txBox="1"/>
            <p:nvPr/>
          </p:nvSpPr>
          <p:spPr>
            <a:xfrm>
              <a:off x="6848832" y="314997"/>
              <a:ext cx="481891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Calendario de Sesiones Trimestrales</a:t>
              </a:r>
            </a:p>
          </p:txBody>
        </p:sp>
        <p:grpSp>
          <p:nvGrpSpPr>
            <p:cNvPr id="26" name="Grupo 25">
              <a:extLst>
                <a:ext uri="{FF2B5EF4-FFF2-40B4-BE49-F238E27FC236}">
                  <a16:creationId xmlns:a16="http://schemas.microsoft.com/office/drawing/2014/main" id="{2B77DE81-1667-2003-E615-516514E7090A}"/>
                </a:ext>
              </a:extLst>
            </p:cNvPr>
            <p:cNvGrpSpPr/>
            <p:nvPr/>
          </p:nvGrpSpPr>
          <p:grpSpPr>
            <a:xfrm>
              <a:off x="346289" y="284341"/>
              <a:ext cx="11565257" cy="813283"/>
              <a:chOff x="346289" y="284341"/>
              <a:chExt cx="11565257" cy="813283"/>
            </a:xfrm>
          </p:grpSpPr>
          <p:cxnSp>
            <p:nvCxnSpPr>
              <p:cNvPr id="28" name="Conector recto 27">
                <a:extLst>
                  <a:ext uri="{FF2B5EF4-FFF2-40B4-BE49-F238E27FC236}">
                    <a16:creationId xmlns:a16="http://schemas.microsoft.com/office/drawing/2014/main" id="{D44B17EF-A54D-621C-165B-907B00D71C3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1" name="Google Shape;188;p2" descr="Un conjunto de letras blancas en un fondo blanco&#10;&#10;Descripción generada automáticamente con confianza media">
                <a:extLst>
                  <a:ext uri="{FF2B5EF4-FFF2-40B4-BE49-F238E27FC236}">
                    <a16:creationId xmlns:a16="http://schemas.microsoft.com/office/drawing/2014/main" id="{98BFBD91-58CB-425D-4F8C-57BEC5E40A3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5" name="Imagen 4">
            <a:extLst>
              <a:ext uri="{FF2B5EF4-FFF2-40B4-BE49-F238E27FC236}">
                <a16:creationId xmlns:a16="http://schemas.microsoft.com/office/drawing/2014/main" id="{254EBDB9-1539-DBAE-28E0-688E8B757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856116B2-0FDE-50F1-57DA-5B17D689C97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1220776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927F6BBB-F55C-C4D8-DF62-E83D48A02EBB}"/>
              </a:ext>
            </a:extLst>
          </p:cNvPr>
          <p:cNvGrpSpPr/>
          <p:nvPr/>
        </p:nvGrpSpPr>
        <p:grpSpPr>
          <a:xfrm>
            <a:off x="8551755" y="2081461"/>
            <a:ext cx="3177199" cy="3188210"/>
            <a:chOff x="7332920" y="2008202"/>
            <a:chExt cx="4161658" cy="4190580"/>
          </a:xfrm>
        </p:grpSpPr>
        <p:sp>
          <p:nvSpPr>
            <p:cNvPr id="28" name="Google Shape;2065;p35">
              <a:extLst>
                <a:ext uri="{FF2B5EF4-FFF2-40B4-BE49-F238E27FC236}">
                  <a16:creationId xmlns:a16="http://schemas.microsoft.com/office/drawing/2014/main" id="{35D9DCFA-953A-98B0-C0B0-9047CB7D4410}"/>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0" name="Google Shape;2080;p35">
              <a:extLst>
                <a:ext uri="{FF2B5EF4-FFF2-40B4-BE49-F238E27FC236}">
                  <a16:creationId xmlns:a16="http://schemas.microsoft.com/office/drawing/2014/main" id="{9B633B4E-9F5D-84CE-2F84-B13A8080B13D}"/>
                </a:ext>
              </a:extLst>
            </p:cNvPr>
            <p:cNvGrpSpPr/>
            <p:nvPr/>
          </p:nvGrpSpPr>
          <p:grpSpPr>
            <a:xfrm>
              <a:off x="7980192" y="2331568"/>
              <a:ext cx="3062181" cy="2939221"/>
              <a:chOff x="6543825" y="3202075"/>
              <a:chExt cx="296975" cy="275350"/>
            </a:xfrm>
            <a:solidFill>
              <a:srgbClr val="9D2E3B"/>
            </a:solidFill>
          </p:grpSpPr>
          <p:sp>
            <p:nvSpPr>
              <p:cNvPr id="21" name="Google Shape;2081;p35">
                <a:extLst>
                  <a:ext uri="{FF2B5EF4-FFF2-40B4-BE49-F238E27FC236}">
                    <a16:creationId xmlns:a16="http://schemas.microsoft.com/office/drawing/2014/main" id="{E79919D8-AA6D-7910-BE78-7C629D10BF0B}"/>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2082;p35">
                <a:extLst>
                  <a:ext uri="{FF2B5EF4-FFF2-40B4-BE49-F238E27FC236}">
                    <a16:creationId xmlns:a16="http://schemas.microsoft.com/office/drawing/2014/main" id="{EAC76465-D460-7F68-E179-089DE3E32BAE}"/>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3;p35">
                <a:extLst>
                  <a:ext uri="{FF2B5EF4-FFF2-40B4-BE49-F238E27FC236}">
                    <a16:creationId xmlns:a16="http://schemas.microsoft.com/office/drawing/2014/main" id="{65E4D26B-AAF9-2990-C549-4E6E9595E104}"/>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4;p35">
                <a:extLst>
                  <a:ext uri="{FF2B5EF4-FFF2-40B4-BE49-F238E27FC236}">
                    <a16:creationId xmlns:a16="http://schemas.microsoft.com/office/drawing/2014/main" id="{26D74CC0-5A05-FF55-E8B1-29A5FC7AF609}"/>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2085;p35">
                <a:extLst>
                  <a:ext uri="{FF2B5EF4-FFF2-40B4-BE49-F238E27FC236}">
                    <a16:creationId xmlns:a16="http://schemas.microsoft.com/office/drawing/2014/main" id="{7E920004-C968-3EEC-DD15-2E110EFDB753}"/>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2086;p35">
                <a:extLst>
                  <a:ext uri="{FF2B5EF4-FFF2-40B4-BE49-F238E27FC236}">
                    <a16:creationId xmlns:a16="http://schemas.microsoft.com/office/drawing/2014/main" id="{E2DACD04-CE98-DF5D-B880-94AC4589248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2087;p35">
                <a:extLst>
                  <a:ext uri="{FF2B5EF4-FFF2-40B4-BE49-F238E27FC236}">
                    <a16:creationId xmlns:a16="http://schemas.microsoft.com/office/drawing/2014/main" id="{9C9D6FB0-BE4B-F5FD-565E-64C8A3033634}"/>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3" name="Tabla 2">
            <a:extLst>
              <a:ext uri="{FF2B5EF4-FFF2-40B4-BE49-F238E27FC236}">
                <a16:creationId xmlns:a16="http://schemas.microsoft.com/office/drawing/2014/main" id="{E5A3D06F-0A51-9D1D-B5C7-4D1043A71AFC}"/>
              </a:ext>
            </a:extLst>
          </p:cNvPr>
          <p:cNvGraphicFramePr>
            <a:graphicFrameLocks noGrp="1"/>
          </p:cNvGraphicFramePr>
          <p:nvPr>
            <p:extLst>
              <p:ext uri="{D42A27DB-BD31-4B8C-83A1-F6EECF244321}">
                <p14:modId xmlns:p14="http://schemas.microsoft.com/office/powerpoint/2010/main" val="2598315025"/>
              </p:ext>
            </p:extLst>
          </p:nvPr>
        </p:nvGraphicFramePr>
        <p:xfrm>
          <a:off x="468649" y="2327479"/>
          <a:ext cx="7729978" cy="1672731"/>
        </p:xfrm>
        <a:graphic>
          <a:graphicData uri="http://schemas.openxmlformats.org/drawingml/2006/table">
            <a:tbl>
              <a:tblPr firstRow="1" bandRow="1">
                <a:tableStyleId>{5C22544A-7EE6-4342-B048-85BDC9FD1C3A}</a:tableStyleId>
              </a:tblPr>
              <a:tblGrid>
                <a:gridCol w="1407531">
                  <a:extLst>
                    <a:ext uri="{9D8B030D-6E8A-4147-A177-3AD203B41FA5}">
                      <a16:colId xmlns:a16="http://schemas.microsoft.com/office/drawing/2014/main" val="3952619112"/>
                    </a:ext>
                  </a:extLst>
                </a:gridCol>
                <a:gridCol w="1038470">
                  <a:extLst>
                    <a:ext uri="{9D8B030D-6E8A-4147-A177-3AD203B41FA5}">
                      <a16:colId xmlns:a16="http://schemas.microsoft.com/office/drawing/2014/main" val="1358587085"/>
                    </a:ext>
                  </a:extLst>
                </a:gridCol>
                <a:gridCol w="2939170">
                  <a:extLst>
                    <a:ext uri="{9D8B030D-6E8A-4147-A177-3AD203B41FA5}">
                      <a16:colId xmlns:a16="http://schemas.microsoft.com/office/drawing/2014/main" val="2019114851"/>
                    </a:ext>
                  </a:extLst>
                </a:gridCol>
                <a:gridCol w="1152144">
                  <a:extLst>
                    <a:ext uri="{9D8B030D-6E8A-4147-A177-3AD203B41FA5}">
                      <a16:colId xmlns:a16="http://schemas.microsoft.com/office/drawing/2014/main" val="1399010"/>
                    </a:ext>
                  </a:extLst>
                </a:gridCol>
                <a:gridCol w="1192663">
                  <a:extLst>
                    <a:ext uri="{9D8B030D-6E8A-4147-A177-3AD203B41FA5}">
                      <a16:colId xmlns:a16="http://schemas.microsoft.com/office/drawing/2014/main" val="1832999976"/>
                    </a:ext>
                  </a:extLst>
                </a:gridCol>
              </a:tblGrid>
              <a:tr h="630891">
                <a:tc>
                  <a:txBody>
                    <a:bodyPr/>
                    <a:lstStyle/>
                    <a:p>
                      <a:pPr algn="ctr"/>
                      <a:r>
                        <a:rPr lang="es-MX" sz="1400" b="1" noProof="0"/>
                        <a:t>Rubro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noProof="0"/>
                        <a:t>Número de Acuerdo</a:t>
                      </a:r>
                    </a:p>
                  </a:txBody>
                  <a:tcPr anchor="ctr"/>
                </a:tc>
                <a:tc>
                  <a:txBody>
                    <a:bodyPr/>
                    <a:lstStyle/>
                    <a:p>
                      <a:pPr algn="ctr"/>
                      <a:r>
                        <a:rPr lang="es-MX" sz="1400" b="1" noProof="0"/>
                        <a:t>Descripción</a:t>
                      </a:r>
                    </a:p>
                  </a:txBody>
                  <a:tcPr anchor="ctr"/>
                </a:tc>
                <a:tc>
                  <a:txBody>
                    <a:bodyPr/>
                    <a:lstStyle/>
                    <a:p>
                      <a:pPr algn="ctr"/>
                      <a:r>
                        <a:rPr lang="es-MX" sz="1400" b="1" noProof="0"/>
                        <a:t>Responsable</a:t>
                      </a:r>
                    </a:p>
                  </a:txBody>
                  <a:tcPr anchor="ctr"/>
                </a:tc>
                <a:tc>
                  <a:txBody>
                    <a:bodyPr/>
                    <a:lstStyle/>
                    <a:p>
                      <a:pPr algn="ctr"/>
                      <a:r>
                        <a:rPr lang="es-MX" sz="1400" b="1" noProof="0"/>
                        <a:t>Fecha de Compromiso</a:t>
                      </a:r>
                    </a:p>
                  </a:txBody>
                  <a:tcPr anchor="ctr"/>
                </a:tc>
                <a:extLst>
                  <a:ext uri="{0D108BD9-81ED-4DB2-BD59-A6C34878D82A}">
                    <a16:rowId xmlns:a16="http://schemas.microsoft.com/office/drawing/2014/main" val="3263838585"/>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590479150"/>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endParaRPr>
                    </a:p>
                    <a:p>
                      <a:pPr algn="ctr"/>
                      <a:endParaRPr lang="es-MX" sz="1200" kern="1200" noProof="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2939512927"/>
                  </a:ext>
                </a:extLst>
              </a:tr>
            </a:tbl>
          </a:graphicData>
        </a:graphic>
      </p:graphicFrame>
      <p:grpSp>
        <p:nvGrpSpPr>
          <p:cNvPr id="4" name="Grupo 3">
            <a:extLst>
              <a:ext uri="{FF2B5EF4-FFF2-40B4-BE49-F238E27FC236}">
                <a16:creationId xmlns:a16="http://schemas.microsoft.com/office/drawing/2014/main" id="{8CCF8817-CEB0-9804-1055-34F783996B61}"/>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AB071173-AC70-E3C6-2EAE-EFEE39A8F42D}"/>
                </a:ext>
              </a:extLst>
            </p:cNvPr>
            <p:cNvSpPr txBox="1"/>
            <p:nvPr/>
          </p:nvSpPr>
          <p:spPr>
            <a:xfrm>
              <a:off x="6848832" y="314997"/>
              <a:ext cx="46457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Revisión y Ratificación de Acuerdos </a:t>
              </a:r>
            </a:p>
          </p:txBody>
        </p:sp>
        <p:grpSp>
          <p:nvGrpSpPr>
            <p:cNvPr id="8" name="Grupo 7">
              <a:extLst>
                <a:ext uri="{FF2B5EF4-FFF2-40B4-BE49-F238E27FC236}">
                  <a16:creationId xmlns:a16="http://schemas.microsoft.com/office/drawing/2014/main" id="{46B212DC-3195-9F0C-64AE-49FEEC1DB7A3}"/>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6227A63F-51BC-87B3-A127-D6AD410AD02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2B5E2265-7563-5695-0A5F-B854FFD8425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A1B4BF7F-4571-76BB-C0A9-CFF3288E4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1" name="CuadroTexto 10">
            <a:extLst>
              <a:ext uri="{FF2B5EF4-FFF2-40B4-BE49-F238E27FC236}">
                <a16:creationId xmlns:a16="http://schemas.microsoft.com/office/drawing/2014/main" id="{A9EB012E-CE03-7A1C-2FA7-29100757379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681264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aphicFrame>
        <p:nvGraphicFramePr>
          <p:cNvPr id="32" name="Marcador de contenido 7">
            <a:extLst>
              <a:ext uri="{FF2B5EF4-FFF2-40B4-BE49-F238E27FC236}">
                <a16:creationId xmlns:a16="http://schemas.microsoft.com/office/drawing/2014/main" id="{B52CF819-4248-F91F-04A3-B5FC19AC6D17}"/>
              </a:ext>
            </a:extLst>
          </p:cNvPr>
          <p:cNvGraphicFramePr/>
          <p:nvPr>
            <p:extLst>
              <p:ext uri="{D42A27DB-BD31-4B8C-83A1-F6EECF244321}">
                <p14:modId xmlns:p14="http://schemas.microsoft.com/office/powerpoint/2010/main" val="2740320958"/>
              </p:ext>
            </p:extLst>
          </p:nvPr>
        </p:nvGraphicFramePr>
        <p:xfrm>
          <a:off x="585837" y="1447366"/>
          <a:ext cx="7533259" cy="4109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 name="Imagen 36" descr="905.900+ Agenda Fotografías de stock, fotos e imágenes libres de derechos -  iStock | Calendario, Indice, Reloj">
            <a:extLst>
              <a:ext uri="{FF2B5EF4-FFF2-40B4-BE49-F238E27FC236}">
                <a16:creationId xmlns:a16="http://schemas.microsoft.com/office/drawing/2014/main" id="{BCD890D7-7C53-FAB8-A443-5DFA9672537B}"/>
              </a:ext>
            </a:extLst>
          </p:cNvPr>
          <p:cNvPicPr>
            <a:picLocks noChangeAspect="1"/>
          </p:cNvPicPr>
          <p:nvPr/>
        </p:nvPicPr>
        <p:blipFill>
          <a:blip r:embed="rId8"/>
          <a:stretch>
            <a:fillRect/>
          </a:stretch>
        </p:blipFill>
        <p:spPr>
          <a:xfrm>
            <a:off x="7936216" y="1623717"/>
            <a:ext cx="3596019" cy="3583104"/>
          </a:xfrm>
          <a:prstGeom prst="rect">
            <a:avLst/>
          </a:prstGeom>
          <a:ln>
            <a:solidFill>
              <a:schemeClr val="bg1"/>
            </a:solidFill>
          </a:ln>
        </p:spPr>
      </p:pic>
      <p:grpSp>
        <p:nvGrpSpPr>
          <p:cNvPr id="24" name="Grupo 23">
            <a:extLst>
              <a:ext uri="{FF2B5EF4-FFF2-40B4-BE49-F238E27FC236}">
                <a16:creationId xmlns:a16="http://schemas.microsoft.com/office/drawing/2014/main" id="{4217D41F-D844-4C17-047F-ED22D33AC37C}"/>
              </a:ext>
            </a:extLst>
          </p:cNvPr>
          <p:cNvGrpSpPr/>
          <p:nvPr/>
        </p:nvGrpSpPr>
        <p:grpSpPr>
          <a:xfrm>
            <a:off x="346289" y="284341"/>
            <a:ext cx="11565257" cy="813283"/>
            <a:chOff x="346289" y="284341"/>
            <a:chExt cx="11565257" cy="813283"/>
          </a:xfrm>
        </p:grpSpPr>
        <p:sp>
          <p:nvSpPr>
            <p:cNvPr id="25" name="Google Shape;364;p19">
              <a:extLst>
                <a:ext uri="{FF2B5EF4-FFF2-40B4-BE49-F238E27FC236}">
                  <a16:creationId xmlns:a16="http://schemas.microsoft.com/office/drawing/2014/main" id="{D7138D2D-36B8-570D-896E-FB4BCAF0427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Orden del Día</a:t>
              </a:r>
            </a:p>
          </p:txBody>
        </p:sp>
        <p:grpSp>
          <p:nvGrpSpPr>
            <p:cNvPr id="27" name="Grupo 26">
              <a:extLst>
                <a:ext uri="{FF2B5EF4-FFF2-40B4-BE49-F238E27FC236}">
                  <a16:creationId xmlns:a16="http://schemas.microsoft.com/office/drawing/2014/main" id="{15034CAC-1C42-B31F-DFD4-A02855D01306}"/>
                </a:ext>
              </a:extLst>
            </p:cNvPr>
            <p:cNvGrpSpPr/>
            <p:nvPr/>
          </p:nvGrpSpPr>
          <p:grpSpPr>
            <a:xfrm>
              <a:off x="346289" y="284341"/>
              <a:ext cx="11565257" cy="813283"/>
              <a:chOff x="346289" y="284341"/>
              <a:chExt cx="11565257" cy="813283"/>
            </a:xfrm>
          </p:grpSpPr>
          <p:cxnSp>
            <p:nvCxnSpPr>
              <p:cNvPr id="29" name="Conector recto 28">
                <a:extLst>
                  <a:ext uri="{FF2B5EF4-FFF2-40B4-BE49-F238E27FC236}">
                    <a16:creationId xmlns:a16="http://schemas.microsoft.com/office/drawing/2014/main" id="{9F6E5823-2820-6A5C-29B2-ADDF01EE326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3" name="Google Shape;188;p2" descr="Un conjunto de letras blancas en un fondo blanco&#10;&#10;Descripción generada automáticamente con confianza media">
                <a:extLst>
                  <a:ext uri="{FF2B5EF4-FFF2-40B4-BE49-F238E27FC236}">
                    <a16:creationId xmlns:a16="http://schemas.microsoft.com/office/drawing/2014/main" id="{3329D8FB-060D-3D3B-9EB3-4399CC9F7840}"/>
                  </a:ext>
                </a:extLst>
              </p:cNvPr>
              <p:cNvPicPr preferRelativeResize="0"/>
              <p:nvPr/>
            </p:nvPicPr>
            <p:blipFill rotWithShape="1">
              <a:blip r:embed="rId9">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F88C3450-4C69-FBC1-FAF4-FE9CD52590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2" name="CuadroTexto 1">
            <a:extLst>
              <a:ext uri="{FF2B5EF4-FFF2-40B4-BE49-F238E27FC236}">
                <a16:creationId xmlns:a16="http://schemas.microsoft.com/office/drawing/2014/main" id="{676188D0-D2CC-8DB9-C362-DE9700BB897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21403433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5365BF64-4B30-4125-9A30-A1B08C80ED7D}"/>
              </a:ext>
            </a:extLst>
          </p:cNvPr>
          <p:cNvSpPr>
            <a:spLocks noGrp="1"/>
          </p:cNvSpPr>
          <p:nvPr>
            <p:ph type="ctrTitle"/>
          </p:nvPr>
        </p:nvSpPr>
        <p:spPr>
          <a:xfrm>
            <a:off x="1523999" y="1940146"/>
            <a:ext cx="9144000" cy="1909763"/>
          </a:xfrm>
        </p:spPr>
        <p:txBody>
          <a:bodyPr vert="horz" lIns="91440" tIns="45720" rIns="91440" bIns="45720" rtlCol="0" anchor="b">
            <a:normAutofit/>
          </a:bodyPr>
          <a:lstStyle/>
          <a:p>
            <a:pPr rtl="0"/>
            <a:r>
              <a:rPr lang="es-MX" sz="9600" noProof="0">
                <a:latin typeface="+mj-lt"/>
              </a:rPr>
              <a:t>Clausura</a:t>
            </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type="subTitle" idx="1"/>
          </p:nvPr>
        </p:nvSpPr>
        <p:spPr>
          <a:xfrm>
            <a:off x="1523999" y="3962972"/>
            <a:ext cx="9144000" cy="1220333"/>
          </a:xfrm>
        </p:spPr>
        <p:txBody>
          <a:bodyPr vert="horz" lIns="91440" tIns="45720" rIns="91440" bIns="45720" rtlCol="0">
            <a:normAutofit/>
          </a:bodyPr>
          <a:lstStyle/>
          <a:p>
            <a:pPr marL="0" indent="0" rtl="0">
              <a:buNone/>
            </a:pPr>
            <a:r>
              <a:rPr lang="es-MX" sz="2400" cap="all" spc="200" noProof="0">
                <a:solidFill>
                  <a:srgbClr val="FFFFFF"/>
                </a:solidFill>
              </a:rPr>
              <a:t>¡Gracias!</a:t>
            </a:r>
          </a:p>
        </p:txBody>
      </p:sp>
      <p:pic>
        <p:nvPicPr>
          <p:cNvPr id="2" name="Imagen 1" descr="Imagen que contiene Código QR">
            <a:extLst>
              <a:ext uri="{FF2B5EF4-FFF2-40B4-BE49-F238E27FC236}">
                <a16:creationId xmlns:a16="http://schemas.microsoft.com/office/drawing/2014/main" id="{84878265-2ED7-AAC5-505A-F7FF01C97FAF}"/>
              </a:ext>
            </a:extLst>
          </p:cNvPr>
          <p:cNvPicPr>
            <a:picLocks noChangeAspect="1"/>
          </p:cNvPicPr>
          <p:nvPr/>
        </p:nvPicPr>
        <p:blipFill>
          <a:blip r:embed="rId3">
            <a:extLst>
              <a:ext uri="{28A0092B-C50C-407E-A947-70E740481C1C}">
                <a14:useLocalDpi xmlns:a14="http://schemas.microsoft.com/office/drawing/2010/main" val="0"/>
              </a:ext>
            </a:extLst>
          </a:blip>
          <a:srcRect l="48732"/>
          <a:stretch/>
        </p:blipFill>
        <p:spPr>
          <a:xfrm>
            <a:off x="4696474" y="-68440"/>
            <a:ext cx="2799051" cy="1678163"/>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3492-6DA1-DB59-B9B0-63E1E8088D89}"/>
            </a:ext>
          </a:extLst>
        </p:cNvPr>
        <p:cNvGrpSpPr/>
        <p:nvPr/>
      </p:nvGrpSpPr>
      <p:grpSpPr>
        <a:xfrm>
          <a:off x="0" y="0"/>
          <a:ext cx="0" cy="0"/>
          <a:chOff x="0" y="0"/>
          <a:chExt cx="0" cy="0"/>
        </a:xfrm>
      </p:grpSpPr>
      <p:sp>
        <p:nvSpPr>
          <p:cNvPr id="46" name="CuadroTexto 45">
            <a:extLst>
              <a:ext uri="{FF2B5EF4-FFF2-40B4-BE49-F238E27FC236}">
                <a16:creationId xmlns:a16="http://schemas.microsoft.com/office/drawing/2014/main" id="{696C6452-6CE1-937D-8E0A-D6C09D30CF9C}"/>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DB0FB36D-60EE-60E1-5EED-22BB0F6F82C8}"/>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57084F4C-E9C9-79CC-BDE6-18096158FEC6}"/>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C15B8C67-35C3-9997-89F7-F59E949F1B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Acuerdos</a:t>
              </a:r>
            </a:p>
          </p:txBody>
        </p:sp>
        <p:grpSp>
          <p:nvGrpSpPr>
            <p:cNvPr id="4" name="Grupo 3">
              <a:extLst>
                <a:ext uri="{FF2B5EF4-FFF2-40B4-BE49-F238E27FC236}">
                  <a16:creationId xmlns:a16="http://schemas.microsoft.com/office/drawing/2014/main" id="{9337589A-B2FC-CAAE-05D7-91D4421438DD}"/>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07EF92BE-077D-9C38-2FF6-2532EAA5746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48B046E-4714-3A91-81CF-7E58B45ABCC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0AE47F73-4517-451C-4257-9874E817B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 name="CuadroTexto 4">
            <a:extLst>
              <a:ext uri="{FF2B5EF4-FFF2-40B4-BE49-F238E27FC236}">
                <a16:creationId xmlns:a16="http://schemas.microsoft.com/office/drawing/2014/main" id="{7E3FD706-E77E-B0C9-0AEB-12F6F132C934}"/>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graphicFrame>
        <p:nvGraphicFramePr>
          <p:cNvPr id="8" name="Google Shape;282;p6">
            <a:extLst>
              <a:ext uri="{FF2B5EF4-FFF2-40B4-BE49-F238E27FC236}">
                <a16:creationId xmlns:a16="http://schemas.microsoft.com/office/drawing/2014/main" id="{3CFE7B87-DC99-0EE2-91D8-197FC7497078}"/>
              </a:ext>
            </a:extLst>
          </p:cNvPr>
          <p:cNvGraphicFramePr/>
          <p:nvPr>
            <p:extLst>
              <p:ext uri="{D42A27DB-BD31-4B8C-83A1-F6EECF244321}">
                <p14:modId xmlns:p14="http://schemas.microsoft.com/office/powerpoint/2010/main" val="235922148"/>
              </p:ext>
            </p:extLst>
          </p:nvPr>
        </p:nvGraphicFramePr>
        <p:xfrm>
          <a:off x="1525079" y="2070559"/>
          <a:ext cx="9419146" cy="1451163"/>
        </p:xfrm>
        <a:graphic>
          <a:graphicData uri="http://schemas.openxmlformats.org/drawingml/2006/table">
            <a:tbl>
              <a:tblPr>
                <a:noFill/>
              </a:tblPr>
              <a:tblGrid>
                <a:gridCol w="1682315">
                  <a:extLst>
                    <a:ext uri="{9D8B030D-6E8A-4147-A177-3AD203B41FA5}">
                      <a16:colId xmlns:a16="http://schemas.microsoft.com/office/drawing/2014/main" val="20000"/>
                    </a:ext>
                  </a:extLst>
                </a:gridCol>
                <a:gridCol w="3846262">
                  <a:extLst>
                    <a:ext uri="{9D8B030D-6E8A-4147-A177-3AD203B41FA5}">
                      <a16:colId xmlns:a16="http://schemas.microsoft.com/office/drawing/2014/main" val="20001"/>
                    </a:ext>
                  </a:extLst>
                </a:gridCol>
                <a:gridCol w="2648841">
                  <a:extLst>
                    <a:ext uri="{9D8B030D-6E8A-4147-A177-3AD203B41FA5}">
                      <a16:colId xmlns:a16="http://schemas.microsoft.com/office/drawing/2014/main" val="20002"/>
                    </a:ext>
                  </a:extLst>
                </a:gridCol>
                <a:gridCol w="1241728">
                  <a:extLst>
                    <a:ext uri="{9D8B030D-6E8A-4147-A177-3AD203B41FA5}">
                      <a16:colId xmlns:a16="http://schemas.microsoft.com/office/drawing/2014/main" val="20003"/>
                    </a:ext>
                  </a:extLst>
                </a:gridCol>
              </a:tblGrid>
              <a:tr h="50443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Clave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dirty="0">
                          <a:solidFill>
                            <a:schemeClr val="bg1"/>
                          </a:solidFill>
                          <a:latin typeface="+mn-lt"/>
                          <a:ea typeface="Calibri"/>
                          <a:cs typeface="Calibri"/>
                          <a:sym typeface="Calibri"/>
                        </a:rPr>
                        <a:t>Descripción</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Responsable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Estatus</a:t>
                      </a:r>
                    </a:p>
                  </a:txBody>
                  <a:tcPr marL="46300" marR="46300"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extLst>
                  <a:ext uri="{0D108BD9-81ED-4DB2-BD59-A6C34878D82A}">
                    <a16:rowId xmlns:a16="http://schemas.microsoft.com/office/drawing/2014/main" val="10000"/>
                  </a:ext>
                </a:extLst>
              </a:tr>
              <a:tr h="94673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r>
                        <a:rPr lang="es-MX" sz="1400" b="1" noProof="0" dirty="0">
                          <a:solidFill>
                            <a:schemeClr val="tx1"/>
                          </a:solidFill>
                          <a:latin typeface="+mn-lt"/>
                        </a:rPr>
                        <a:t>001/SET-2024</a:t>
                      </a: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400" b="1" kern="1200" dirty="0">
                          <a:solidFill>
                            <a:schemeClr val="tx1"/>
                          </a:solidFill>
                          <a:effectLst/>
                          <a:latin typeface="+mn-lt"/>
                          <a:ea typeface="+mn-ea"/>
                          <a:cs typeface="+mn-cs"/>
                        </a:rPr>
                        <a:t>Contar con el 100% de las declaraciones patrimoniales presentadas antes del mes de mayo.</a:t>
                      </a:r>
                      <a:endParaRPr lang="es-ES" sz="1400" b="1" kern="1200" dirty="0">
                        <a:solidFill>
                          <a:schemeClr val="tx1"/>
                        </a:solidFill>
                        <a:effectLst/>
                        <a:latin typeface="+mn-lt"/>
                        <a:ea typeface="+mn-ea"/>
                        <a:cs typeface="+mn-cs"/>
                      </a:endParaRP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00000"/>
                        </a:lnSpc>
                        <a:spcBef>
                          <a:spcPts val="0"/>
                        </a:spcBef>
                        <a:spcAft>
                          <a:spcPts val="0"/>
                        </a:spcAft>
                        <a:buNone/>
                      </a:pPr>
                      <a:r>
                        <a:rPr lang="es-MX" sz="1400" b="1" noProof="0" dirty="0">
                          <a:solidFill>
                            <a:schemeClr val="tx1"/>
                          </a:solidFill>
                          <a:latin typeface="+mn-lt"/>
                        </a:rPr>
                        <a:t>Unidades Administrativas de la SETUR</a:t>
                      </a:r>
                    </a:p>
                  </a:txBody>
                  <a:tcPr marL="28575" marR="28575" marT="19050" marB="1905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r>
                        <a:rPr lang="es-MX" sz="1400" b="1" i="0" u="none" strike="noStrike" cap="none" baseline="0" noProof="0" dirty="0">
                          <a:solidFill>
                            <a:schemeClr val="tx1"/>
                          </a:solidFill>
                          <a:latin typeface="+mn-lt"/>
                        </a:rPr>
                        <a:t>Concluido</a:t>
                      </a:r>
                    </a:p>
                  </a:txBody>
                  <a:tcPr marL="68575" marR="68575"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0165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656382" y="1601560"/>
            <a:ext cx="10932492" cy="4472964"/>
            <a:chOff x="570064" y="1755680"/>
            <a:chExt cx="10932492" cy="4363216"/>
          </a:xfrm>
        </p:grpSpPr>
        <p:sp>
          <p:nvSpPr>
            <p:cNvPr id="28" name="TextBox 18">
              <a:extLst>
                <a:ext uri="{FF2B5EF4-FFF2-40B4-BE49-F238E27FC236}">
                  <a16:creationId xmlns:a16="http://schemas.microsoft.com/office/drawing/2014/main" id="{8EB81E98-C0F9-6DCA-909D-310269FA4531}"/>
                </a:ext>
              </a:extLst>
            </p:cNvPr>
            <p:cNvSpPr txBox="1"/>
            <p:nvPr/>
          </p:nvSpPr>
          <p:spPr>
            <a:xfrm>
              <a:off x="591908" y="2320271"/>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E84C22"/>
                  </a:solidFill>
                  <a:effectLst/>
                  <a:uLnTx/>
                  <a:uFillTx/>
                </a:rPr>
                <a:t>1. CONTROL INTERNO</a:t>
              </a:r>
            </a:p>
          </p:txBody>
        </p:sp>
        <p:sp>
          <p:nvSpPr>
            <p:cNvPr id="29" name="TextBox 19">
              <a:extLst>
                <a:ext uri="{FF2B5EF4-FFF2-40B4-BE49-F238E27FC236}">
                  <a16:creationId xmlns:a16="http://schemas.microsoft.com/office/drawing/2014/main" id="{0350C633-A602-9383-A067-8DA06D3DCE9D}"/>
                </a:ext>
              </a:extLst>
            </p:cNvPr>
            <p:cNvSpPr txBox="1"/>
            <p:nvPr/>
          </p:nvSpPr>
          <p:spPr>
            <a:xfrm>
              <a:off x="591908" y="2770316"/>
              <a:ext cx="3348174" cy="858707"/>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Programa de Trabajo de Control Interno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Administración de Riesgos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Tecnologías de la Información </a:t>
              </a:r>
            </a:p>
          </p:txBody>
        </p:sp>
        <p:grpSp>
          <p:nvGrpSpPr>
            <p:cNvPr id="30" name="Group 14">
              <a:extLst>
                <a:ext uri="{FF2B5EF4-FFF2-40B4-BE49-F238E27FC236}">
                  <a16:creationId xmlns:a16="http://schemas.microsoft.com/office/drawing/2014/main" id="{A1E92364-B481-F15E-5439-3012F3A3921B}"/>
                </a:ext>
              </a:extLst>
            </p:cNvPr>
            <p:cNvGrpSpPr/>
            <p:nvPr/>
          </p:nvGrpSpPr>
          <p:grpSpPr>
            <a:xfrm>
              <a:off x="3911627" y="1755680"/>
              <a:ext cx="4005080" cy="4010916"/>
              <a:chOff x="3298888" y="1756512"/>
              <a:chExt cx="3917814" cy="3923524"/>
            </a:xfrm>
          </p:grpSpPr>
          <p:sp>
            <p:nvSpPr>
              <p:cNvPr id="45" name="Cube 6">
                <a:extLst>
                  <a:ext uri="{FF2B5EF4-FFF2-40B4-BE49-F238E27FC236}">
                    <a16:creationId xmlns:a16="http://schemas.microsoft.com/office/drawing/2014/main" id="{23345F24-C328-0C61-CB2A-5C1DE80AD65F}"/>
                  </a:ext>
                </a:extLst>
              </p:cNvPr>
              <p:cNvSpPr/>
              <p:nvPr/>
            </p:nvSpPr>
            <p:spPr>
              <a:xfrm rot="8100000">
                <a:off x="4490627" y="1756512"/>
                <a:ext cx="1534340" cy="1534340"/>
              </a:xfrm>
              <a:prstGeom prst="cube">
                <a:avLst>
                  <a:gd name="adj" fmla="val 14635"/>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6" name="Cube 9">
                <a:extLst>
                  <a:ext uri="{FF2B5EF4-FFF2-40B4-BE49-F238E27FC236}">
                    <a16:creationId xmlns:a16="http://schemas.microsoft.com/office/drawing/2014/main" id="{051FB615-89D8-0C6D-2A0C-95BF05BDE4DC}"/>
                  </a:ext>
                </a:extLst>
              </p:cNvPr>
              <p:cNvSpPr/>
              <p:nvPr/>
            </p:nvSpPr>
            <p:spPr>
              <a:xfrm rot="13500000">
                <a:off x="5682362" y="2951104"/>
                <a:ext cx="1534340" cy="1534340"/>
              </a:xfrm>
              <a:prstGeom prst="cube">
                <a:avLst>
                  <a:gd name="adj" fmla="val 14635"/>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7" name="Cube 10">
                <a:extLst>
                  <a:ext uri="{FF2B5EF4-FFF2-40B4-BE49-F238E27FC236}">
                    <a16:creationId xmlns:a16="http://schemas.microsoft.com/office/drawing/2014/main" id="{CF25723C-EC89-A855-A251-FE6C0AC99FE2}"/>
                  </a:ext>
                </a:extLst>
              </p:cNvPr>
              <p:cNvSpPr/>
              <p:nvPr/>
            </p:nvSpPr>
            <p:spPr>
              <a:xfrm rot="18900000">
                <a:off x="4490629" y="4145696"/>
                <a:ext cx="1534340" cy="1534340"/>
              </a:xfrm>
              <a:prstGeom prst="cube">
                <a:avLst>
                  <a:gd name="adj" fmla="val 14635"/>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8" name="Cube 11">
                <a:extLst>
                  <a:ext uri="{FF2B5EF4-FFF2-40B4-BE49-F238E27FC236}">
                    <a16:creationId xmlns:a16="http://schemas.microsoft.com/office/drawing/2014/main" id="{039022D3-80B9-6AD6-A39A-7309CD8E06CF}"/>
                  </a:ext>
                </a:extLst>
              </p:cNvPr>
              <p:cNvSpPr/>
              <p:nvPr/>
            </p:nvSpPr>
            <p:spPr>
              <a:xfrm rot="2700000">
                <a:off x="3298888" y="2951104"/>
                <a:ext cx="1534340" cy="1534340"/>
              </a:xfrm>
              <a:prstGeom prst="cube">
                <a:avLst>
                  <a:gd name="adj" fmla="val 14635"/>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1" name="TextBox 12">
              <a:extLst>
                <a:ext uri="{FF2B5EF4-FFF2-40B4-BE49-F238E27FC236}">
                  <a16:creationId xmlns:a16="http://schemas.microsoft.com/office/drawing/2014/main" id="{9BE9EB64-8B37-CBCF-4447-A9B0F2613D00}"/>
                </a:ext>
              </a:extLst>
            </p:cNvPr>
            <p:cNvSpPr txBox="1"/>
            <p:nvPr/>
          </p:nvSpPr>
          <p:spPr>
            <a:xfrm>
              <a:off x="3880631"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1</a:t>
              </a:r>
            </a:p>
          </p:txBody>
        </p:sp>
        <p:sp>
          <p:nvSpPr>
            <p:cNvPr id="32" name="TextBox 15">
              <a:extLst>
                <a:ext uri="{FF2B5EF4-FFF2-40B4-BE49-F238E27FC236}">
                  <a16:creationId xmlns:a16="http://schemas.microsoft.com/office/drawing/2014/main" id="{0CB7A308-18E8-A6A6-4D98-682AA4DAB800}"/>
                </a:ext>
              </a:extLst>
            </p:cNvPr>
            <p:cNvSpPr txBox="1"/>
            <p:nvPr/>
          </p:nvSpPr>
          <p:spPr>
            <a:xfrm>
              <a:off x="5262584" y="196965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a:solidFill>
                    <a:schemeClr val="bg1"/>
                  </a:solidFill>
                </a:rPr>
                <a:t>2</a:t>
              </a:r>
              <a:endParaRPr kumimoji="0" lang="en-US" sz="7000" b="0" i="0" u="none" strike="noStrike" kern="0" cap="none" spc="0" normalizeH="0" baseline="0" noProof="0">
                <a:ln>
                  <a:noFill/>
                </a:ln>
                <a:solidFill>
                  <a:schemeClr val="bg1"/>
                </a:solidFill>
                <a:effectLst/>
                <a:uLnTx/>
                <a:uFillTx/>
              </a:endParaRPr>
            </a:p>
          </p:txBody>
        </p:sp>
        <p:sp>
          <p:nvSpPr>
            <p:cNvPr id="33" name="TextBox 16">
              <a:extLst>
                <a:ext uri="{FF2B5EF4-FFF2-40B4-BE49-F238E27FC236}">
                  <a16:creationId xmlns:a16="http://schemas.microsoft.com/office/drawing/2014/main" id="{977EF0B0-8534-0123-09F1-8ED25E54C656}"/>
                </a:ext>
              </a:extLst>
            </p:cNvPr>
            <p:cNvSpPr txBox="1"/>
            <p:nvPr/>
          </p:nvSpPr>
          <p:spPr>
            <a:xfrm>
              <a:off x="6603380"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3</a:t>
              </a:r>
            </a:p>
          </p:txBody>
        </p:sp>
        <p:sp>
          <p:nvSpPr>
            <p:cNvPr id="34" name="TextBox 17">
              <a:extLst>
                <a:ext uri="{FF2B5EF4-FFF2-40B4-BE49-F238E27FC236}">
                  <a16:creationId xmlns:a16="http://schemas.microsoft.com/office/drawing/2014/main" id="{CC237674-76C9-1DD3-4E2A-319BB020F513}"/>
                </a:ext>
              </a:extLst>
            </p:cNvPr>
            <p:cNvSpPr txBox="1"/>
            <p:nvPr/>
          </p:nvSpPr>
          <p:spPr>
            <a:xfrm>
              <a:off x="5262584" y="4796349"/>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4</a:t>
              </a:r>
            </a:p>
          </p:txBody>
        </p:sp>
        <p:sp>
          <p:nvSpPr>
            <p:cNvPr id="35" name="TextBox 20">
              <a:extLst>
                <a:ext uri="{FF2B5EF4-FFF2-40B4-BE49-F238E27FC236}">
                  <a16:creationId xmlns:a16="http://schemas.microsoft.com/office/drawing/2014/main" id="{CCE96D2F-5D4A-F55D-DE98-7FB5BAFAAD41}"/>
                </a:ext>
              </a:extLst>
            </p:cNvPr>
            <p:cNvSpPr txBox="1"/>
            <p:nvPr/>
          </p:nvSpPr>
          <p:spPr>
            <a:xfrm>
              <a:off x="8758804"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B64926"/>
                  </a:solidFill>
                  <a:effectLst/>
                  <a:uLnTx/>
                  <a:uFillTx/>
                </a:rPr>
                <a:t>4. TRANSPARENCIA E</a:t>
              </a:r>
              <a:r>
                <a:rPr kumimoji="0" lang="en-US" sz="1800" b="1" i="0" u="none" strike="noStrike" kern="0" cap="none" spc="0" normalizeH="0" baseline="0" noProof="0" dirty="0">
                  <a:ln>
                    <a:noFill/>
                  </a:ln>
                  <a:solidFill>
                    <a:prstClr val="white"/>
                  </a:solidFill>
                  <a:effectLst/>
                  <a:uLnTx/>
                  <a:uFillTx/>
                </a:rPr>
                <a:t> . . </a:t>
              </a:r>
              <a:r>
                <a:rPr kumimoji="0" lang="en-US" sz="1800" b="1" i="0" u="none" strike="noStrike" kern="0" cap="none" spc="0" normalizeH="0" baseline="0" noProof="0" dirty="0">
                  <a:ln>
                    <a:noFill/>
                  </a:ln>
                  <a:solidFill>
                    <a:srgbClr val="B64926"/>
                  </a:solidFill>
                  <a:effectLst/>
                  <a:uLnTx/>
                  <a:uFillTx/>
                </a:rPr>
                <a:t>  INTEGRIDAD.</a:t>
              </a:r>
            </a:p>
          </p:txBody>
        </p:sp>
        <p:sp>
          <p:nvSpPr>
            <p:cNvPr id="36" name="TextBox 21">
              <a:extLst>
                <a:ext uri="{FF2B5EF4-FFF2-40B4-BE49-F238E27FC236}">
                  <a16:creationId xmlns:a16="http://schemas.microsoft.com/office/drawing/2014/main" id="{520608AF-4AE1-98F8-6EDF-2596ADFA602B}"/>
                </a:ext>
              </a:extLst>
            </p:cNvPr>
            <p:cNvSpPr txBox="1"/>
            <p:nvPr/>
          </p:nvSpPr>
          <p:spPr>
            <a:xfrm>
              <a:off x="8758804" y="5260189"/>
              <a:ext cx="2743752" cy="858707"/>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Integridad Institucional</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Unidad de Transparencia</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Declaración </a:t>
              </a:r>
            </a:p>
          </p:txBody>
        </p:sp>
        <p:sp>
          <p:nvSpPr>
            <p:cNvPr id="37" name="TextBox 22">
              <a:extLst>
                <a:ext uri="{FF2B5EF4-FFF2-40B4-BE49-F238E27FC236}">
                  <a16:creationId xmlns:a16="http://schemas.microsoft.com/office/drawing/2014/main" id="{90CE2ABF-FF89-D495-77E6-769157A22F99}"/>
                </a:ext>
              </a:extLst>
            </p:cNvPr>
            <p:cNvSpPr txBox="1"/>
            <p:nvPr/>
          </p:nvSpPr>
          <p:spPr>
            <a:xfrm>
              <a:off x="8758804" y="2244639"/>
              <a:ext cx="2743752" cy="5410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FFBD47"/>
                  </a:solidFill>
                  <a:effectLst/>
                  <a:uLnTx/>
                  <a:uFillTx/>
                </a:rPr>
                <a:t>2. CUENTA PÚBLICA Y    </a:t>
              </a:r>
              <a:r>
                <a:rPr kumimoji="0" lang="en-US" sz="1800" b="1" i="0" u="none" strike="noStrike" kern="0" cap="none" spc="0" normalizeH="0" baseline="0" noProof="0">
                  <a:ln>
                    <a:noFill/>
                  </a:ln>
                  <a:solidFill>
                    <a:prstClr val="white"/>
                  </a:solidFill>
                  <a:effectLst/>
                  <a:uLnTx/>
                  <a:uFillTx/>
                </a:rPr>
                <a:t>. </a:t>
              </a:r>
              <a:r>
                <a:rPr kumimoji="0" lang="en-US" sz="1800" b="1" i="0" u="none" strike="noStrike" kern="0" cap="none" spc="0" normalizeH="0" baseline="0" noProof="0">
                  <a:ln>
                    <a:noFill/>
                  </a:ln>
                  <a:solidFill>
                    <a:srgbClr val="FFBD47"/>
                  </a:solidFill>
                  <a:effectLst/>
                  <a:uLnTx/>
                  <a:uFillTx/>
                </a:rPr>
                <a:t>  ADMINISTRACIÓN.</a:t>
              </a:r>
            </a:p>
          </p:txBody>
        </p:sp>
        <p:sp>
          <p:nvSpPr>
            <p:cNvPr id="38" name="TextBox 23">
              <a:extLst>
                <a:ext uri="{FF2B5EF4-FFF2-40B4-BE49-F238E27FC236}">
                  <a16:creationId xmlns:a16="http://schemas.microsoft.com/office/drawing/2014/main" id="{4C025729-0139-9C77-5032-98F57BF035C3}"/>
                </a:ext>
              </a:extLst>
            </p:cNvPr>
            <p:cNvSpPr txBox="1"/>
            <p:nvPr/>
          </p:nvSpPr>
          <p:spPr>
            <a:xfrm>
              <a:off x="8758804" y="2770316"/>
              <a:ext cx="2743752" cy="1121403"/>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Seguimiento de Indicadores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Presupuesto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Amortización Contable y Presupuestaria</a:t>
              </a:r>
            </a:p>
          </p:txBody>
        </p:sp>
        <p:sp>
          <p:nvSpPr>
            <p:cNvPr id="39" name="TextBox 24">
              <a:extLst>
                <a:ext uri="{FF2B5EF4-FFF2-40B4-BE49-F238E27FC236}">
                  <a16:creationId xmlns:a16="http://schemas.microsoft.com/office/drawing/2014/main" id="{3D120C5F-B3C3-3363-8065-7401BE955E63}"/>
                </a:ext>
              </a:extLst>
            </p:cNvPr>
            <p:cNvSpPr txBox="1"/>
            <p:nvPr/>
          </p:nvSpPr>
          <p:spPr>
            <a:xfrm>
              <a:off x="570064"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CC9900"/>
                  </a:solidFill>
                  <a:effectLst/>
                  <a:uLnTx/>
                  <a:uFillTx/>
                </a:rPr>
                <a:t>3. FISCALIZACIÓN Y </a:t>
              </a:r>
              <a:r>
                <a:rPr kumimoji="0" lang="en-US" sz="1800" b="1" i="0" u="none" strike="noStrike" kern="0" cap="none" spc="0" normalizeH="0" baseline="0" noProof="0" dirty="0">
                  <a:ln>
                    <a:noFill/>
                  </a:ln>
                  <a:solidFill>
                    <a:prstClr val="white"/>
                  </a:solidFill>
                  <a:effectLst/>
                  <a:uLnTx/>
                  <a:uFillTx/>
                </a:rPr>
                <a:t>.  . .</a:t>
              </a:r>
              <a:r>
                <a:rPr kumimoji="0" lang="en-US" sz="1800" b="1" i="0" u="none" strike="noStrike" kern="0" cap="none" spc="0" normalizeH="0" baseline="0" noProof="0" dirty="0">
                  <a:ln>
                    <a:noFill/>
                  </a:ln>
                  <a:solidFill>
                    <a:srgbClr val="CC9900"/>
                  </a:solidFill>
                  <a:effectLst/>
                  <a:uLnTx/>
                  <a:uFillTx/>
                </a:rPr>
                <a:t>   AUDITORÍA.</a:t>
              </a:r>
            </a:p>
          </p:txBody>
        </p:sp>
        <p:sp>
          <p:nvSpPr>
            <p:cNvPr id="40" name="TextBox 25">
              <a:extLst>
                <a:ext uri="{FF2B5EF4-FFF2-40B4-BE49-F238E27FC236}">
                  <a16:creationId xmlns:a16="http://schemas.microsoft.com/office/drawing/2014/main" id="{9AF25D52-0BB3-4106-2BE7-222F31799225}"/>
                </a:ext>
              </a:extLst>
            </p:cNvPr>
            <p:cNvSpPr txBox="1"/>
            <p:nvPr/>
          </p:nvSpPr>
          <p:spPr>
            <a:xfrm>
              <a:off x="674480" y="5191955"/>
              <a:ext cx="2743752" cy="596010"/>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400" b="0" i="0" u="none" strike="noStrike" kern="0" cap="none" spc="0" normalizeH="0" baseline="0">
                  <a:ln>
                    <a:noFill/>
                  </a:ln>
                  <a:effectLst/>
                  <a:uLnTx/>
                  <a:uFillTx/>
                  <a:cs typeface="Arial" panose="020B0604020202020204" pitchFamily="34" charset="0"/>
                </a:rPr>
                <a:t>Auditorías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400" b="0" i="0" u="none" strike="noStrike" kern="0" cap="none" spc="0" normalizeH="0" baseline="0">
                  <a:ln>
                    <a:noFill/>
                  </a:ln>
                  <a:effectLst/>
                  <a:uLnTx/>
                  <a:uFillTx/>
                  <a:cs typeface="Arial" panose="020B0604020202020204" pitchFamily="34" charset="0"/>
                </a:rPr>
                <a:t>Observaciones</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923495" y="2475835"/>
              <a:ext cx="55320" cy="553350"/>
            </a:xfrm>
            <a:prstGeom prst="round2SameRect">
              <a:avLst>
                <a:gd name="adj1" fmla="val 50000"/>
                <a:gd name="adj2" fmla="val 0"/>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2" name="Round Same Side Corner Rectangle 28">
              <a:extLst>
                <a:ext uri="{FF2B5EF4-FFF2-40B4-BE49-F238E27FC236}">
                  <a16:creationId xmlns:a16="http://schemas.microsoft.com/office/drawing/2014/main" id="{3F297B93-C84E-AAE2-F297-33BA1171B05A}"/>
                </a:ext>
              </a:extLst>
            </p:cNvPr>
            <p:cNvSpPr/>
            <p:nvPr/>
          </p:nvSpPr>
          <p:spPr>
            <a:xfrm rot="5400000">
              <a:off x="9079944" y="4933681"/>
              <a:ext cx="55320" cy="553350"/>
            </a:xfrm>
            <a:prstGeom prst="round2SameRect">
              <a:avLst>
                <a:gd name="adj1" fmla="val 50000"/>
                <a:gd name="adj2" fmla="val 0"/>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3" name="Round Same Side Corner Rectangle 29">
              <a:extLst>
                <a:ext uri="{FF2B5EF4-FFF2-40B4-BE49-F238E27FC236}">
                  <a16:creationId xmlns:a16="http://schemas.microsoft.com/office/drawing/2014/main" id="{671EA90F-1736-0729-DDD0-17E10BAC1216}"/>
                </a:ext>
              </a:extLst>
            </p:cNvPr>
            <p:cNvSpPr/>
            <p:nvPr/>
          </p:nvSpPr>
          <p:spPr>
            <a:xfrm rot="5400000">
              <a:off x="9079943" y="2475835"/>
              <a:ext cx="55320" cy="553350"/>
            </a:xfrm>
            <a:prstGeom prst="round2SameRect">
              <a:avLst>
                <a:gd name="adj1" fmla="val 50000"/>
                <a:gd name="adj2" fmla="val 0"/>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4" name="Round Same Side Corner Rectangle 30">
              <a:extLst>
                <a:ext uri="{FF2B5EF4-FFF2-40B4-BE49-F238E27FC236}">
                  <a16:creationId xmlns:a16="http://schemas.microsoft.com/office/drawing/2014/main" id="{4826FDFB-3C1E-8283-445A-59E9F8449B2E}"/>
                </a:ext>
              </a:extLst>
            </p:cNvPr>
            <p:cNvSpPr/>
            <p:nvPr/>
          </p:nvSpPr>
          <p:spPr>
            <a:xfrm rot="5400000">
              <a:off x="934722" y="4924537"/>
              <a:ext cx="55320" cy="553350"/>
            </a:xfrm>
            <a:prstGeom prst="round2SameRect">
              <a:avLst>
                <a:gd name="adj1" fmla="val 50000"/>
                <a:gd name="adj2" fmla="val 0"/>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grpSp>
        <p:nvGrpSpPr>
          <p:cNvPr id="3" name="Grupo 2">
            <a:extLst>
              <a:ext uri="{FF2B5EF4-FFF2-40B4-BE49-F238E27FC236}">
                <a16:creationId xmlns:a16="http://schemas.microsoft.com/office/drawing/2014/main" id="{8FA28589-9ABE-89D9-C7D3-3C1BFF2E6C7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2219ADF9-4867-D56B-32DD-3C3B42CB0331}"/>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24A67E32-C98E-AFD1-98E3-9FBE1A659D52}"/>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F59963FD-BD50-CA57-BBD8-67E0FC50543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5F847E80-2DC0-89FF-9865-C63060C2BDA8}"/>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4" name="CuadroTexto 3">
            <a:extLst>
              <a:ext uri="{FF2B5EF4-FFF2-40B4-BE49-F238E27FC236}">
                <a16:creationId xmlns:a16="http://schemas.microsoft.com/office/drawing/2014/main" id="{030AD83E-39F5-DC05-C054-325D620A6419}"/>
              </a:ext>
            </a:extLst>
          </p:cNvPr>
          <p:cNvSpPr txBox="1"/>
          <p:nvPr/>
        </p:nvSpPr>
        <p:spPr>
          <a:xfrm>
            <a:off x="2067777" y="324569"/>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pic>
        <p:nvPicPr>
          <p:cNvPr id="10" name="Imagen 9">
            <a:extLst>
              <a:ext uri="{FF2B5EF4-FFF2-40B4-BE49-F238E27FC236}">
                <a16:creationId xmlns:a16="http://schemas.microsoft.com/office/drawing/2014/main" id="{0E47C98D-6892-77AF-2FAC-3A7D09CCCB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Tree>
    <p:extLst>
      <p:ext uri="{BB962C8B-B14F-4D97-AF65-F5344CB8AC3E}">
        <p14:creationId xmlns:p14="http://schemas.microsoft.com/office/powerpoint/2010/main" val="3159565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775470" y="1617785"/>
            <a:ext cx="8706894" cy="3772208"/>
            <a:chOff x="1581214" y="2088190"/>
            <a:chExt cx="8706894"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81214" y="2887961"/>
              <a:ext cx="3034328"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s-MX" sz="2400" b="1" i="0" u="none" strike="noStrike" kern="0" cap="none" spc="0" normalizeH="0" baseline="0" noProof="0" dirty="0">
                  <a:ln>
                    <a:noFill/>
                  </a:ln>
                  <a:solidFill>
                    <a:srgbClr val="E84C22"/>
                  </a:solidFill>
                  <a:effectLst/>
                  <a:uLnTx/>
                  <a:uFillTx/>
                  <a:latin typeface="LuloCleanW01-OneBold" panose="02010804020200000003"/>
                </a:rPr>
                <a:t>1. CONTROL INTERNO</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E84C22"/>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dirty="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dirty="0">
                  <a:ln>
                    <a:noFill/>
                  </a:ln>
                  <a:solidFill>
                    <a:schemeClr val="bg1"/>
                  </a:solidFill>
                  <a:effectLst/>
                  <a:uLnTx/>
                  <a:uFillTx/>
                </a:rPr>
                <a:t>1</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2"/>
            </a:solidFill>
            <a:ln w="127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dirty="0">
                <a:ln>
                  <a:noFill/>
                </a:ln>
                <a:solidFill>
                  <a:prstClr val="white"/>
                </a:solidFill>
                <a:effectLst/>
                <a:uLnTx/>
                <a:uFillTx/>
                <a:ea typeface="+mn-ea"/>
                <a:cs typeface="+mn-cs"/>
              </a:endParaRPr>
            </a:p>
          </p:txBody>
        </p:sp>
      </p:grpSp>
      <p:grpSp>
        <p:nvGrpSpPr>
          <p:cNvPr id="17" name="Grupo 16">
            <a:extLst>
              <a:ext uri="{FF2B5EF4-FFF2-40B4-BE49-F238E27FC236}">
                <a16:creationId xmlns:a16="http://schemas.microsoft.com/office/drawing/2014/main" id="{8BEB4433-AD41-E9A4-E8DC-B35791242FD3}"/>
              </a:ext>
            </a:extLst>
          </p:cNvPr>
          <p:cNvGrpSpPr/>
          <p:nvPr/>
        </p:nvGrpSpPr>
        <p:grpSpPr>
          <a:xfrm>
            <a:off x="346289" y="284341"/>
            <a:ext cx="11565257" cy="813283"/>
            <a:chOff x="346289" y="284341"/>
            <a:chExt cx="11565257" cy="813283"/>
          </a:xfrm>
        </p:grpSpPr>
        <p:sp>
          <p:nvSpPr>
            <p:cNvPr id="18" name="Google Shape;364;p19">
              <a:extLst>
                <a:ext uri="{FF2B5EF4-FFF2-40B4-BE49-F238E27FC236}">
                  <a16:creationId xmlns:a16="http://schemas.microsoft.com/office/drawing/2014/main" id="{2C43BC0F-F7DE-A622-93B1-395C54B44D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20" name="Grupo 19">
              <a:extLst>
                <a:ext uri="{FF2B5EF4-FFF2-40B4-BE49-F238E27FC236}">
                  <a16:creationId xmlns:a16="http://schemas.microsoft.com/office/drawing/2014/main" id="{D4E1DD8C-3650-2523-86FB-99076DA0EC35}"/>
                </a:ext>
              </a:extLst>
            </p:cNvPr>
            <p:cNvGrpSpPr/>
            <p:nvPr/>
          </p:nvGrpSpPr>
          <p:grpSpPr>
            <a:xfrm>
              <a:off x="346289" y="284341"/>
              <a:ext cx="11565257" cy="813283"/>
              <a:chOff x="346289" y="284341"/>
              <a:chExt cx="11565257" cy="813283"/>
            </a:xfrm>
          </p:grpSpPr>
          <p:cxnSp>
            <p:nvCxnSpPr>
              <p:cNvPr id="22" name="Conector recto 21">
                <a:extLst>
                  <a:ext uri="{FF2B5EF4-FFF2-40B4-BE49-F238E27FC236}">
                    <a16:creationId xmlns:a16="http://schemas.microsoft.com/office/drawing/2014/main" id="{DA34E1F6-37E5-705D-CAD6-2AF5A792DE0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5" name="Google Shape;188;p2" descr="Un conjunto de letras blancas en un fondo blanco&#10;&#10;Descripción generada automáticamente con confianza media">
                <a:extLst>
                  <a:ext uri="{FF2B5EF4-FFF2-40B4-BE49-F238E27FC236}">
                    <a16:creationId xmlns:a16="http://schemas.microsoft.com/office/drawing/2014/main" id="{3C37E7DF-2838-AD1B-AC79-4684CE1C7DA4}"/>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E2309D00-64FA-B9F5-F0A1-4152FEDC1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7" name="TextBox 19">
            <a:extLst>
              <a:ext uri="{FF2B5EF4-FFF2-40B4-BE49-F238E27FC236}">
                <a16:creationId xmlns:a16="http://schemas.microsoft.com/office/drawing/2014/main" id="{8DEC8AAB-E8A8-DB6F-CF3E-AD423B6EEE74}"/>
              </a:ext>
            </a:extLst>
          </p:cNvPr>
          <p:cNvSpPr txBox="1"/>
          <p:nvPr/>
        </p:nvSpPr>
        <p:spPr>
          <a:xfrm>
            <a:off x="1759387" y="3115058"/>
            <a:ext cx="4335933" cy="873765"/>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sz="1600" noProof="0"/>
              <a:t>Programa de Trabajo de Control Interno</a:t>
            </a:r>
          </a:p>
          <a:p>
            <a:r>
              <a:rPr lang="es-MX" sz="1600" noProof="0"/>
              <a:t>Administración de Riesgos </a:t>
            </a:r>
          </a:p>
          <a:p>
            <a:r>
              <a:rPr lang="es-MX" sz="1600" noProof="0"/>
              <a:t>Tecnologías de la información</a:t>
            </a:r>
          </a:p>
        </p:txBody>
      </p:sp>
      <p:sp>
        <p:nvSpPr>
          <p:cNvPr id="5" name="CuadroTexto 4">
            <a:extLst>
              <a:ext uri="{FF2B5EF4-FFF2-40B4-BE49-F238E27FC236}">
                <a16:creationId xmlns:a16="http://schemas.microsoft.com/office/drawing/2014/main" id="{1A22698F-6691-562B-11A1-C101A6FD821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1092367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3119988772"/>
              </p:ext>
            </p:extLst>
          </p:nvPr>
        </p:nvGraphicFramePr>
        <p:xfrm>
          <a:off x="1576603" y="2910162"/>
          <a:ext cx="4388262" cy="1932204"/>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747438">
                <a:tc>
                  <a:txBody>
                    <a:bodyPr/>
                    <a:lstStyle/>
                    <a:p>
                      <a:pPr marL="0" algn="ctr" defTabSz="914400" rtl="0" eaLnBrk="1" latinLnBrk="0" hangingPunct="1"/>
                      <a:r>
                        <a:rPr lang="es-MX" sz="1200" b="1" kern="1200" baseline="0">
                          <a:solidFill>
                            <a:schemeClr val="tx1"/>
                          </a:solidFill>
                        </a:rPr>
                        <a:t># de Actividades de control comprometidas</a:t>
                      </a:r>
                      <a:endParaRPr lang="es-MX" sz="1200" b="1" kern="1200" baseline="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a:ln>
                            <a:noFill/>
                          </a:ln>
                          <a:solidFill>
                            <a:prstClr val="black">
                              <a:lumMod val="95000"/>
                              <a:lumOff val="5000"/>
                            </a:prstClr>
                          </a:solidFill>
                          <a:effectLst/>
                          <a:uLnTx/>
                          <a:uFillTx/>
                        </a:rPr>
                        <a:t>Avance al 1er </a:t>
                      </a:r>
                      <a:r>
                        <a:rPr kumimoji="0" lang="es-MX" sz="1200" b="1" u="none" strike="noStrike" kern="1200" cap="none" spc="0" normalizeH="0" baseline="0" noProof="0" err="1">
                          <a:ln>
                            <a:noFill/>
                          </a:ln>
                          <a:solidFill>
                            <a:prstClr val="black">
                              <a:lumMod val="95000"/>
                              <a:lumOff val="5000"/>
                            </a:prstClr>
                          </a:solidFill>
                          <a:effectLst/>
                          <a:uLnTx/>
                          <a:uFillTx/>
                        </a:rPr>
                        <a:t>Trim</a:t>
                      </a:r>
                      <a:r>
                        <a:rPr kumimoji="0" lang="es-MX" sz="1200" b="1" u="none" strike="noStrike" kern="1200" cap="none" spc="0" normalizeH="0" baseline="0" noProof="0">
                          <a:ln>
                            <a:noFill/>
                          </a:ln>
                          <a:solidFill>
                            <a:prstClr val="black">
                              <a:lumMod val="95000"/>
                              <a:lumOff val="5000"/>
                            </a:prstClr>
                          </a:solidFill>
                          <a:effectLst/>
                          <a:uLnTx/>
                          <a:uFillTx/>
                        </a:rPr>
                        <a:t>. 2025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a:ln>
                            <a:noFill/>
                          </a:ln>
                          <a:solidFill>
                            <a:prstClr val="black">
                              <a:lumMod val="95000"/>
                              <a:lumOff val="5000"/>
                            </a:prstClr>
                          </a:solidFill>
                          <a:effectLst/>
                          <a:uLnTx/>
                          <a:uFillTx/>
                        </a:rPr>
                        <a:t>80%</a:t>
                      </a:r>
                      <a:endParaRPr kumimoji="0" lang="es-MX" sz="1200" b="1" i="0" u="none" strike="noStrike" kern="1200" cap="none" spc="0" normalizeH="0" baseline="0" noProof="0">
                        <a:ln>
                          <a:noFill/>
                        </a:ln>
                        <a:solidFill>
                          <a:prstClr val="black">
                            <a:lumMod val="95000"/>
                            <a:lumOff val="5000"/>
                          </a:prstClr>
                        </a:solidFill>
                        <a:effectLst/>
                        <a:uLnTx/>
                        <a:uFillTx/>
                        <a:latin typeface="+mn-lt"/>
                        <a:ea typeface="+mn-ea"/>
                        <a:cs typeface="+mn-cs"/>
                      </a:endParaRPr>
                    </a:p>
                  </a:txBody>
                  <a:tcP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a:t>En Proceso</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a:solidFill>
                            <a:schemeClr val="tx1">
                              <a:lumMod val="95000"/>
                              <a:lumOff val="5000"/>
                            </a:schemeClr>
                          </a:solidFill>
                        </a:rPr>
                        <a:t>3</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2600519908"/>
              </p:ext>
            </p:extLst>
          </p:nvPr>
        </p:nvGraphicFramePr>
        <p:xfrm>
          <a:off x="6427737" y="2046659"/>
          <a:ext cx="4865697" cy="3659209"/>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Programa de Trabajo de Control Interno (PTCI)</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49483" y="1159878"/>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Avance General del PTCI </a:t>
            </a:r>
            <a:r>
              <a:rPr lang="es-ES" sz="2200" b="1" dirty="0">
                <a:solidFill>
                  <a:schemeClr val="dk1"/>
                </a:solidFill>
                <a:ea typeface="Fira Sans"/>
                <a:cs typeface="Fira Sans"/>
                <a:sym typeface="Fira Sans"/>
              </a:rPr>
              <a:t>2025</a:t>
            </a:r>
            <a:endParaRPr lang="es-ES" sz="2200" b="1">
              <a:solidFill>
                <a:schemeClr val="dk1"/>
              </a:solidFill>
              <a:ea typeface="Fira Sans"/>
              <a:cs typeface="Fira Sans"/>
              <a:sym typeface="Fira Sans"/>
            </a:endParaRPr>
          </a:p>
        </p:txBody>
      </p:sp>
      <p:pic>
        <p:nvPicPr>
          <p:cNvPr id="3" name="Imagen 2">
            <a:extLst>
              <a:ext uri="{FF2B5EF4-FFF2-40B4-BE49-F238E27FC236}">
                <a16:creationId xmlns:a16="http://schemas.microsoft.com/office/drawing/2014/main" id="{36CD29AF-D8D3-24B5-E063-A1928F163E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2" name="CuadroTexto 11">
            <a:extLst>
              <a:ext uri="{FF2B5EF4-FFF2-40B4-BE49-F238E27FC236}">
                <a16:creationId xmlns:a16="http://schemas.microsoft.com/office/drawing/2014/main" id="{981678E4-6B1D-0D80-9256-5BD322F54F9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MX" sz="1600" noProof="0">
                <a:ea typeface="Calibri"/>
                <a:cs typeface="Calibri"/>
              </a:rPr>
              <a:t>Sesión Ordinaria del 1er. Trimestre 2025</a:t>
            </a:r>
          </a:p>
        </p:txBody>
      </p:sp>
    </p:spTree>
    <p:extLst>
      <p:ext uri="{BB962C8B-B14F-4D97-AF65-F5344CB8AC3E}">
        <p14:creationId xmlns:p14="http://schemas.microsoft.com/office/powerpoint/2010/main" val="421301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BAB586F4-6D1D-AB9E-E5F6-D92172C8642A}"/>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6A2DEC73-AD38-933C-F7B8-1D09E9FF917F}"/>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7862BC5D-D41A-182C-D524-C5E42827C8A5}"/>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FD1C417-D61D-5C05-E007-A6DAB75DB25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0CCB1E7D-1890-1553-D113-087136841297}"/>
                  </a:ext>
                </a:extLst>
              </p:cNvPr>
              <p:cNvPicPr preferRelativeResize="0"/>
              <p:nvPr/>
            </p:nvPicPr>
            <p:blipFill rotWithShape="1">
              <a:blip r:embed="rId4">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0B7831F9-1864-33D9-5B39-52875887D7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3" name="CuadroTexto 2">
            <a:extLst>
              <a:ext uri="{FF2B5EF4-FFF2-40B4-BE49-F238E27FC236}">
                <a16:creationId xmlns:a16="http://schemas.microsoft.com/office/drawing/2014/main" id="{69299CEB-6083-AEA7-14BD-E0B0194B96D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dirty="0">
                <a:ea typeface="Calibri"/>
                <a:cs typeface="Calibri"/>
              </a:rPr>
              <a:t>Comité de Control y Desempeño Institucional </a:t>
            </a:r>
          </a:p>
          <a:p>
            <a:r>
              <a:rPr lang="es-MX" sz="1600" noProof="0" dirty="0">
                <a:ea typeface="Calibri"/>
                <a:cs typeface="Calibri"/>
              </a:rPr>
              <a:t>Sesión Ordinaria del 1er. Trimestre 2025</a:t>
            </a:r>
          </a:p>
        </p:txBody>
      </p:sp>
      <p:pic>
        <p:nvPicPr>
          <p:cNvPr id="12" name="Imagen 11" descr="Escala de tiempo&#10;&#10;El contenido generado por IA puede ser incorrecto.">
            <a:extLst>
              <a:ext uri="{FF2B5EF4-FFF2-40B4-BE49-F238E27FC236}">
                <a16:creationId xmlns:a16="http://schemas.microsoft.com/office/drawing/2014/main" id="{5E8C604C-0F04-AC7F-5234-DB21D20E6A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2197" y="2443054"/>
            <a:ext cx="4543871" cy="3510850"/>
          </a:xfrm>
          <a:prstGeom prst="rect">
            <a:avLst/>
          </a:prstGeom>
          <a:ln>
            <a:noFill/>
          </a:ln>
          <a:effectLst>
            <a:outerShdw blurRad="292100" dist="139700" dir="2700000" algn="tl" rotWithShape="0">
              <a:srgbClr val="333333">
                <a:alpha val="65000"/>
              </a:srgbClr>
            </a:outerShdw>
          </a:effectLst>
        </p:spPr>
      </p:pic>
      <p:pic>
        <p:nvPicPr>
          <p:cNvPr id="15" name="Imagen 14" descr="Texto&#10;&#10;El contenido generado por IA puede ser incorrecto.">
            <a:extLst>
              <a:ext uri="{FF2B5EF4-FFF2-40B4-BE49-F238E27FC236}">
                <a16:creationId xmlns:a16="http://schemas.microsoft.com/office/drawing/2014/main" id="{B684E147-8E18-707C-92E2-ABC3A9EA6A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82926" y="2545144"/>
            <a:ext cx="3598338" cy="3510850"/>
          </a:xfrm>
          <a:prstGeom prst="rect">
            <a:avLst/>
          </a:prstGeom>
          <a:ln>
            <a:noFill/>
          </a:ln>
          <a:effectLst>
            <a:outerShdw blurRad="292100" dist="139700" dir="2700000" algn="tl" rotWithShape="0">
              <a:srgbClr val="333333">
                <a:alpha val="65000"/>
              </a:srgbClr>
            </a:outerShdw>
          </a:effectLst>
        </p:spPr>
      </p:pic>
      <p:pic>
        <p:nvPicPr>
          <p:cNvPr id="18" name="Imagen 17" descr="Interfaz de usuario gráfica, Aplicación">
            <a:extLst>
              <a:ext uri="{FF2B5EF4-FFF2-40B4-BE49-F238E27FC236}">
                <a16:creationId xmlns:a16="http://schemas.microsoft.com/office/drawing/2014/main" id="{7A308FB6-0221-8C05-1742-A0D4314B34F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78123" y="2545144"/>
            <a:ext cx="3306670" cy="3306670"/>
          </a:xfrm>
          <a:prstGeom prst="rect">
            <a:avLst/>
          </a:prstGeom>
          <a:ln>
            <a:noFill/>
          </a:ln>
          <a:effectLst>
            <a:outerShdw blurRad="292100" dist="139700" dir="2700000" algn="tl" rotWithShape="0">
              <a:srgbClr val="333333">
                <a:alpha val="65000"/>
              </a:srgbClr>
            </a:outerShdw>
          </a:effectLst>
        </p:spPr>
      </p:pic>
      <p:sp>
        <p:nvSpPr>
          <p:cNvPr id="4" name="Google Shape;364;p19">
            <a:extLst>
              <a:ext uri="{FF2B5EF4-FFF2-40B4-BE49-F238E27FC236}">
                <a16:creationId xmlns:a16="http://schemas.microsoft.com/office/drawing/2014/main" id="{F1FBA6B2-2DE6-B7B8-6FC6-8DB338A70663}"/>
              </a:ext>
            </a:extLst>
          </p:cNvPr>
          <p:cNvSpPr txBox="1"/>
          <p:nvPr/>
        </p:nvSpPr>
        <p:spPr>
          <a:xfrm>
            <a:off x="594632" y="1653635"/>
            <a:ext cx="110013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dirty="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sz="2000" noProof="0" dirty="0">
                <a:solidFill>
                  <a:schemeClr val="dk1"/>
                </a:solidFill>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400" b="1" kern="1200" dirty="0">
                <a:solidFill>
                  <a:schemeClr val="tx1"/>
                </a:solidFill>
                <a:latin typeface="+mn-lt"/>
                <a:ea typeface="+mn-ea"/>
                <a:cs typeface="+mn-cs"/>
              </a:rPr>
              <a:t>P01.PI04. Programa de Promoción de la Integridad y Prevención de la Corrupción en la institución </a:t>
            </a:r>
          </a:p>
          <a:p>
            <a:pPr marL="0" lvl="0" indent="0" algn="ctr" rtl="0">
              <a:spcBef>
                <a:spcPts val="0"/>
              </a:spcBef>
              <a:spcAft>
                <a:spcPts val="0"/>
              </a:spcAft>
              <a:buNone/>
            </a:pPr>
            <a:endParaRPr lang="es-MX" sz="2000" noProof="0" dirty="0">
              <a:solidFill>
                <a:schemeClr val="dk1"/>
              </a:solidFill>
              <a:ea typeface="Fira Sans"/>
              <a:cs typeface="Fira Sans"/>
              <a:sym typeface="Fira Sans"/>
            </a:endParaRPr>
          </a:p>
          <a:p>
            <a:pPr marL="0" lvl="0" indent="0" algn="ctr" rtl="0">
              <a:spcBef>
                <a:spcPts val="0"/>
              </a:spcBef>
              <a:spcAft>
                <a:spcPts val="0"/>
              </a:spcAft>
              <a:buNone/>
            </a:pPr>
            <a:endParaRPr lang="es-MX" sz="2000" b="1" noProof="0" dirty="0">
              <a:solidFill>
                <a:schemeClr val="dk1"/>
              </a:solidFill>
              <a:ea typeface="Fira Sans"/>
              <a:cs typeface="Fira Sans"/>
              <a:sym typeface="Fira Sans"/>
            </a:endParaRPr>
          </a:p>
        </p:txBody>
      </p:sp>
    </p:spTree>
    <p:extLst>
      <p:ext uri="{BB962C8B-B14F-4D97-AF65-F5344CB8AC3E}">
        <p14:creationId xmlns:p14="http://schemas.microsoft.com/office/powerpoint/2010/main" val="3917561974"/>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Diseño personalizado">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77B1CBC-B4E9-4404-9C90-A9E6806140BA}">
  <we:reference id="wa200005566" version="3.0.0.2" store="es-E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A4422F4D54F05C44B17A6C240137677C" ma:contentTypeVersion="9" ma:contentTypeDescription="Crear nuevo documento." ma:contentTypeScope="" ma:versionID="61d6b4a0df725a5960485c834a74efd2">
  <xsd:schema xmlns:xsd="http://www.w3.org/2001/XMLSchema" xmlns:xs="http://www.w3.org/2001/XMLSchema" xmlns:p="http://schemas.microsoft.com/office/2006/metadata/properties" xmlns:ns3="c422174a-3247-4075-b15c-3a8ec976f415" xmlns:ns4="08566584-5784-481e-b5fa-8b16c72dc349" targetNamespace="http://schemas.microsoft.com/office/2006/metadata/properties" ma:root="true" ma:fieldsID="c63ccb9d1e76d02564d34d6c0f60135b" ns3:_="" ns4:_="">
    <xsd:import namespace="c422174a-3247-4075-b15c-3a8ec976f415"/>
    <xsd:import namespace="08566584-5784-481e-b5fa-8b16c72dc349"/>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22174a-3247-4075-b15c-3a8ec976f4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566584-5784-481e-b5fa-8b16c72dc349"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c422174a-3247-4075-b15c-3a8ec976f415" xsi:nil="true"/>
  </documentManagement>
</p:properties>
</file>

<file path=customXml/itemProps1.xml><?xml version="1.0" encoding="utf-8"?>
<ds:datastoreItem xmlns:ds="http://schemas.openxmlformats.org/officeDocument/2006/customXml" ds:itemID="{F9FB52E4-7540-49CE-B7EF-04F5AB19871E}">
  <ds:schemaRefs>
    <ds:schemaRef ds:uri="08566584-5784-481e-b5fa-8b16c72dc349"/>
    <ds:schemaRef ds:uri="c422174a-3247-4075-b15c-3a8ec976f4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1AB549A-A09A-4F34-8156-F24D52EBFAB9}">
  <ds:schemaRefs>
    <ds:schemaRef ds:uri="http://schemas.microsoft.com/sharepoint/v3/contenttype/forms"/>
  </ds:schemaRefs>
</ds:datastoreItem>
</file>

<file path=customXml/itemProps3.xml><?xml version="1.0" encoding="utf-8"?>
<ds:datastoreItem xmlns:ds="http://schemas.openxmlformats.org/officeDocument/2006/customXml" ds:itemID="{98489BB6-228C-4381-8EDD-32E19FB6166A}">
  <ds:schemaRefs>
    <ds:schemaRef ds:uri="08566584-5784-481e-b5fa-8b16c72dc349"/>
    <ds:schemaRef ds:uri="c422174a-3247-4075-b15c-3a8ec976f41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330</TotalTime>
  <Words>3332</Words>
  <Application>Microsoft Office PowerPoint</Application>
  <PresentationFormat>Panorámica</PresentationFormat>
  <Paragraphs>632</Paragraphs>
  <Slides>40</Slides>
  <Notes>17</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40</vt:i4>
      </vt:variant>
    </vt:vector>
  </HeadingPairs>
  <TitlesOfParts>
    <vt:vector size="53" baseType="lpstr">
      <vt:lpstr>Aptos</vt:lpstr>
      <vt:lpstr>Arial</vt:lpstr>
      <vt:lpstr>Calibri</vt:lpstr>
      <vt:lpstr>Calibri Light</vt:lpstr>
      <vt:lpstr>Century Gothic</vt:lpstr>
      <vt:lpstr>Fira Sans</vt:lpstr>
      <vt:lpstr>Helvetica</vt:lpstr>
      <vt:lpstr>LuloCleanW01-One</vt:lpstr>
      <vt:lpstr>LuloCleanW01-OneBold</vt:lpstr>
      <vt:lpstr>Nordique Inline</vt:lpstr>
      <vt:lpstr>Wingdings</vt:lpstr>
      <vt:lpstr>Diseño personalizado</vt:lpstr>
      <vt:lpstr>1_Diseño personalizado</vt:lpstr>
      <vt:lpstr>Presentación de PowerPoint</vt:lpstr>
      <vt:lpstr>VERIFICACIÓN Y DECLARACIÓN DEL QUÓRUM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Clausura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control de riesgos de corrupción</dc:title>
  <dc:creator>Victor Alberto Cuevas Acosta</dc:creator>
  <cp:lastModifiedBy>Maria Guadalupe Bustamante Garcia</cp:lastModifiedBy>
  <cp:revision>271</cp:revision>
  <cp:lastPrinted>2025-02-26T17:23:34Z</cp:lastPrinted>
  <dcterms:created xsi:type="dcterms:W3CDTF">2023-08-22T17:13:12Z</dcterms:created>
  <dcterms:modified xsi:type="dcterms:W3CDTF">2025-10-15T19:35:14Z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0x010100A4422F4D54F05C44B17A6C240137677C</vt:lpwstr>
  </property>
</Properties>
</file>