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420_DC115DC4.xml" ContentType="application/vnd.ms-powerpoint.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 id="2147483706" r:id="rId5"/>
  </p:sldMasterIdLst>
  <p:notesMasterIdLst>
    <p:notesMasterId r:id="rId62"/>
  </p:notesMasterIdLst>
  <p:sldIdLst>
    <p:sldId id="472" r:id="rId6"/>
    <p:sldId id="459" r:id="rId7"/>
    <p:sldId id="471" r:id="rId8"/>
    <p:sldId id="467" r:id="rId9"/>
    <p:sldId id="470" r:id="rId10"/>
    <p:sldId id="1056" r:id="rId11"/>
    <p:sldId id="456" r:id="rId12"/>
    <p:sldId id="1044" r:id="rId13"/>
    <p:sldId id="1011" r:id="rId14"/>
    <p:sldId id="1045" r:id="rId15"/>
    <p:sldId id="1013" r:id="rId16"/>
    <p:sldId id="295" r:id="rId17"/>
    <p:sldId id="306" r:id="rId18"/>
    <p:sldId id="1067" r:id="rId19"/>
    <p:sldId id="367" r:id="rId20"/>
    <p:sldId id="1062" r:id="rId21"/>
    <p:sldId id="1042" r:id="rId22"/>
    <p:sldId id="1036" r:id="rId23"/>
    <p:sldId id="1037" r:id="rId24"/>
    <p:sldId id="1038" r:id="rId25"/>
    <p:sldId id="1039" r:id="rId26"/>
    <p:sldId id="319" r:id="rId27"/>
    <p:sldId id="369" r:id="rId28"/>
    <p:sldId id="1059" r:id="rId29"/>
    <p:sldId id="1008" r:id="rId30"/>
    <p:sldId id="1010" r:id="rId31"/>
    <p:sldId id="1024" r:id="rId32"/>
    <p:sldId id="300" r:id="rId33"/>
    <p:sldId id="301" r:id="rId34"/>
    <p:sldId id="1057" r:id="rId35"/>
    <p:sldId id="702" r:id="rId36"/>
    <p:sldId id="1061" r:id="rId37"/>
    <p:sldId id="1031" r:id="rId38"/>
    <p:sldId id="303" r:id="rId39"/>
    <p:sldId id="1070" r:id="rId40"/>
    <p:sldId id="1060" r:id="rId41"/>
    <p:sldId id="1015" r:id="rId42"/>
    <p:sldId id="1032" r:id="rId43"/>
    <p:sldId id="328" r:id="rId44"/>
    <p:sldId id="1040" r:id="rId45"/>
    <p:sldId id="1063" r:id="rId46"/>
    <p:sldId id="1033" r:id="rId47"/>
    <p:sldId id="1066" r:id="rId48"/>
    <p:sldId id="1048" r:id="rId49"/>
    <p:sldId id="1043" r:id="rId50"/>
    <p:sldId id="1055" r:id="rId51"/>
    <p:sldId id="1052" r:id="rId52"/>
    <p:sldId id="1054" r:id="rId53"/>
    <p:sldId id="1050" r:id="rId54"/>
    <p:sldId id="1069" r:id="rId55"/>
    <p:sldId id="1068" r:id="rId56"/>
    <p:sldId id="1071" r:id="rId57"/>
    <p:sldId id="280" r:id="rId58"/>
    <p:sldId id="704" r:id="rId59"/>
    <p:sldId id="466" r:id="rId60"/>
    <p:sldId id="290" r:id="rId61"/>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999D31F5-FA8C-456A-9749-0058A0DB9341}">
          <p14:sldIdLst>
            <p14:sldId id="472"/>
            <p14:sldId id="459"/>
            <p14:sldId id="471"/>
            <p14:sldId id="467"/>
            <p14:sldId id="470"/>
            <p14:sldId id="1056"/>
            <p14:sldId id="456"/>
            <p14:sldId id="1044"/>
            <p14:sldId id="1011"/>
            <p14:sldId id="1045"/>
            <p14:sldId id="1013"/>
            <p14:sldId id="295"/>
            <p14:sldId id="306"/>
            <p14:sldId id="1067"/>
            <p14:sldId id="367"/>
          </p14:sldIdLst>
        </p14:section>
        <p14:section name="Sección sin título" id="{E5C1217F-9FF6-46C2-9279-67FBBA0A46D6}">
          <p14:sldIdLst>
            <p14:sldId id="1062"/>
            <p14:sldId id="1042"/>
            <p14:sldId id="1036"/>
            <p14:sldId id="1037"/>
            <p14:sldId id="1038"/>
            <p14:sldId id="1039"/>
            <p14:sldId id="319"/>
            <p14:sldId id="369"/>
            <p14:sldId id="1059"/>
            <p14:sldId id="1008"/>
            <p14:sldId id="1010"/>
            <p14:sldId id="1024"/>
            <p14:sldId id="300"/>
            <p14:sldId id="301"/>
            <p14:sldId id="1057"/>
            <p14:sldId id="702"/>
            <p14:sldId id="1061"/>
            <p14:sldId id="1031"/>
            <p14:sldId id="303"/>
            <p14:sldId id="1070"/>
            <p14:sldId id="1060"/>
            <p14:sldId id="1015"/>
            <p14:sldId id="1032"/>
            <p14:sldId id="328"/>
            <p14:sldId id="1040"/>
            <p14:sldId id="1063"/>
            <p14:sldId id="1033"/>
            <p14:sldId id="1066"/>
            <p14:sldId id="1048"/>
            <p14:sldId id="1043"/>
            <p14:sldId id="1055"/>
            <p14:sldId id="1052"/>
            <p14:sldId id="1054"/>
            <p14:sldId id="1050"/>
            <p14:sldId id="1069"/>
            <p14:sldId id="1068"/>
            <p14:sldId id="1071"/>
            <p14:sldId id="280"/>
            <p14:sldId id="704"/>
            <p14:sldId id="466"/>
            <p14:sldId id="29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58807C0-05A0-DEE3-6A4D-B9A605DAB68C}" name="Flor Maria Cota Garcia" initials="FC" userId="S::flor.cota@sonora.gob.mx::944e7a72-6cdc-4e39-ab9c-ab5d5c5ea7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2F3F"/>
    <a:srgbClr val="B64926"/>
    <a:srgbClr val="990000"/>
    <a:srgbClr val="A50021"/>
    <a:srgbClr val="000000"/>
    <a:srgbClr val="0EDE80"/>
    <a:srgbClr val="CC9900"/>
    <a:srgbClr val="CC0000"/>
    <a:srgbClr val="AD2A39"/>
    <a:srgbClr val="9D2E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3D1416-2726-4C6F-AC3F-2EC54987BE41}" v="74" dt="2025-03-28T19:42:39.22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98" y="10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139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viewProps" Target="viewProps.xml"/><Relationship Id="rId69" Type="http://schemas.microsoft.com/office/2018/10/relationships/authors" Target="author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microsoft.com/office/2016/11/relationships/changesInfo" Target="changesInfos/changesInfo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Guadalupe Bustamante Garcia" userId="c47fad6f-af24-41a9-bfc2-c798c7ce9388" providerId="ADAL" clId="{643D1416-2726-4C6F-AC3F-2EC54987BE41}"/>
    <pc:docChg chg="undo custSel addSld modSld sldOrd">
      <pc:chgData name="Maria Guadalupe Bustamante Garcia" userId="c47fad6f-af24-41a9-bfc2-c798c7ce9388" providerId="ADAL" clId="{643D1416-2726-4C6F-AC3F-2EC54987BE41}" dt="2025-03-28T19:44:49.484" v="708" actId="1076"/>
      <pc:docMkLst>
        <pc:docMk/>
      </pc:docMkLst>
      <pc:sldChg chg="modSp mod">
        <pc:chgData name="Maria Guadalupe Bustamante Garcia" userId="c47fad6f-af24-41a9-bfc2-c798c7ce9388" providerId="ADAL" clId="{643D1416-2726-4C6F-AC3F-2EC54987BE41}" dt="2025-02-26T17:00:42.602" v="13" actId="20577"/>
        <pc:sldMkLst>
          <pc:docMk/>
          <pc:sldMk cId="921828586" sldId="301"/>
        </pc:sldMkLst>
        <pc:graphicFrameChg chg="modGraphic">
          <ac:chgData name="Maria Guadalupe Bustamante Garcia" userId="c47fad6f-af24-41a9-bfc2-c798c7ce9388" providerId="ADAL" clId="{643D1416-2726-4C6F-AC3F-2EC54987BE41}" dt="2025-02-26T17:00:04.779" v="11" actId="21"/>
          <ac:graphicFrameMkLst>
            <pc:docMk/>
            <pc:sldMk cId="921828586" sldId="301"/>
            <ac:graphicFrameMk id="12" creationId="{53E044DE-D22E-DA89-092F-A3B5ED0A5EFD}"/>
          </ac:graphicFrameMkLst>
        </pc:graphicFrameChg>
        <pc:graphicFrameChg chg="modGraphic">
          <ac:chgData name="Maria Guadalupe Bustamante Garcia" userId="c47fad6f-af24-41a9-bfc2-c798c7ce9388" providerId="ADAL" clId="{643D1416-2726-4C6F-AC3F-2EC54987BE41}" dt="2025-02-26T17:00:42.602" v="13" actId="20577"/>
          <ac:graphicFrameMkLst>
            <pc:docMk/>
            <pc:sldMk cId="921828586" sldId="301"/>
            <ac:graphicFrameMk id="13" creationId="{EF3753CB-69AF-2521-54C3-3AF36BC269A8}"/>
          </ac:graphicFrameMkLst>
        </pc:graphicFrameChg>
      </pc:sldChg>
      <pc:sldChg chg="addSp delSp modSp mod">
        <pc:chgData name="Maria Guadalupe Bustamante Garcia" userId="c47fad6f-af24-41a9-bfc2-c798c7ce9388" providerId="ADAL" clId="{643D1416-2726-4C6F-AC3F-2EC54987BE41}" dt="2025-03-21T22:49:43.179" v="77" actId="14100"/>
        <pc:sldMkLst>
          <pc:docMk/>
          <pc:sldMk cId="1092367422" sldId="306"/>
        </pc:sldMkLst>
        <pc:spChg chg="add mod">
          <ac:chgData name="Maria Guadalupe Bustamante Garcia" userId="c47fad6f-af24-41a9-bfc2-c798c7ce9388" providerId="ADAL" clId="{643D1416-2726-4C6F-AC3F-2EC54987BE41}" dt="2025-03-21T22:49:43.179" v="77" actId="14100"/>
          <ac:spMkLst>
            <pc:docMk/>
            <pc:sldMk cId="1092367422" sldId="306"/>
            <ac:spMk id="7" creationId="{8DEC8AAB-E8A8-DB6F-CF3E-AD423B6EEE74}"/>
          </ac:spMkLst>
        </pc:spChg>
      </pc:sldChg>
      <pc:sldChg chg="modSp mod">
        <pc:chgData name="Maria Guadalupe Bustamante Garcia" userId="c47fad6f-af24-41a9-bfc2-c798c7ce9388" providerId="ADAL" clId="{643D1416-2726-4C6F-AC3F-2EC54987BE41}" dt="2025-03-21T22:49:18.111" v="67" actId="20577"/>
        <pc:sldMkLst>
          <pc:docMk/>
          <pc:sldMk cId="2487221720" sldId="456"/>
        </pc:sldMkLst>
        <pc:spChg chg="mod">
          <ac:chgData name="Maria Guadalupe Bustamante Garcia" userId="c47fad6f-af24-41a9-bfc2-c798c7ce9388" providerId="ADAL" clId="{643D1416-2726-4C6F-AC3F-2EC54987BE41}" dt="2025-03-21T22:49:18.111" v="67" actId="20577"/>
          <ac:spMkLst>
            <pc:docMk/>
            <pc:sldMk cId="2487221720" sldId="456"/>
            <ac:spMk id="10" creationId="{AE690ADB-E02B-2A18-29B5-EF89A1750BAC}"/>
          </ac:spMkLst>
        </pc:spChg>
      </pc:sldChg>
      <pc:sldChg chg="modSp mod ord">
        <pc:chgData name="Maria Guadalupe Bustamante Garcia" userId="c47fad6f-af24-41a9-bfc2-c798c7ce9388" providerId="ADAL" clId="{643D1416-2726-4C6F-AC3F-2EC54987BE41}" dt="2025-03-28T19:44:02.237" v="705" actId="1076"/>
        <pc:sldMkLst>
          <pc:docMk/>
          <pc:sldMk cId="2681264045" sldId="466"/>
        </pc:sldMkLst>
        <pc:grpChg chg="mod">
          <ac:chgData name="Maria Guadalupe Bustamante Garcia" userId="c47fad6f-af24-41a9-bfc2-c798c7ce9388" providerId="ADAL" clId="{643D1416-2726-4C6F-AC3F-2EC54987BE41}" dt="2025-03-28T19:43:57.685" v="704" actId="1076"/>
          <ac:grpSpMkLst>
            <pc:docMk/>
            <pc:sldMk cId="2681264045" sldId="466"/>
            <ac:grpSpMk id="9" creationId="{927F6BBB-F55C-C4D8-DF62-E83D48A02EBB}"/>
          </ac:grpSpMkLst>
        </pc:grpChg>
        <pc:graphicFrameChg chg="mod modGraphic">
          <ac:chgData name="Maria Guadalupe Bustamante Garcia" userId="c47fad6f-af24-41a9-bfc2-c798c7ce9388" providerId="ADAL" clId="{643D1416-2726-4C6F-AC3F-2EC54987BE41}" dt="2025-03-28T19:44:02.237" v="705" actId="1076"/>
          <ac:graphicFrameMkLst>
            <pc:docMk/>
            <pc:sldMk cId="2681264045" sldId="466"/>
            <ac:graphicFrameMk id="3" creationId="{E5A3D06F-0A51-9D1D-B5C7-4D1043A71AFC}"/>
          </ac:graphicFrameMkLst>
        </pc:graphicFrameChg>
      </pc:sldChg>
      <pc:sldChg chg="modSp mod">
        <pc:chgData name="Maria Guadalupe Bustamante Garcia" userId="c47fad6f-af24-41a9-bfc2-c798c7ce9388" providerId="ADAL" clId="{643D1416-2726-4C6F-AC3F-2EC54987BE41}" dt="2025-03-28T19:44:49.484" v="708" actId="1076"/>
        <pc:sldMkLst>
          <pc:docMk/>
          <pc:sldMk cId="1082327791" sldId="1008"/>
        </pc:sldMkLst>
        <pc:grpChg chg="mod">
          <ac:chgData name="Maria Guadalupe Bustamante Garcia" userId="c47fad6f-af24-41a9-bfc2-c798c7ce9388" providerId="ADAL" clId="{643D1416-2726-4C6F-AC3F-2EC54987BE41}" dt="2025-03-28T19:44:49.484" v="708" actId="1076"/>
          <ac:grpSpMkLst>
            <pc:docMk/>
            <pc:sldMk cId="1082327791" sldId="1008"/>
            <ac:grpSpMk id="2" creationId="{20263657-32E2-5F51-8A70-8FEA2D895BAD}"/>
          </ac:grpSpMkLst>
        </pc:grpChg>
      </pc:sldChg>
      <pc:sldChg chg="modSp">
        <pc:chgData name="Maria Guadalupe Bustamante Garcia" userId="c47fad6f-af24-41a9-bfc2-c798c7ce9388" providerId="ADAL" clId="{643D1416-2726-4C6F-AC3F-2EC54987BE41}" dt="2025-03-20T21:44:15.441" v="48" actId="20577"/>
        <pc:sldMkLst>
          <pc:docMk/>
          <pc:sldMk cId="2140343372" sldId="1011"/>
        </pc:sldMkLst>
        <pc:graphicFrameChg chg="mod">
          <ac:chgData name="Maria Guadalupe Bustamante Garcia" userId="c47fad6f-af24-41a9-bfc2-c798c7ce9388" providerId="ADAL" clId="{643D1416-2726-4C6F-AC3F-2EC54987BE41}" dt="2025-03-20T21:44:15.441" v="48" actId="20577"/>
          <ac:graphicFrameMkLst>
            <pc:docMk/>
            <pc:sldMk cId="2140343372" sldId="1011"/>
            <ac:graphicFrameMk id="32" creationId="{B52CF819-4248-F91F-04A3-B5FC19AC6D17}"/>
          </ac:graphicFrameMkLst>
        </pc:graphicFrameChg>
      </pc:sldChg>
      <pc:sldChg chg="modSp mod">
        <pc:chgData name="Maria Guadalupe Bustamante Garcia" userId="c47fad6f-af24-41a9-bfc2-c798c7ce9388" providerId="ADAL" clId="{643D1416-2726-4C6F-AC3F-2EC54987BE41}" dt="2025-03-28T19:39:14.499" v="627" actId="14100"/>
        <pc:sldMkLst>
          <pc:docMk/>
          <pc:sldMk cId="3000961517" sldId="1013"/>
        </pc:sldMkLst>
        <pc:picChg chg="mod">
          <ac:chgData name="Maria Guadalupe Bustamante Garcia" userId="c47fad6f-af24-41a9-bfc2-c798c7ce9388" providerId="ADAL" clId="{643D1416-2726-4C6F-AC3F-2EC54987BE41}" dt="2025-03-28T19:39:14.499" v="627" actId="14100"/>
          <ac:picMkLst>
            <pc:docMk/>
            <pc:sldMk cId="3000961517" sldId="1013"/>
            <ac:picMk id="19" creationId="{02D4946F-DF39-E25D-73FC-D349E600A497}"/>
          </ac:picMkLst>
        </pc:picChg>
      </pc:sldChg>
      <pc:sldChg chg="modSp mod">
        <pc:chgData name="Maria Guadalupe Bustamante Garcia" userId="c47fad6f-af24-41a9-bfc2-c798c7ce9388" providerId="ADAL" clId="{643D1416-2726-4C6F-AC3F-2EC54987BE41}" dt="2025-03-28T19:40:44.753" v="636" actId="14734"/>
        <pc:sldMkLst>
          <pc:docMk/>
          <pc:sldMk cId="290941966" sldId="1032"/>
        </pc:sldMkLst>
        <pc:graphicFrameChg chg="mod modGraphic">
          <ac:chgData name="Maria Guadalupe Bustamante Garcia" userId="c47fad6f-af24-41a9-bfc2-c798c7ce9388" providerId="ADAL" clId="{643D1416-2726-4C6F-AC3F-2EC54987BE41}" dt="2025-03-24T18:23:17.078" v="417" actId="21"/>
          <ac:graphicFrameMkLst>
            <pc:docMk/>
            <pc:sldMk cId="290941966" sldId="1032"/>
            <ac:graphicFrameMk id="7" creationId="{884C7EE5-C7F9-4779-47FA-6C8D804CF192}"/>
          </ac:graphicFrameMkLst>
        </pc:graphicFrameChg>
        <pc:graphicFrameChg chg="mod modGraphic">
          <ac:chgData name="Maria Guadalupe Bustamante Garcia" userId="c47fad6f-af24-41a9-bfc2-c798c7ce9388" providerId="ADAL" clId="{643D1416-2726-4C6F-AC3F-2EC54987BE41}" dt="2025-03-28T19:40:44.753" v="636" actId="14734"/>
          <ac:graphicFrameMkLst>
            <pc:docMk/>
            <pc:sldMk cId="290941966" sldId="1032"/>
            <ac:graphicFrameMk id="25" creationId="{ECC2A6AB-2B86-8FC6-4E5D-011E8A9A8197}"/>
          </ac:graphicFrameMkLst>
        </pc:graphicFrameChg>
      </pc:sldChg>
      <pc:sldChg chg="ord">
        <pc:chgData name="Maria Guadalupe Bustamante Garcia" userId="c47fad6f-af24-41a9-bfc2-c798c7ce9388" providerId="ADAL" clId="{643D1416-2726-4C6F-AC3F-2EC54987BE41}" dt="2025-02-26T16:35:47.420" v="10"/>
        <pc:sldMkLst>
          <pc:docMk/>
          <pc:sldMk cId="2954085153" sldId="1036"/>
        </pc:sldMkLst>
      </pc:sldChg>
      <pc:sldChg chg="modSp mod">
        <pc:chgData name="Maria Guadalupe Bustamante Garcia" userId="c47fad6f-af24-41a9-bfc2-c798c7ce9388" providerId="ADAL" clId="{643D1416-2726-4C6F-AC3F-2EC54987BE41}" dt="2025-03-28T19:44:30.366" v="706" actId="1076"/>
        <pc:sldMkLst>
          <pc:docMk/>
          <pc:sldMk cId="1676061680" sldId="1043"/>
        </pc:sldMkLst>
        <pc:spChg chg="mod">
          <ac:chgData name="Maria Guadalupe Bustamante Garcia" userId="c47fad6f-af24-41a9-bfc2-c798c7ce9388" providerId="ADAL" clId="{643D1416-2726-4C6F-AC3F-2EC54987BE41}" dt="2025-03-21T23:50:22.432" v="91" actId="20577"/>
          <ac:spMkLst>
            <pc:docMk/>
            <pc:sldMk cId="1676061680" sldId="1043"/>
            <ac:spMk id="14" creationId="{FC875F70-09AF-3E19-F7F9-C41B0E2E94A5}"/>
          </ac:spMkLst>
        </pc:spChg>
        <pc:graphicFrameChg chg="mod">
          <ac:chgData name="Maria Guadalupe Bustamante Garcia" userId="c47fad6f-af24-41a9-bfc2-c798c7ce9388" providerId="ADAL" clId="{643D1416-2726-4C6F-AC3F-2EC54987BE41}" dt="2025-03-28T19:44:30.366" v="706" actId="1076"/>
          <ac:graphicFrameMkLst>
            <pc:docMk/>
            <pc:sldMk cId="1676061680" sldId="1043"/>
            <ac:graphicFrameMk id="33" creationId="{CCF6C55D-9C83-3AE9-79FC-7C2B3297CD66}"/>
          </ac:graphicFrameMkLst>
        </pc:graphicFrameChg>
      </pc:sldChg>
      <pc:sldChg chg="modSp mod">
        <pc:chgData name="Maria Guadalupe Bustamante Garcia" userId="c47fad6f-af24-41a9-bfc2-c798c7ce9388" providerId="ADAL" clId="{643D1416-2726-4C6F-AC3F-2EC54987BE41}" dt="2025-03-28T19:38:52.478" v="626" actId="14100"/>
        <pc:sldMkLst>
          <pc:docMk/>
          <pc:sldMk cId="3317822307" sldId="1044"/>
        </pc:sldMkLst>
        <pc:spChg chg="mod">
          <ac:chgData name="Maria Guadalupe Bustamante Garcia" userId="c47fad6f-af24-41a9-bfc2-c798c7ce9388" providerId="ADAL" clId="{643D1416-2726-4C6F-AC3F-2EC54987BE41}" dt="2025-03-28T19:38:12.432" v="609" actId="20577"/>
          <ac:spMkLst>
            <pc:docMk/>
            <pc:sldMk cId="3317822307" sldId="1044"/>
            <ac:spMk id="32" creationId="{12FBD45C-44C3-D76D-EFFE-827924281E02}"/>
          </ac:spMkLst>
        </pc:spChg>
        <pc:spChg chg="mod">
          <ac:chgData name="Maria Guadalupe Bustamante Garcia" userId="c47fad6f-af24-41a9-bfc2-c798c7ce9388" providerId="ADAL" clId="{643D1416-2726-4C6F-AC3F-2EC54987BE41}" dt="2025-03-28T19:38:09.508" v="606" actId="20577"/>
          <ac:spMkLst>
            <pc:docMk/>
            <pc:sldMk cId="3317822307" sldId="1044"/>
            <ac:spMk id="37" creationId="{BCF1C7A5-938B-F9A8-4907-B9CAD9F82B6D}"/>
          </ac:spMkLst>
        </pc:spChg>
        <pc:spChg chg="mod">
          <ac:chgData name="Maria Guadalupe Bustamante Garcia" userId="c47fad6f-af24-41a9-bfc2-c798c7ce9388" providerId="ADAL" clId="{643D1416-2726-4C6F-AC3F-2EC54987BE41}" dt="2025-03-28T19:38:42.717" v="625" actId="20577"/>
          <ac:spMkLst>
            <pc:docMk/>
            <pc:sldMk cId="3317822307" sldId="1044"/>
            <ac:spMk id="38" creationId="{D0D8A2FD-8A0F-5761-6AE9-13D1D0773E2E}"/>
          </ac:spMkLst>
        </pc:spChg>
        <pc:spChg chg="mod">
          <ac:chgData name="Maria Guadalupe Bustamante Garcia" userId="c47fad6f-af24-41a9-bfc2-c798c7ce9388" providerId="ADAL" clId="{643D1416-2726-4C6F-AC3F-2EC54987BE41}" dt="2025-03-28T19:37:15.812" v="597" actId="1076"/>
          <ac:spMkLst>
            <pc:docMk/>
            <pc:sldMk cId="3317822307" sldId="1044"/>
            <ac:spMk id="42" creationId="{57DB0E9A-D05C-E674-8A43-83A6275E5A3B}"/>
          </ac:spMkLst>
        </pc:spChg>
        <pc:spChg chg="mod">
          <ac:chgData name="Maria Guadalupe Bustamante Garcia" userId="c47fad6f-af24-41a9-bfc2-c798c7ce9388" providerId="ADAL" clId="{643D1416-2726-4C6F-AC3F-2EC54987BE41}" dt="2025-03-28T19:37:58.849" v="602" actId="1076"/>
          <ac:spMkLst>
            <pc:docMk/>
            <pc:sldMk cId="3317822307" sldId="1044"/>
            <ac:spMk id="53" creationId="{C728C92E-1FBC-5EDE-D763-42ABBADDB06D}"/>
          </ac:spMkLst>
        </pc:spChg>
        <pc:spChg chg="mod">
          <ac:chgData name="Maria Guadalupe Bustamante Garcia" userId="c47fad6f-af24-41a9-bfc2-c798c7ce9388" providerId="ADAL" clId="{643D1416-2726-4C6F-AC3F-2EC54987BE41}" dt="2025-03-28T19:38:14.230" v="612" actId="20577"/>
          <ac:spMkLst>
            <pc:docMk/>
            <pc:sldMk cId="3317822307" sldId="1044"/>
            <ac:spMk id="70" creationId="{A44AC8CB-26D4-9897-93B6-6CD24866299C}"/>
          </ac:spMkLst>
        </pc:spChg>
        <pc:grpChg chg="mod">
          <ac:chgData name="Maria Guadalupe Bustamante Garcia" userId="c47fad6f-af24-41a9-bfc2-c798c7ce9388" providerId="ADAL" clId="{643D1416-2726-4C6F-AC3F-2EC54987BE41}" dt="2025-03-28T19:38:52.478" v="626" actId="14100"/>
          <ac:grpSpMkLst>
            <pc:docMk/>
            <pc:sldMk cId="3317822307" sldId="1044"/>
            <ac:grpSpMk id="47" creationId="{4059C08D-1463-8C16-27F4-DC5B4D42AE0F}"/>
          </ac:grpSpMkLst>
        </pc:grpChg>
      </pc:sldChg>
      <pc:sldChg chg="addSp delSp modSp mod">
        <pc:chgData name="Maria Guadalupe Bustamante Garcia" userId="c47fad6f-af24-41a9-bfc2-c798c7ce9388" providerId="ADAL" clId="{643D1416-2726-4C6F-AC3F-2EC54987BE41}" dt="2025-03-24T19:03:29.077" v="512" actId="113"/>
        <pc:sldMkLst>
          <pc:docMk/>
          <pc:sldMk cId="3736945859" sldId="1045"/>
        </pc:sldMkLst>
        <pc:spChg chg="mod">
          <ac:chgData name="Maria Guadalupe Bustamante Garcia" userId="c47fad6f-af24-41a9-bfc2-c798c7ce9388" providerId="ADAL" clId="{643D1416-2726-4C6F-AC3F-2EC54987BE41}" dt="2025-03-24T19:00:41.352" v="447" actId="20577"/>
          <ac:spMkLst>
            <pc:docMk/>
            <pc:sldMk cId="3736945859" sldId="1045"/>
            <ac:spMk id="14" creationId="{63482E5D-E1B1-2E8E-D9EB-57A8957532AF}"/>
          </ac:spMkLst>
        </pc:spChg>
        <pc:spChg chg="mod">
          <ac:chgData name="Maria Guadalupe Bustamante Garcia" userId="c47fad6f-af24-41a9-bfc2-c798c7ce9388" providerId="ADAL" clId="{643D1416-2726-4C6F-AC3F-2EC54987BE41}" dt="2025-03-24T19:03:29.077" v="512" actId="113"/>
          <ac:spMkLst>
            <pc:docMk/>
            <pc:sldMk cId="3736945859" sldId="1045"/>
            <ac:spMk id="15" creationId="{AAFFDAB6-1169-F3AB-7F14-06B467843B14}"/>
          </ac:spMkLst>
        </pc:spChg>
        <pc:spChg chg="mod">
          <ac:chgData name="Maria Guadalupe Bustamante Garcia" userId="c47fad6f-af24-41a9-bfc2-c798c7ce9388" providerId="ADAL" clId="{643D1416-2726-4C6F-AC3F-2EC54987BE41}" dt="2025-03-24T19:03:11.331" v="495" actId="113"/>
          <ac:spMkLst>
            <pc:docMk/>
            <pc:sldMk cId="3736945859" sldId="1045"/>
            <ac:spMk id="54" creationId="{48146CA6-96AB-7825-F03E-121C39634414}"/>
          </ac:spMkLst>
        </pc:spChg>
        <pc:spChg chg="mod">
          <ac:chgData name="Maria Guadalupe Bustamante Garcia" userId="c47fad6f-af24-41a9-bfc2-c798c7ce9388" providerId="ADAL" clId="{643D1416-2726-4C6F-AC3F-2EC54987BE41}" dt="2025-03-24T19:02:49.507" v="491" actId="1076"/>
          <ac:spMkLst>
            <pc:docMk/>
            <pc:sldMk cId="3736945859" sldId="1045"/>
            <ac:spMk id="55" creationId="{DD4F2244-F4DA-CC79-4DAE-D3FD6ED502DA}"/>
          </ac:spMkLst>
        </pc:spChg>
        <pc:grpChg chg="mod">
          <ac:chgData name="Maria Guadalupe Bustamante Garcia" userId="c47fad6f-af24-41a9-bfc2-c798c7ce9388" providerId="ADAL" clId="{643D1416-2726-4C6F-AC3F-2EC54987BE41}" dt="2025-03-24T19:02:11.667" v="482" actId="1076"/>
          <ac:grpSpMkLst>
            <pc:docMk/>
            <pc:sldMk cId="3736945859" sldId="1045"/>
            <ac:grpSpMk id="6" creationId="{50564A14-B9B3-2CF6-8656-FBA7C0DEA009}"/>
          </ac:grpSpMkLst>
        </pc:grpChg>
        <pc:cxnChg chg="mod">
          <ac:chgData name="Maria Guadalupe Bustamante Garcia" userId="c47fad6f-af24-41a9-bfc2-c798c7ce9388" providerId="ADAL" clId="{643D1416-2726-4C6F-AC3F-2EC54987BE41}" dt="2025-03-24T19:02:55.802" v="492" actId="1076"/>
          <ac:cxnSpMkLst>
            <pc:docMk/>
            <pc:sldMk cId="3736945859" sldId="1045"/>
            <ac:cxnSpMk id="2" creationId="{92DA5BA8-C19C-9D58-8BA4-B71D5098A4C3}"/>
          </ac:cxnSpMkLst>
        </pc:cxnChg>
        <pc:cxnChg chg="add mod">
          <ac:chgData name="Maria Guadalupe Bustamante Garcia" userId="c47fad6f-af24-41a9-bfc2-c798c7ce9388" providerId="ADAL" clId="{643D1416-2726-4C6F-AC3F-2EC54987BE41}" dt="2025-03-24T19:02:37.291" v="489" actId="1076"/>
          <ac:cxnSpMkLst>
            <pc:docMk/>
            <pc:sldMk cId="3736945859" sldId="1045"/>
            <ac:cxnSpMk id="17" creationId="{53473BD8-EA5A-2706-93A2-0C5CB15E5A01}"/>
          </ac:cxnSpMkLst>
        </pc:cxnChg>
        <pc:cxnChg chg="mod">
          <ac:chgData name="Maria Guadalupe Bustamante Garcia" userId="c47fad6f-af24-41a9-bfc2-c798c7ce9388" providerId="ADAL" clId="{643D1416-2726-4C6F-AC3F-2EC54987BE41}" dt="2025-03-24T19:03:01.018" v="493" actId="1076"/>
          <ac:cxnSpMkLst>
            <pc:docMk/>
            <pc:sldMk cId="3736945859" sldId="1045"/>
            <ac:cxnSpMk id="20" creationId="{30944C5C-C959-2CC8-AF5D-1D063397C102}"/>
          </ac:cxnSpMkLst>
        </pc:cxnChg>
      </pc:sldChg>
      <pc:sldChg chg="modSp mod">
        <pc:chgData name="Maria Guadalupe Bustamante Garcia" userId="c47fad6f-af24-41a9-bfc2-c798c7ce9388" providerId="ADAL" clId="{643D1416-2726-4C6F-AC3F-2EC54987BE41}" dt="2025-03-21T23:49:27.017" v="85" actId="20577"/>
        <pc:sldMkLst>
          <pc:docMk/>
          <pc:sldMk cId="4182084474" sldId="1048"/>
        </pc:sldMkLst>
        <pc:spChg chg="mod">
          <ac:chgData name="Maria Guadalupe Bustamante Garcia" userId="c47fad6f-af24-41a9-bfc2-c798c7ce9388" providerId="ADAL" clId="{643D1416-2726-4C6F-AC3F-2EC54987BE41}" dt="2025-03-21T23:49:27.017" v="85" actId="20577"/>
          <ac:spMkLst>
            <pc:docMk/>
            <pc:sldMk cId="4182084474" sldId="1048"/>
            <ac:spMk id="14" creationId="{190ABDF6-7A19-C85B-4D03-326768A87B86}"/>
          </ac:spMkLst>
        </pc:spChg>
      </pc:sldChg>
      <pc:sldChg chg="modSp mod">
        <pc:chgData name="Maria Guadalupe Bustamante Garcia" userId="c47fad6f-af24-41a9-bfc2-c798c7ce9388" providerId="ADAL" clId="{643D1416-2726-4C6F-AC3F-2EC54987BE41}" dt="2025-02-26T17:38:26.858" v="19" actId="20577"/>
        <pc:sldMkLst>
          <pc:docMk/>
          <pc:sldMk cId="951916905" sldId="1050"/>
        </pc:sldMkLst>
        <pc:spChg chg="mod">
          <ac:chgData name="Maria Guadalupe Bustamante Garcia" userId="c47fad6f-af24-41a9-bfc2-c798c7ce9388" providerId="ADAL" clId="{643D1416-2726-4C6F-AC3F-2EC54987BE41}" dt="2025-02-26T17:38:10.795" v="18" actId="20577"/>
          <ac:spMkLst>
            <pc:docMk/>
            <pc:sldMk cId="951916905" sldId="1050"/>
            <ac:spMk id="14" creationId="{1B841E2A-DE03-6F57-7AB5-3973E4E68B91}"/>
          </ac:spMkLst>
        </pc:spChg>
        <pc:graphicFrameChg chg="mod">
          <ac:chgData name="Maria Guadalupe Bustamante Garcia" userId="c47fad6f-af24-41a9-bfc2-c798c7ce9388" providerId="ADAL" clId="{643D1416-2726-4C6F-AC3F-2EC54987BE41}" dt="2025-02-26T17:38:26.858" v="19" actId="20577"/>
          <ac:graphicFrameMkLst>
            <pc:docMk/>
            <pc:sldMk cId="951916905" sldId="1050"/>
            <ac:graphicFrameMk id="25" creationId="{2035ECD6-7964-8BA9-CF43-CBBA692D822E}"/>
          </ac:graphicFrameMkLst>
        </pc:graphicFrameChg>
      </pc:sldChg>
      <pc:sldChg chg="modSp mod">
        <pc:chgData name="Maria Guadalupe Bustamante Garcia" userId="c47fad6f-af24-41a9-bfc2-c798c7ce9388" providerId="ADAL" clId="{643D1416-2726-4C6F-AC3F-2EC54987BE41}" dt="2025-03-24T18:13:19.903" v="99" actId="20577"/>
        <pc:sldMkLst>
          <pc:docMk/>
          <pc:sldMk cId="397624392" sldId="1066"/>
        </pc:sldMkLst>
        <pc:spChg chg="mod">
          <ac:chgData name="Maria Guadalupe Bustamante Garcia" userId="c47fad6f-af24-41a9-bfc2-c798c7ce9388" providerId="ADAL" clId="{643D1416-2726-4C6F-AC3F-2EC54987BE41}" dt="2025-03-24T18:13:19.903" v="99" actId="20577"/>
          <ac:spMkLst>
            <pc:docMk/>
            <pc:sldMk cId="397624392" sldId="1066"/>
            <ac:spMk id="29" creationId="{205A885B-FD46-3781-B9FD-B1A12781A6C9}"/>
          </ac:spMkLst>
        </pc:spChg>
      </pc:sldChg>
      <pc:sldChg chg="modSp mod">
        <pc:chgData name="Maria Guadalupe Bustamante Garcia" userId="c47fad6f-af24-41a9-bfc2-c798c7ce9388" providerId="ADAL" clId="{643D1416-2726-4C6F-AC3F-2EC54987BE41}" dt="2025-02-26T16:27:05.950" v="8" actId="20577"/>
        <pc:sldMkLst>
          <pc:docMk/>
          <pc:sldMk cId="2078199640" sldId="1067"/>
        </pc:sldMkLst>
        <pc:spChg chg="mod">
          <ac:chgData name="Maria Guadalupe Bustamante Garcia" userId="c47fad6f-af24-41a9-bfc2-c798c7ce9388" providerId="ADAL" clId="{643D1416-2726-4C6F-AC3F-2EC54987BE41}" dt="2025-02-26T16:27:05.950" v="8" actId="20577"/>
          <ac:spMkLst>
            <pc:docMk/>
            <pc:sldMk cId="2078199640" sldId="1067"/>
            <ac:spMk id="7" creationId="{3B354FC0-CB0F-0BBD-4723-E88534FCF6E2}"/>
          </ac:spMkLst>
        </pc:spChg>
      </pc:sldChg>
      <pc:sldChg chg="ord">
        <pc:chgData name="Maria Guadalupe Bustamante Garcia" userId="c47fad6f-af24-41a9-bfc2-c798c7ce9388" providerId="ADAL" clId="{643D1416-2726-4C6F-AC3F-2EC54987BE41}" dt="2025-03-21T23:25:12.650" v="79"/>
        <pc:sldMkLst>
          <pc:docMk/>
          <pc:sldMk cId="4259968727" sldId="1070"/>
        </pc:sldMkLst>
      </pc:sldChg>
      <pc:sldChg chg="addSp modSp add mod ord">
        <pc:chgData name="Maria Guadalupe Bustamante Garcia" userId="c47fad6f-af24-41a9-bfc2-c798c7ce9388" providerId="ADAL" clId="{643D1416-2726-4C6F-AC3F-2EC54987BE41}" dt="2025-03-24T18:24:51.618" v="435"/>
        <pc:sldMkLst>
          <pc:docMk/>
          <pc:sldMk cId="4005299656" sldId="1071"/>
        </pc:sldMkLst>
        <pc:graphicFrameChg chg="mod modGraphic">
          <ac:chgData name="Maria Guadalupe Bustamante Garcia" userId="c47fad6f-af24-41a9-bfc2-c798c7ce9388" providerId="ADAL" clId="{643D1416-2726-4C6F-AC3F-2EC54987BE41}" dt="2025-03-24T18:24:09.467" v="428" actId="14734"/>
          <ac:graphicFrameMkLst>
            <pc:docMk/>
            <pc:sldMk cId="4005299656" sldId="1071"/>
            <ac:graphicFrameMk id="7" creationId="{A1BA708C-FD17-4C4B-8C34-6F885FBBE9B9}"/>
          </ac:graphicFrameMkLst>
        </pc:graphicFrameChg>
        <pc:graphicFrameChg chg="mod modGraphic">
          <ac:chgData name="Maria Guadalupe Bustamante Garcia" userId="c47fad6f-af24-41a9-bfc2-c798c7ce9388" providerId="ADAL" clId="{643D1416-2726-4C6F-AC3F-2EC54987BE41}" dt="2025-03-24T18:24:16.820" v="430" actId="1076"/>
          <ac:graphicFrameMkLst>
            <pc:docMk/>
            <pc:sldMk cId="4005299656" sldId="1071"/>
            <ac:graphicFrameMk id="8" creationId="{D23697A8-941E-D664-EC55-1E5771990BFF}"/>
          </ac:graphicFrameMkLst>
        </pc:graphicFrameChg>
        <pc:graphicFrameChg chg="add mod">
          <ac:chgData name="Maria Guadalupe Bustamante Garcia" userId="c47fad6f-af24-41a9-bfc2-c798c7ce9388" providerId="ADAL" clId="{643D1416-2726-4C6F-AC3F-2EC54987BE41}" dt="2025-03-24T18:24:51.618" v="435"/>
          <ac:graphicFrameMkLst>
            <pc:docMk/>
            <pc:sldMk cId="4005299656" sldId="1071"/>
            <ac:graphicFrameMk id="20" creationId="{E29C0688-6C1E-9B26-0305-56860CB67879}"/>
          </ac:graphicFrameMkLst>
        </pc:graphicFrameChg>
        <pc:graphicFrameChg chg="mod modGraphic">
          <ac:chgData name="Maria Guadalupe Bustamante Garcia" userId="c47fad6f-af24-41a9-bfc2-c798c7ce9388" providerId="ADAL" clId="{643D1416-2726-4C6F-AC3F-2EC54987BE41}" dt="2025-03-24T18:24:19.084" v="431" actId="1076"/>
          <ac:graphicFrameMkLst>
            <pc:docMk/>
            <pc:sldMk cId="4005299656" sldId="1071"/>
            <ac:graphicFrameMk id="25" creationId="{B4C5B754-76B3-4339-2D7D-BD52B5B2115B}"/>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image" Target="../media/image25.png"/><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Ventas</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5F56-4279-80F6-E6CE0BA046C8}"/>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5F56-4279-80F6-E6CE0BA046C8}"/>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5F56-4279-80F6-E6CE0BA046C8}"/>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5F56-4279-80F6-E6CE0BA046C8}"/>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1-5F56-4279-80F6-E6CE0BA046C8}"/>
                </c:ext>
              </c:extLst>
            </c:dLbl>
            <c:dLbl>
              <c:idx val="1"/>
              <c:delete val="1"/>
              <c:extLst>
                <c:ext xmlns:c15="http://schemas.microsoft.com/office/drawing/2012/chart" uri="{CE6537A1-D6FC-4f65-9D91-7224C49458BB}"/>
                <c:ext xmlns:c16="http://schemas.microsoft.com/office/drawing/2014/chart" uri="{C3380CC4-5D6E-409C-BE32-E72D297353CC}">
                  <c16:uniqueId val="{00000002-5F56-4279-80F6-E6CE0BA046C8}"/>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3-5F56-4279-80F6-E6CE0BA046C8}"/>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4-5F56-4279-80F6-E6CE0BA046C8}"/>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Hoja1!$A$2:$A$5</c:f>
              <c:strCache>
                <c:ptCount val="3"/>
                <c:pt idx="0">
                  <c:v>Concluidas</c:v>
                </c:pt>
                <c:pt idx="1">
                  <c:v>En proceso</c:v>
                </c:pt>
                <c:pt idx="2">
                  <c:v>Pendiente</c:v>
                </c:pt>
              </c:strCache>
            </c:strRef>
          </c:cat>
          <c:val>
            <c:numRef>
              <c:f>Hoja1!$B$2:$B$5</c:f>
              <c:numCache>
                <c:formatCode>General</c:formatCode>
                <c:ptCount val="4"/>
                <c:pt idx="0">
                  <c:v>7</c:v>
                </c:pt>
                <c:pt idx="1">
                  <c:v>0</c:v>
                </c:pt>
                <c:pt idx="2">
                  <c:v>1</c:v>
                </c:pt>
              </c:numCache>
            </c:numRef>
          </c:val>
          <c:extLst>
            <c:ext xmlns:c16="http://schemas.microsoft.com/office/drawing/2014/chart" uri="{C3380CC4-5D6E-409C-BE32-E72D297353CC}">
              <c16:uniqueId val="{00000000-5F56-4279-80F6-E6CE0BA046C8}"/>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Ventas</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5F56-4279-80F6-E6CE0BA046C8}"/>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5F56-4279-80F6-E6CE0BA046C8}"/>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5F56-4279-80F6-E6CE0BA046C8}"/>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5F56-4279-80F6-E6CE0BA046C8}"/>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1-5F56-4279-80F6-E6CE0BA046C8}"/>
                </c:ext>
              </c:extLst>
            </c:dLbl>
            <c:dLbl>
              <c:idx val="1"/>
              <c:layout>
                <c:manualLayout>
                  <c:x val="5.481229102428696E-2"/>
                  <c:y val="1.0412086327946832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s-MX"/>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5F56-4279-80F6-E6CE0BA046C8}"/>
                </c:ext>
              </c:extLst>
            </c:dLbl>
            <c:dLbl>
              <c:idx val="2"/>
              <c:delete val="1"/>
              <c:extLst>
                <c:ext xmlns:c15="http://schemas.microsoft.com/office/drawing/2012/chart" uri="{CE6537A1-D6FC-4f65-9D91-7224C49458BB}"/>
                <c:ext xmlns:c16="http://schemas.microsoft.com/office/drawing/2014/chart" uri="{C3380CC4-5D6E-409C-BE32-E72D297353CC}">
                  <c16:uniqueId val="{00000003-5F56-4279-80F6-E6CE0BA046C8}"/>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4-5F56-4279-80F6-E6CE0BA046C8}"/>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Hoja1!$A$2:$A$5</c:f>
              <c:strCache>
                <c:ptCount val="3"/>
                <c:pt idx="0">
                  <c:v>Concluidas</c:v>
                </c:pt>
                <c:pt idx="1">
                  <c:v>En proceso</c:v>
                </c:pt>
                <c:pt idx="2">
                  <c:v>Pendiente</c:v>
                </c:pt>
              </c:strCache>
            </c:strRef>
          </c:cat>
          <c:val>
            <c:numRef>
              <c:f>Hoja1!$B$2:$B$5</c:f>
              <c:numCache>
                <c:formatCode>General</c:formatCode>
                <c:ptCount val="4"/>
                <c:pt idx="0">
                  <c:v>10</c:v>
                </c:pt>
                <c:pt idx="1">
                  <c:v>1</c:v>
                </c:pt>
                <c:pt idx="2">
                  <c:v>0</c:v>
                </c:pt>
              </c:numCache>
            </c:numRef>
          </c:val>
          <c:extLst>
            <c:ext xmlns:c16="http://schemas.microsoft.com/office/drawing/2014/chart" uri="{C3380CC4-5D6E-409C-BE32-E72D297353CC}">
              <c16:uniqueId val="{00000000-5F56-4279-80F6-E6CE0BA046C8}"/>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311948853615505E-2"/>
          <c:y val="2.0434903836659871E-2"/>
          <c:w val="0.87910016166960592"/>
          <c:h val="0.87859488275613384"/>
        </c:manualLayout>
      </c:layout>
      <c:scatterChart>
        <c:scatterStyle val="lineMarker"/>
        <c:varyColors val="0"/>
        <c:ser>
          <c:idx val="0"/>
          <c:order val="0"/>
          <c:tx>
            <c:strRef>
              <c:f>Hoja1!$A$1:$C$1</c:f>
              <c:strCache>
                <c:ptCount val="1"/>
                <c:pt idx="0">
                  <c:v>Riesgos Probabilidad de Ocurrencia  Impacto</c:v>
                </c:pt>
              </c:strCache>
            </c:strRef>
          </c:tx>
          <c:spPr>
            <a:ln w="19050" cap="flat" cmpd="sng" algn="ctr">
              <a:noFill/>
              <a:prstDash val="solid"/>
              <a:miter lim="800000"/>
            </a:ln>
            <a:effectLst/>
          </c:spPr>
          <c:marker>
            <c:symbol val="square"/>
            <c:size val="18"/>
            <c:spPr>
              <a:solidFill>
                <a:schemeClr val="bg1"/>
              </a:solidFill>
              <a:ln w="9525" cap="rnd">
                <a:solidFill>
                  <a:schemeClr val="accent1"/>
                </a:solidFill>
                <a:round/>
              </a:ln>
              <a:effectLst>
                <a:outerShdw blurRad="57150" dist="19050" dir="5400000" algn="ctr" rotWithShape="0">
                  <a:srgbClr val="000000">
                    <a:alpha val="63000"/>
                  </a:srgbClr>
                </a:outerShdw>
              </a:effectLst>
            </c:spPr>
          </c:marker>
          <c:dPt>
            <c:idx val="0"/>
            <c:marker>
              <c:symbol val="square"/>
              <c:size val="20"/>
              <c:spPr>
                <a:solidFill>
                  <a:schemeClr val="bg1"/>
                </a:solidFill>
                <a:ln w="9525" cap="rnd">
                  <a:solidFill>
                    <a:schemeClr val="accent1"/>
                  </a:solidFill>
                  <a:round/>
                </a:ln>
                <a:effectLst>
                  <a:outerShdw blurRad="57150" dist="19050" dir="5400000" algn="ctr" rotWithShape="0">
                    <a:srgbClr val="000000">
                      <a:alpha val="63000"/>
                    </a:srgbClr>
                  </a:outerShdw>
                </a:effectLst>
              </c:spPr>
            </c:marker>
            <c:bubble3D val="0"/>
            <c:extLst>
              <c:ext xmlns:c16="http://schemas.microsoft.com/office/drawing/2014/chart" uri="{C3380CC4-5D6E-409C-BE32-E72D297353CC}">
                <c16:uniqueId val="{00000000-1098-4715-95C3-CF00202F15A0}"/>
              </c:ext>
            </c:extLst>
          </c:dPt>
          <c:dLbls>
            <c:dLbl>
              <c:idx val="0"/>
              <c:tx>
                <c:rich>
                  <a:bodyPr/>
                  <a:lstStyle/>
                  <a:p>
                    <a:fld id="{AFEE3274-2B65-45F7-969B-2DA5A3A74212}" type="CELLRANGE">
                      <a:rPr lang="en-US"/>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1098-4715-95C3-CF00202F15A0}"/>
                </c:ext>
              </c:extLst>
            </c:dLbl>
            <c:dLbl>
              <c:idx val="1"/>
              <c:tx>
                <c:rich>
                  <a:bodyPr/>
                  <a:lstStyle/>
                  <a:p>
                    <a:fld id="{B350C348-8E4D-464D-8109-6E965C1697D3}" type="CELLRANGE">
                      <a:rPr lang="es-MX"/>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1098-4715-95C3-CF00202F15A0}"/>
                </c:ext>
              </c:extLst>
            </c:dLbl>
            <c:dLbl>
              <c:idx val="2"/>
              <c:tx>
                <c:rich>
                  <a:bodyPr/>
                  <a:lstStyle/>
                  <a:p>
                    <a:fld id="{3291003E-61AA-403D-9150-A4DADAAA68AE}" type="CELLRANGE">
                      <a:rPr lang="es-MX"/>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1098-4715-95C3-CF00202F15A0}"/>
                </c:ext>
              </c:extLst>
            </c:dLbl>
            <c:dLbl>
              <c:idx val="3"/>
              <c:tx>
                <c:rich>
                  <a:bodyPr/>
                  <a:lstStyle/>
                  <a:p>
                    <a:fld id="{BE3B0707-2FE9-4A33-A151-4F928567DCA2}" type="CELLRANGE">
                      <a:rPr lang="es-MX"/>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1098-4715-95C3-CF00202F15A0}"/>
                </c:ext>
              </c:extLst>
            </c:dLbl>
            <c:dLbl>
              <c:idx val="4"/>
              <c:tx>
                <c:rich>
                  <a:bodyPr/>
                  <a:lstStyle/>
                  <a:p>
                    <a:endParaRPr lang="es-MX"/>
                  </a:p>
                </c:rich>
              </c:tx>
              <c:dLblPos val="ctr"/>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4-1098-4715-95C3-CF00202F15A0}"/>
                </c:ext>
              </c:extLst>
            </c:dLbl>
            <c:dLbl>
              <c:idx val="5"/>
              <c:tx>
                <c:rich>
                  <a:bodyPr/>
                  <a:lstStyle/>
                  <a:p>
                    <a:endParaRPr lang="es-MX"/>
                  </a:p>
                </c:rich>
              </c:tx>
              <c:dLblPos val="ctr"/>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5-1098-4715-95C3-CF00202F15A0}"/>
                </c:ext>
              </c:extLst>
            </c:dLbl>
            <c:dLbl>
              <c:idx val="6"/>
              <c:tx>
                <c:rich>
                  <a:bodyPr/>
                  <a:lstStyle/>
                  <a:p>
                    <a:endParaRPr lang="es-MX"/>
                  </a:p>
                </c:rich>
              </c:tx>
              <c:dLblPos val="ctr"/>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0-245A-4875-B4B1-E4AA8162E165}"/>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MX"/>
              </a:p>
            </c:txPr>
            <c:dLblPos val="ct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trendline>
            <c:spPr>
              <a:ln w="63500" cap="rnd" cmpd="sng">
                <a:noFill/>
                <a:prstDash val="dash"/>
              </a:ln>
              <a:effectLst>
                <a:outerShdw blurRad="50800" dist="50800" dir="5400000" sx="1000" sy="1000" algn="ctr" rotWithShape="0">
                  <a:srgbClr val="000000">
                    <a:alpha val="43137"/>
                  </a:srgbClr>
                </a:outerShdw>
              </a:effectLst>
            </c:spPr>
            <c:trendlineType val="linear"/>
            <c:dispRSqr val="0"/>
            <c:dispEq val="0"/>
          </c:trendline>
          <c:xVal>
            <c:numRef>
              <c:f>Hoja1!$B$2:$B$8</c:f>
              <c:numCache>
                <c:formatCode>General</c:formatCode>
                <c:ptCount val="7"/>
                <c:pt idx="0">
                  <c:v>2</c:v>
                </c:pt>
                <c:pt idx="1">
                  <c:v>2</c:v>
                </c:pt>
                <c:pt idx="2">
                  <c:v>2</c:v>
                </c:pt>
                <c:pt idx="3">
                  <c:v>1</c:v>
                </c:pt>
              </c:numCache>
            </c:numRef>
          </c:xVal>
          <c:yVal>
            <c:numRef>
              <c:f>Hoja1!$C$2:$C$8</c:f>
              <c:numCache>
                <c:formatCode>General</c:formatCode>
                <c:ptCount val="7"/>
                <c:pt idx="0">
                  <c:v>1</c:v>
                </c:pt>
                <c:pt idx="1">
                  <c:v>2</c:v>
                </c:pt>
                <c:pt idx="2">
                  <c:v>3</c:v>
                </c:pt>
                <c:pt idx="3">
                  <c:v>2</c:v>
                </c:pt>
              </c:numCache>
            </c:numRef>
          </c:yVal>
          <c:smooth val="0"/>
          <c:extLst>
            <c:ext xmlns:c15="http://schemas.microsoft.com/office/drawing/2012/chart" uri="{02D57815-91ED-43cb-92C2-25804820EDAC}">
              <c15:datalabelsRange>
                <c15:f>Hoja1!$A$2:$A$71</c15:f>
                <c15:dlblRangeCache>
                  <c:ptCount val="70"/>
                  <c:pt idx="0">
                    <c:v>R1</c:v>
                  </c:pt>
                  <c:pt idx="1">
                    <c:v>R2</c:v>
                  </c:pt>
                  <c:pt idx="2">
                    <c:v>R3</c:v>
                  </c:pt>
                  <c:pt idx="3">
                    <c:v>R4</c:v>
                  </c:pt>
                </c15:dlblRangeCache>
              </c15:datalabelsRange>
            </c:ext>
            <c:ext xmlns:c16="http://schemas.microsoft.com/office/drawing/2014/chart" uri="{C3380CC4-5D6E-409C-BE32-E72D297353CC}">
              <c16:uniqueId val="{00000007-1098-4715-95C3-CF00202F15A0}"/>
            </c:ext>
          </c:extLst>
        </c:ser>
        <c:dLbls>
          <c:dLblPos val="ctr"/>
          <c:showLegendKey val="0"/>
          <c:showVal val="1"/>
          <c:showCatName val="0"/>
          <c:showSerName val="0"/>
          <c:showPercent val="0"/>
          <c:showBubbleSize val="0"/>
        </c:dLbls>
        <c:axId val="1201536383"/>
        <c:axId val="1201534943"/>
      </c:scatterChart>
      <c:valAx>
        <c:axId val="1201536383"/>
        <c:scaling>
          <c:orientation val="minMax"/>
          <c:max val="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s-MX"/>
                  <a:t>IMPACTO</a:t>
                </a:r>
              </a:p>
            </c:rich>
          </c:tx>
          <c:layout>
            <c:manualLayout>
              <c:xMode val="edge"/>
              <c:yMode val="edge"/>
              <c:x val="0.4434140393821146"/>
              <c:y val="0.9583352661632552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201534943"/>
        <c:crosses val="autoZero"/>
        <c:crossBetween val="midCat"/>
        <c:majorUnit val="1"/>
      </c:valAx>
      <c:valAx>
        <c:axId val="1201534943"/>
        <c:scaling>
          <c:orientation val="minMax"/>
          <c:max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s-MX"/>
                  <a:t>PROBABILIDAD DE OCURRENCIA</a:t>
                </a:r>
              </a:p>
            </c:rich>
          </c:tx>
          <c:overlay val="0"/>
          <c:spPr>
            <a:noFill/>
            <a:ln>
              <a:noFill/>
            </a:ln>
            <a:effectLst/>
          </c:spPr>
          <c:txPr>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201536383"/>
        <c:crosses val="autoZero"/>
        <c:crossBetween val="midCat"/>
        <c:majorUnit val="1"/>
      </c:valAx>
      <c:spPr>
        <a:blipFill dpi="0" rotWithShape="1">
          <a:blip xmlns:r="http://schemas.openxmlformats.org/officeDocument/2006/relationships" r:embed="rId3">
            <a:extLst>
              <a:ext uri="{28A0092B-C50C-407E-A947-70E740481C1C}">
                <a14:useLocalDpi xmlns:a14="http://schemas.microsoft.com/office/drawing/2010/main" val="0"/>
              </a:ext>
            </a:extLst>
          </a:blip>
          <a:srcRect/>
          <a:tile tx="0" ty="0" sx="92000" sy="89000" flip="none" algn="tl"/>
        </a:blipFill>
        <a:ln>
          <a:solidFill>
            <a:srgbClr val="000000"/>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nchor="b" anchorCtr="1"/>
    <a:lstStyle/>
    <a:p>
      <a:pPr>
        <a:defRPr/>
      </a:pPr>
      <a:endParaRPr lang="es-MX"/>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43">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omments/modernComment_420_DC115DC4.xml><?xml version="1.0" encoding="utf-8"?>
<p188:cmLst xmlns:a="http://schemas.openxmlformats.org/drawingml/2006/main" xmlns:r="http://schemas.openxmlformats.org/officeDocument/2006/relationships" xmlns:p188="http://schemas.microsoft.com/office/powerpoint/2018/8/main">
  <p188:cm id="{53986A7E-E22B-4D14-A058-DB649980037F}" authorId="{958807C0-05A0-DEE3-6A4D-B9A605DAB68C}" created="2025-01-17T19:11:12.278">
    <ac:deMkLst xmlns:ac="http://schemas.microsoft.com/office/drawing/2013/main/command">
      <pc:docMk xmlns:pc="http://schemas.microsoft.com/office/powerpoint/2013/main/command"/>
      <pc:sldMk xmlns:pc="http://schemas.microsoft.com/office/powerpoint/2013/main/command" cId="3692125636" sldId="466"/>
      <ac:picMk id="5" creationId="{19345D59-7A61-4FFE-C324-0E48FDF7A148}"/>
    </ac:deMkLst>
    <p188:txBody>
      <a:bodyPr/>
      <a:lstStyle/>
      <a:p>
        <a:r>
          <a:rPr lang="es-MX"/>
          <a:t>PREVENCION RIESGOS INTUCIONALES: INCUMPLIMIENTO EN EL PLAN ESTATAL DE DESARROLLO 
ACTOS CONTRATRIOS A LA FORMACION CIVICA Y DE INTEGRIDAD: MAL CLIMA LABORAL
LA IMPORTANCIA DE LA TOMA DE DECISIONES TITULARES: SÓLO LA ALTA GERENCIA PUEDE TOMAR DECISIONES ESTRATEGICAS
FORMALIZACION DE ACC. DE COTRL: PARA EVITAR OBSERVACIONES
HERRAMIENTA DE SEGU Y SUPR: FOMENTAR EL EJERCICIO DE AUTOEVALUACION </a:t>
        </a:r>
      </a:p>
    </p188:txBody>
  </p188:cm>
</p188:cmLst>
</file>

<file path=ppt/diagrams/_rels/data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_rels/data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svg"/><Relationship Id="rId1" Type="http://schemas.openxmlformats.org/officeDocument/2006/relationships/image" Target="../media/image43.png"/><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diagrams/_rels/data4.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svg"/></Relationships>
</file>

<file path=ppt/diagrams/_rels/data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svg"/><Relationship Id="rId1" Type="http://schemas.openxmlformats.org/officeDocument/2006/relationships/image" Target="../media/image43.png"/><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9.svg"/></Relationships>
</file>

<file path=ppt/diagrams/_rels/data7.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svg"/><Relationship Id="rId1" Type="http://schemas.openxmlformats.org/officeDocument/2006/relationships/image" Target="../media/image62.png"/><Relationship Id="rId6" Type="http://schemas.openxmlformats.org/officeDocument/2006/relationships/image" Target="../media/image67.svg"/><Relationship Id="rId5" Type="http://schemas.openxmlformats.org/officeDocument/2006/relationships/image" Target="../media/image66.png"/><Relationship Id="rId4" Type="http://schemas.openxmlformats.org/officeDocument/2006/relationships/image" Target="../media/image65.svg"/></Relationships>
</file>

<file path=ppt/diagrams/_rels/data8.xml.rels><?xml version="1.0" encoding="UTF-8" standalone="yes"?>
<Relationships xmlns="http://schemas.openxmlformats.org/package/2006/relationships"><Relationship Id="rId8" Type="http://schemas.openxmlformats.org/officeDocument/2006/relationships/image" Target="../media/image77.sv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image" Target="../media/image71.svg"/><Relationship Id="rId1" Type="http://schemas.openxmlformats.org/officeDocument/2006/relationships/image" Target="../media/image70.png"/><Relationship Id="rId6" Type="http://schemas.openxmlformats.org/officeDocument/2006/relationships/image" Target="../media/image75.svg"/><Relationship Id="rId5" Type="http://schemas.openxmlformats.org/officeDocument/2006/relationships/image" Target="../media/image74.png"/><Relationship Id="rId10" Type="http://schemas.openxmlformats.org/officeDocument/2006/relationships/image" Target="../media/image79.svg"/><Relationship Id="rId4" Type="http://schemas.openxmlformats.org/officeDocument/2006/relationships/image" Target="../media/image73.svg"/><Relationship Id="rId9" Type="http://schemas.openxmlformats.org/officeDocument/2006/relationships/image" Target="../media/image78.png"/></Relationships>
</file>

<file path=ppt/diagrams/_rels/data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svg"/><Relationship Id="rId1" Type="http://schemas.openxmlformats.org/officeDocument/2006/relationships/image" Target="../media/image80.png"/><Relationship Id="rId6" Type="http://schemas.openxmlformats.org/officeDocument/2006/relationships/image" Target="../media/image85.svg"/><Relationship Id="rId5" Type="http://schemas.openxmlformats.org/officeDocument/2006/relationships/image" Target="../media/image84.png"/><Relationship Id="rId4" Type="http://schemas.openxmlformats.org/officeDocument/2006/relationships/image" Target="../media/image83.svg"/></Relationships>
</file>

<file path=ppt/diagrams/_rels/drawing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_rels/drawing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svg"/><Relationship Id="rId1" Type="http://schemas.openxmlformats.org/officeDocument/2006/relationships/image" Target="../media/image43.png"/><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diagrams/_rels/drawing4.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svg"/></Relationships>
</file>

<file path=ppt/diagrams/_rels/drawing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svg"/><Relationship Id="rId1" Type="http://schemas.openxmlformats.org/officeDocument/2006/relationships/image" Target="../media/image43.png"/><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9.svg"/></Relationships>
</file>

<file path=ppt/diagrams/_rels/drawing7.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svg"/><Relationship Id="rId1" Type="http://schemas.openxmlformats.org/officeDocument/2006/relationships/image" Target="../media/image62.png"/><Relationship Id="rId6" Type="http://schemas.openxmlformats.org/officeDocument/2006/relationships/image" Target="../media/image67.svg"/><Relationship Id="rId5" Type="http://schemas.openxmlformats.org/officeDocument/2006/relationships/image" Target="../media/image66.png"/><Relationship Id="rId4" Type="http://schemas.openxmlformats.org/officeDocument/2006/relationships/image" Target="../media/image65.svg"/></Relationships>
</file>

<file path=ppt/diagrams/_rels/drawing8.xml.rels><?xml version="1.0" encoding="UTF-8" standalone="yes"?>
<Relationships xmlns="http://schemas.openxmlformats.org/package/2006/relationships"><Relationship Id="rId8" Type="http://schemas.openxmlformats.org/officeDocument/2006/relationships/image" Target="../media/image77.sv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image" Target="../media/image71.svg"/><Relationship Id="rId1" Type="http://schemas.openxmlformats.org/officeDocument/2006/relationships/image" Target="../media/image70.png"/><Relationship Id="rId6" Type="http://schemas.openxmlformats.org/officeDocument/2006/relationships/image" Target="../media/image75.svg"/><Relationship Id="rId5" Type="http://schemas.openxmlformats.org/officeDocument/2006/relationships/image" Target="../media/image74.png"/><Relationship Id="rId10" Type="http://schemas.openxmlformats.org/officeDocument/2006/relationships/image" Target="../media/image79.svg"/><Relationship Id="rId4" Type="http://schemas.openxmlformats.org/officeDocument/2006/relationships/image" Target="../media/image73.svg"/><Relationship Id="rId9" Type="http://schemas.openxmlformats.org/officeDocument/2006/relationships/image" Target="../media/image78.png"/></Relationships>
</file>

<file path=ppt/diagrams/_rels/drawing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svg"/><Relationship Id="rId1" Type="http://schemas.openxmlformats.org/officeDocument/2006/relationships/image" Target="../media/image80.png"/><Relationship Id="rId6" Type="http://schemas.openxmlformats.org/officeDocument/2006/relationships/image" Target="../media/image85.svg"/><Relationship Id="rId5" Type="http://schemas.openxmlformats.org/officeDocument/2006/relationships/image" Target="../media/image84.png"/><Relationship Id="rId4" Type="http://schemas.openxmlformats.org/officeDocument/2006/relationships/image" Target="../media/image83.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234513-1AED-4DE5-8A03-D439E090357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F0D7D9-175B-4E5A-B34E-BEC705CA2CCE}">
      <dgm:prSet/>
      <dgm:spPr/>
      <dgm:t>
        <a:bodyPr/>
        <a:lstStyle/>
        <a:p>
          <a:r>
            <a:rPr lang="es-ES" b="1" dirty="0"/>
            <a:t>Orden del Día</a:t>
          </a:r>
          <a:endParaRPr lang="en-US" dirty="0"/>
        </a:p>
      </dgm:t>
    </dgm:pt>
    <dgm:pt modelId="{3C7D19FC-9A43-416C-947B-2177BDB83857}" type="parTrans" cxnId="{3B565CA4-3FF0-4E3F-BA98-769825AE4A8A}">
      <dgm:prSet/>
      <dgm:spPr/>
      <dgm:t>
        <a:bodyPr/>
        <a:lstStyle/>
        <a:p>
          <a:endParaRPr lang="en-US"/>
        </a:p>
      </dgm:t>
    </dgm:pt>
    <dgm:pt modelId="{06BE2E00-9F1B-438D-AF87-AB8472A51249}" type="sibTrans" cxnId="{3B565CA4-3FF0-4E3F-BA98-769825AE4A8A}">
      <dgm:prSet/>
      <dgm:spPr/>
      <dgm:t>
        <a:bodyPr/>
        <a:lstStyle/>
        <a:p>
          <a:endParaRPr lang="en-US"/>
        </a:p>
      </dgm:t>
    </dgm:pt>
    <dgm:pt modelId="{8BC33B82-4B40-4CA4-8236-C59879280D1D}">
      <dgm:prSet/>
      <dgm:spPr/>
      <dgm:t>
        <a:bodyPr/>
        <a:lstStyle/>
        <a:p>
          <a:r>
            <a:rPr lang="es-MX" b="0" dirty="0"/>
            <a:t>Bienvenida </a:t>
          </a:r>
          <a:r>
            <a:rPr lang="es-MX" dirty="0"/>
            <a:t>por parte del Secretario de Economía y Turismo.</a:t>
          </a:r>
          <a:endParaRPr lang="en-US" dirty="0"/>
        </a:p>
      </dgm:t>
    </dgm:pt>
    <dgm:pt modelId="{EDDA4338-84F9-4869-8E8B-5943258E4E5A}" type="parTrans" cxnId="{96200A2F-0F45-4427-B960-94D7DA88FCE5}">
      <dgm:prSet/>
      <dgm:spPr/>
      <dgm:t>
        <a:bodyPr/>
        <a:lstStyle/>
        <a:p>
          <a:endParaRPr lang="en-US"/>
        </a:p>
      </dgm:t>
    </dgm:pt>
    <dgm:pt modelId="{41886A0D-907C-484E-9655-AD99E759C691}" type="sibTrans" cxnId="{96200A2F-0F45-4427-B960-94D7DA88FCE5}">
      <dgm:prSet/>
      <dgm:spPr/>
      <dgm:t>
        <a:bodyPr/>
        <a:lstStyle/>
        <a:p>
          <a:endParaRPr lang="en-US"/>
        </a:p>
      </dgm:t>
    </dgm:pt>
    <dgm:pt modelId="{4C99CDD3-676D-43FD-ACEF-9817ACB1E675}">
      <dgm:prSet/>
      <dgm:spPr/>
      <dgm:t>
        <a:bodyPr/>
        <a:lstStyle/>
        <a:p>
          <a:r>
            <a:rPr lang="es-ES" dirty="0"/>
            <a:t>Lectura y Aprobación del Orden del Día</a:t>
          </a:r>
          <a:endParaRPr lang="en-US" dirty="0"/>
        </a:p>
      </dgm:t>
    </dgm:pt>
    <dgm:pt modelId="{C26014FE-9EE6-4E42-BCED-FD0B2C8F400D}" type="parTrans" cxnId="{ACEA43F5-4E7D-4AE2-8359-DDEDF15F8C9D}">
      <dgm:prSet/>
      <dgm:spPr/>
      <dgm:t>
        <a:bodyPr/>
        <a:lstStyle/>
        <a:p>
          <a:endParaRPr lang="en-US"/>
        </a:p>
      </dgm:t>
    </dgm:pt>
    <dgm:pt modelId="{7AEFDBA0-BB5A-48F7-83F9-83D09B74B14B}" type="sibTrans" cxnId="{ACEA43F5-4E7D-4AE2-8359-DDEDF15F8C9D}">
      <dgm:prSet/>
      <dgm:spPr/>
      <dgm:t>
        <a:bodyPr/>
        <a:lstStyle/>
        <a:p>
          <a:endParaRPr lang="en-US"/>
        </a:p>
      </dgm:t>
    </dgm:pt>
    <dgm:pt modelId="{EF1924C7-7E99-4A4A-A50E-E9D8A4953689}">
      <dgm:prSet/>
      <dgm:spPr/>
      <dgm:t>
        <a:bodyPr/>
        <a:lstStyle/>
        <a:p>
          <a:r>
            <a:rPr lang="es-ES" dirty="0"/>
            <a:t>Ratificación del Acta de la Sesión Anterior</a:t>
          </a:r>
          <a:endParaRPr lang="en-US" dirty="0"/>
        </a:p>
      </dgm:t>
    </dgm:pt>
    <dgm:pt modelId="{00EBE783-A396-4D15-864E-5ECD652D3198}" type="parTrans" cxnId="{5F7D9789-78BB-45CF-9859-0E9E2E323361}">
      <dgm:prSet/>
      <dgm:spPr/>
      <dgm:t>
        <a:bodyPr/>
        <a:lstStyle/>
        <a:p>
          <a:endParaRPr lang="en-US"/>
        </a:p>
      </dgm:t>
    </dgm:pt>
    <dgm:pt modelId="{F03A2D2A-2BEB-4964-A00B-8A61947BA8F7}" type="sibTrans" cxnId="{5F7D9789-78BB-45CF-9859-0E9E2E323361}">
      <dgm:prSet/>
      <dgm:spPr/>
      <dgm:t>
        <a:bodyPr/>
        <a:lstStyle/>
        <a:p>
          <a:endParaRPr lang="en-US"/>
        </a:p>
      </dgm:t>
    </dgm:pt>
    <dgm:pt modelId="{40893F19-DCD9-4519-9D22-1560A24A0565}">
      <dgm:prSet/>
      <dgm:spPr/>
      <dgm:t>
        <a:bodyPr/>
        <a:lstStyle/>
        <a:p>
          <a:r>
            <a:rPr lang="es-ES" dirty="0"/>
            <a:t>Desahogo de Temas</a:t>
          </a:r>
          <a:endParaRPr lang="en-US" dirty="0"/>
        </a:p>
      </dgm:t>
    </dgm:pt>
    <dgm:pt modelId="{02FADE57-15D4-4BF4-9BE5-0EC022F61D9C}" type="parTrans" cxnId="{4D5C5FE2-E41D-4A74-8CC6-6D62C2A420A6}">
      <dgm:prSet/>
      <dgm:spPr/>
      <dgm:t>
        <a:bodyPr/>
        <a:lstStyle/>
        <a:p>
          <a:endParaRPr lang="en-US"/>
        </a:p>
      </dgm:t>
    </dgm:pt>
    <dgm:pt modelId="{53324B2D-4A90-4757-A1CA-B5AC077404C4}" type="sibTrans" cxnId="{4D5C5FE2-E41D-4A74-8CC6-6D62C2A420A6}">
      <dgm:prSet/>
      <dgm:spPr/>
      <dgm:t>
        <a:bodyPr/>
        <a:lstStyle/>
        <a:p>
          <a:endParaRPr lang="en-US"/>
        </a:p>
      </dgm:t>
    </dgm:pt>
    <dgm:pt modelId="{3F72F4D8-4701-4F04-B6BC-A43C57E4D0D9}">
      <dgm:prSet/>
      <dgm:spPr/>
      <dgm:t>
        <a:bodyPr/>
        <a:lstStyle/>
        <a:p>
          <a:r>
            <a:rPr lang="es-ES" dirty="0"/>
            <a:t>Asuntos Generales</a:t>
          </a:r>
          <a:endParaRPr lang="en-US" dirty="0"/>
        </a:p>
      </dgm:t>
    </dgm:pt>
    <dgm:pt modelId="{30CEFE51-AECF-4EAA-B8FD-6757C279C69F}" type="parTrans" cxnId="{FE20F63C-30F5-4C1F-A58E-C5C4BD8E000B}">
      <dgm:prSet/>
      <dgm:spPr/>
      <dgm:t>
        <a:bodyPr/>
        <a:lstStyle/>
        <a:p>
          <a:endParaRPr lang="en-US"/>
        </a:p>
      </dgm:t>
    </dgm:pt>
    <dgm:pt modelId="{469139B9-01A0-4730-9B4C-81FE56E799B7}" type="sibTrans" cxnId="{FE20F63C-30F5-4C1F-A58E-C5C4BD8E000B}">
      <dgm:prSet/>
      <dgm:spPr/>
      <dgm:t>
        <a:bodyPr/>
        <a:lstStyle/>
        <a:p>
          <a:endParaRPr lang="en-US"/>
        </a:p>
      </dgm:t>
    </dgm:pt>
    <dgm:pt modelId="{5CE97D40-5C0B-408C-8C7B-0159B629FDF2}">
      <dgm:prSet/>
      <dgm:spPr/>
      <dgm:t>
        <a:bodyPr/>
        <a:lstStyle/>
        <a:p>
          <a:r>
            <a:rPr lang="es-ES" dirty="0"/>
            <a:t>Revisión y Ratificación de los Acuerdos Adoptados en la Reunión</a:t>
          </a:r>
          <a:endParaRPr lang="en-US" dirty="0"/>
        </a:p>
      </dgm:t>
    </dgm:pt>
    <dgm:pt modelId="{0EC7E1A9-D685-4032-BAA4-AAA7E946F580}" type="parTrans" cxnId="{36269DB3-4A6D-4789-A99A-9D8BC51B0D24}">
      <dgm:prSet/>
      <dgm:spPr/>
      <dgm:t>
        <a:bodyPr/>
        <a:lstStyle/>
        <a:p>
          <a:endParaRPr lang="en-US"/>
        </a:p>
      </dgm:t>
    </dgm:pt>
    <dgm:pt modelId="{BD8B6BA2-F74D-4800-9E7D-4F096F99FD03}" type="sibTrans" cxnId="{36269DB3-4A6D-4789-A99A-9D8BC51B0D24}">
      <dgm:prSet/>
      <dgm:spPr/>
      <dgm:t>
        <a:bodyPr/>
        <a:lstStyle/>
        <a:p>
          <a:endParaRPr lang="en-US"/>
        </a:p>
      </dgm:t>
    </dgm:pt>
    <dgm:pt modelId="{8C70124C-3459-47CE-9464-7D8B6C4F10D0}">
      <dgm:prSet/>
      <dgm:spPr/>
      <dgm:t>
        <a:bodyPr/>
        <a:lstStyle/>
        <a:p>
          <a:r>
            <a:rPr lang="es-ES" dirty="0"/>
            <a:t>Clausura</a:t>
          </a:r>
          <a:endParaRPr lang="en-US" dirty="0"/>
        </a:p>
      </dgm:t>
    </dgm:pt>
    <dgm:pt modelId="{77F86552-2F39-4040-8FA2-295C2C0913D5}" type="parTrans" cxnId="{8CE320B7-2440-4323-9BAB-0B7E2D168A96}">
      <dgm:prSet/>
      <dgm:spPr/>
      <dgm:t>
        <a:bodyPr/>
        <a:lstStyle/>
        <a:p>
          <a:endParaRPr lang="en-US"/>
        </a:p>
      </dgm:t>
    </dgm:pt>
    <dgm:pt modelId="{34B86000-0004-43D2-AF31-B51E7AD7EA85}" type="sibTrans" cxnId="{8CE320B7-2440-4323-9BAB-0B7E2D168A96}">
      <dgm:prSet/>
      <dgm:spPr/>
      <dgm:t>
        <a:bodyPr/>
        <a:lstStyle/>
        <a:p>
          <a:endParaRPr lang="en-US"/>
        </a:p>
      </dgm:t>
    </dgm:pt>
    <dgm:pt modelId="{5818CC93-895A-468B-91D0-4BA3B5CCF1BA}">
      <dgm:prSet/>
      <dgm:spPr/>
      <dgm:t>
        <a:bodyPr/>
        <a:lstStyle/>
        <a:p>
          <a:r>
            <a:rPr lang="es-ES" dirty="0"/>
            <a:t>Aprobación de Calendario Próximas Sesiones</a:t>
          </a:r>
          <a:endParaRPr lang="en-US" dirty="0"/>
        </a:p>
      </dgm:t>
    </dgm:pt>
    <dgm:pt modelId="{93DA48DB-DB0D-4A6C-B207-10A2F4F086F6}" type="sibTrans" cxnId="{47D97F43-B1A0-4B14-ACD2-034CAE841735}">
      <dgm:prSet/>
      <dgm:spPr/>
      <dgm:t>
        <a:bodyPr/>
        <a:lstStyle/>
        <a:p>
          <a:endParaRPr lang="en-US"/>
        </a:p>
      </dgm:t>
    </dgm:pt>
    <dgm:pt modelId="{ADD7E9CC-CE50-4DB7-AB9B-3953FA2BBC88}" type="parTrans" cxnId="{47D97F43-B1A0-4B14-ACD2-034CAE841735}">
      <dgm:prSet/>
      <dgm:spPr/>
      <dgm:t>
        <a:bodyPr/>
        <a:lstStyle/>
        <a:p>
          <a:endParaRPr lang="en-US"/>
        </a:p>
      </dgm:t>
    </dgm:pt>
    <dgm:pt modelId="{6E8CFE4C-A871-4420-8010-350C7BAB4858}">
      <dgm:prSet/>
      <dgm:spPr/>
      <dgm:t>
        <a:bodyPr/>
        <a:lstStyle/>
        <a:p>
          <a:r>
            <a:rPr lang="en-US" dirty="0"/>
            <a:t>Presentación de </a:t>
          </a:r>
          <a:r>
            <a:rPr lang="en-US" dirty="0" err="1"/>
            <a:t>integrantes</a:t>
          </a:r>
          <a:r>
            <a:rPr lang="en-US" dirty="0"/>
            <a:t> </a:t>
          </a:r>
        </a:p>
      </dgm:t>
    </dgm:pt>
    <dgm:pt modelId="{8617AC01-70EA-48BC-AF26-95450C19B17E}" type="parTrans" cxnId="{3C1FD920-20DE-4177-81BF-9E5FA050FF01}">
      <dgm:prSet/>
      <dgm:spPr/>
      <dgm:t>
        <a:bodyPr/>
        <a:lstStyle/>
        <a:p>
          <a:endParaRPr lang="es-MX"/>
        </a:p>
      </dgm:t>
    </dgm:pt>
    <dgm:pt modelId="{D9E6D778-528A-496C-B0C7-499F1E763A9F}" type="sibTrans" cxnId="{3C1FD920-20DE-4177-81BF-9E5FA050FF01}">
      <dgm:prSet/>
      <dgm:spPr/>
      <dgm:t>
        <a:bodyPr/>
        <a:lstStyle/>
        <a:p>
          <a:endParaRPr lang="es-MX"/>
        </a:p>
      </dgm:t>
    </dgm:pt>
    <dgm:pt modelId="{E3D79248-849A-4F6C-B1BC-7719C9051695}">
      <dgm:prSet/>
      <dgm:spPr/>
      <dgm:t>
        <a:bodyPr/>
        <a:lstStyle/>
        <a:p>
          <a:r>
            <a:rPr lang="es-MX" b="0" dirty="0"/>
            <a:t>Palabras y presentación del </a:t>
          </a:r>
          <a:r>
            <a:rPr lang="es-MX" dirty="0"/>
            <a:t>Subsecretario de Planeación y Administración. </a:t>
          </a:r>
          <a:endParaRPr lang="en-US" b="0" dirty="0"/>
        </a:p>
      </dgm:t>
    </dgm:pt>
    <dgm:pt modelId="{D78F20AD-5BF6-4A2D-8CC0-034FD12853C2}" type="parTrans" cxnId="{6C267EB1-4DEB-4F04-92DF-EF2746280D4A}">
      <dgm:prSet/>
      <dgm:spPr/>
      <dgm:t>
        <a:bodyPr/>
        <a:lstStyle/>
        <a:p>
          <a:endParaRPr lang="es-MX"/>
        </a:p>
      </dgm:t>
    </dgm:pt>
    <dgm:pt modelId="{1034F900-964B-406B-8882-BAA2FB43DDB1}" type="sibTrans" cxnId="{6C267EB1-4DEB-4F04-92DF-EF2746280D4A}">
      <dgm:prSet/>
      <dgm:spPr/>
      <dgm:t>
        <a:bodyPr/>
        <a:lstStyle/>
        <a:p>
          <a:endParaRPr lang="es-MX"/>
        </a:p>
      </dgm:t>
    </dgm:pt>
    <dgm:pt modelId="{FA291858-AAFE-4ABD-A763-BFBBA1A6D388}">
      <dgm:prSet/>
      <dgm:spPr/>
      <dgm:t>
        <a:bodyPr/>
        <a:lstStyle/>
        <a:p>
          <a:r>
            <a:rPr lang="es-ES" dirty="0"/>
            <a:t>Toma de protesta a integrantes </a:t>
          </a:r>
          <a:endParaRPr lang="en-US" dirty="0"/>
        </a:p>
      </dgm:t>
    </dgm:pt>
    <dgm:pt modelId="{4D3F7075-5F6A-423B-A33A-9F2FC3E75306}" type="parTrans" cxnId="{B5BE8D1D-469F-4C16-8701-11B67FA803F5}">
      <dgm:prSet/>
      <dgm:spPr/>
      <dgm:t>
        <a:bodyPr/>
        <a:lstStyle/>
        <a:p>
          <a:endParaRPr lang="es-MX"/>
        </a:p>
      </dgm:t>
    </dgm:pt>
    <dgm:pt modelId="{FB12578E-7920-44ED-B216-4EFA88364AE2}" type="sibTrans" cxnId="{B5BE8D1D-469F-4C16-8701-11B67FA803F5}">
      <dgm:prSet/>
      <dgm:spPr/>
      <dgm:t>
        <a:bodyPr/>
        <a:lstStyle/>
        <a:p>
          <a:endParaRPr lang="es-MX"/>
        </a:p>
      </dgm:t>
    </dgm:pt>
    <dgm:pt modelId="{E3D526B8-F72D-4522-9B63-CE88C033A765}" type="pres">
      <dgm:prSet presAssocID="{DD234513-1AED-4DE5-8A03-D439E090357E}" presName="linear" presStyleCnt="0">
        <dgm:presLayoutVars>
          <dgm:animLvl val="lvl"/>
          <dgm:resizeHandles val="exact"/>
        </dgm:presLayoutVars>
      </dgm:prSet>
      <dgm:spPr/>
    </dgm:pt>
    <dgm:pt modelId="{A9C26798-9690-4E02-9D4C-1BE2C104BA79}" type="pres">
      <dgm:prSet presAssocID="{53F0D7D9-175B-4E5A-B34E-BEC705CA2CCE}" presName="parentText" presStyleLbl="node1" presStyleIdx="0" presStyleCnt="1" custLinFactNeighborX="875" custLinFactNeighborY="-2737">
        <dgm:presLayoutVars>
          <dgm:chMax val="0"/>
          <dgm:bulletEnabled val="1"/>
        </dgm:presLayoutVars>
      </dgm:prSet>
      <dgm:spPr/>
    </dgm:pt>
    <dgm:pt modelId="{218C3F50-12A8-4B24-88CD-0D059084D764}" type="pres">
      <dgm:prSet presAssocID="{53F0D7D9-175B-4E5A-B34E-BEC705CA2CCE}" presName="childText" presStyleLbl="revTx" presStyleIdx="0" presStyleCnt="1">
        <dgm:presLayoutVars>
          <dgm:bulletEnabled val="1"/>
        </dgm:presLayoutVars>
      </dgm:prSet>
      <dgm:spPr/>
    </dgm:pt>
  </dgm:ptLst>
  <dgm:cxnLst>
    <dgm:cxn modelId="{00DDC015-3C89-4D64-960B-B2FB7F21E095}" type="presOf" srcId="{8C70124C-3459-47CE-9464-7D8B6C4F10D0}" destId="{218C3F50-12A8-4B24-88CD-0D059084D764}" srcOrd="0" destOrd="10" presId="urn:microsoft.com/office/officeart/2005/8/layout/vList2"/>
    <dgm:cxn modelId="{B5BE8D1D-469F-4C16-8701-11B67FA803F5}" srcId="{53F0D7D9-175B-4E5A-B34E-BEC705CA2CCE}" destId="{FA291858-AAFE-4ABD-A763-BFBBA1A6D388}" srcOrd="2" destOrd="0" parTransId="{4D3F7075-5F6A-423B-A33A-9F2FC3E75306}" sibTransId="{FB12578E-7920-44ED-B216-4EFA88364AE2}"/>
    <dgm:cxn modelId="{3C1FD920-20DE-4177-81BF-9E5FA050FF01}" srcId="{53F0D7D9-175B-4E5A-B34E-BEC705CA2CCE}" destId="{6E8CFE4C-A871-4420-8010-350C7BAB4858}" srcOrd="4" destOrd="0" parTransId="{8617AC01-70EA-48BC-AF26-95450C19B17E}" sibTransId="{D9E6D778-528A-496C-B0C7-499F1E763A9F}"/>
    <dgm:cxn modelId="{C8DA6428-0AB4-45DE-901D-4547411F36C1}" type="presOf" srcId="{53F0D7D9-175B-4E5A-B34E-BEC705CA2CCE}" destId="{A9C26798-9690-4E02-9D4C-1BE2C104BA79}" srcOrd="0" destOrd="0" presId="urn:microsoft.com/office/officeart/2005/8/layout/vList2"/>
    <dgm:cxn modelId="{96200A2F-0F45-4427-B960-94D7DA88FCE5}" srcId="{53F0D7D9-175B-4E5A-B34E-BEC705CA2CCE}" destId="{8BC33B82-4B40-4CA4-8236-C59879280D1D}" srcOrd="0" destOrd="0" parTransId="{EDDA4338-84F9-4869-8E8B-5943258E4E5A}" sibTransId="{41886A0D-907C-484E-9655-AD99E759C691}"/>
    <dgm:cxn modelId="{642AC739-B1AF-4DAA-8B49-24302758D1FB}" type="presOf" srcId="{EF1924C7-7E99-4A4A-A50E-E9D8A4953689}" destId="{218C3F50-12A8-4B24-88CD-0D059084D764}" srcOrd="0" destOrd="5" presId="urn:microsoft.com/office/officeart/2005/8/layout/vList2"/>
    <dgm:cxn modelId="{FE20F63C-30F5-4C1F-A58E-C5C4BD8E000B}" srcId="{53F0D7D9-175B-4E5A-B34E-BEC705CA2CCE}" destId="{3F72F4D8-4701-4F04-B6BC-A43C57E4D0D9}" srcOrd="7" destOrd="0" parTransId="{30CEFE51-AECF-4EAA-B8FD-6757C279C69F}" sibTransId="{469139B9-01A0-4730-9B4C-81FE56E799B7}"/>
    <dgm:cxn modelId="{47D97F43-B1A0-4B14-ACD2-034CAE841735}" srcId="{53F0D7D9-175B-4E5A-B34E-BEC705CA2CCE}" destId="{5818CC93-895A-468B-91D0-4BA3B5CCF1BA}" srcOrd="8" destOrd="0" parTransId="{ADD7E9CC-CE50-4DB7-AB9B-3953FA2BBC88}" sibTransId="{93DA48DB-DB0D-4A6C-B207-10A2F4F086F6}"/>
    <dgm:cxn modelId="{A269F077-32D2-4F6C-92A8-54BA4ABD9DF9}" type="presOf" srcId="{8BC33B82-4B40-4CA4-8236-C59879280D1D}" destId="{218C3F50-12A8-4B24-88CD-0D059084D764}" srcOrd="0" destOrd="0" presId="urn:microsoft.com/office/officeart/2005/8/layout/vList2"/>
    <dgm:cxn modelId="{45BD7284-0C7A-45D5-A702-57C9B04526AC}" type="presOf" srcId="{FA291858-AAFE-4ABD-A763-BFBBA1A6D388}" destId="{218C3F50-12A8-4B24-88CD-0D059084D764}" srcOrd="0" destOrd="2" presId="urn:microsoft.com/office/officeart/2005/8/layout/vList2"/>
    <dgm:cxn modelId="{5F7D9789-78BB-45CF-9859-0E9E2E323361}" srcId="{53F0D7D9-175B-4E5A-B34E-BEC705CA2CCE}" destId="{EF1924C7-7E99-4A4A-A50E-E9D8A4953689}" srcOrd="5" destOrd="0" parTransId="{00EBE783-A396-4D15-864E-5ECD652D3198}" sibTransId="{F03A2D2A-2BEB-4964-A00B-8A61947BA8F7}"/>
    <dgm:cxn modelId="{C5842C93-CE06-4CE2-BECE-60BC74F677DC}" type="presOf" srcId="{DD234513-1AED-4DE5-8A03-D439E090357E}" destId="{E3D526B8-F72D-4522-9B63-CE88C033A765}" srcOrd="0" destOrd="0" presId="urn:microsoft.com/office/officeart/2005/8/layout/vList2"/>
    <dgm:cxn modelId="{91B9B49B-E0C4-4833-AB89-459EEDB6A26A}" type="presOf" srcId="{3F72F4D8-4701-4F04-B6BC-A43C57E4D0D9}" destId="{218C3F50-12A8-4B24-88CD-0D059084D764}" srcOrd="0" destOrd="7" presId="urn:microsoft.com/office/officeart/2005/8/layout/vList2"/>
    <dgm:cxn modelId="{CB41129F-8893-45FB-9278-6E57BAFF16CE}" type="presOf" srcId="{5818CC93-895A-468B-91D0-4BA3B5CCF1BA}" destId="{218C3F50-12A8-4B24-88CD-0D059084D764}" srcOrd="0" destOrd="8" presId="urn:microsoft.com/office/officeart/2005/8/layout/vList2"/>
    <dgm:cxn modelId="{3B565CA4-3FF0-4E3F-BA98-769825AE4A8A}" srcId="{DD234513-1AED-4DE5-8A03-D439E090357E}" destId="{53F0D7D9-175B-4E5A-B34E-BEC705CA2CCE}" srcOrd="0" destOrd="0" parTransId="{3C7D19FC-9A43-416C-947B-2177BDB83857}" sibTransId="{06BE2E00-9F1B-438D-AF87-AB8472A51249}"/>
    <dgm:cxn modelId="{A3A664A4-2CFE-4645-963A-A13A9D0324E8}" type="presOf" srcId="{4C99CDD3-676D-43FD-ACEF-9817ACB1E675}" destId="{218C3F50-12A8-4B24-88CD-0D059084D764}" srcOrd="0" destOrd="3" presId="urn:microsoft.com/office/officeart/2005/8/layout/vList2"/>
    <dgm:cxn modelId="{6C267EB1-4DEB-4F04-92DF-EF2746280D4A}" srcId="{53F0D7D9-175B-4E5A-B34E-BEC705CA2CCE}" destId="{E3D79248-849A-4F6C-B1BC-7719C9051695}" srcOrd="1" destOrd="0" parTransId="{D78F20AD-5BF6-4A2D-8CC0-034FD12853C2}" sibTransId="{1034F900-964B-406B-8882-BAA2FB43DDB1}"/>
    <dgm:cxn modelId="{36269DB3-4A6D-4789-A99A-9D8BC51B0D24}" srcId="{53F0D7D9-175B-4E5A-B34E-BEC705CA2CCE}" destId="{5CE97D40-5C0B-408C-8C7B-0159B629FDF2}" srcOrd="9" destOrd="0" parTransId="{0EC7E1A9-D685-4032-BAA4-AAA7E946F580}" sibTransId="{BD8B6BA2-F74D-4800-9E7D-4F096F99FD03}"/>
    <dgm:cxn modelId="{8CE320B7-2440-4323-9BAB-0B7E2D168A96}" srcId="{53F0D7D9-175B-4E5A-B34E-BEC705CA2CCE}" destId="{8C70124C-3459-47CE-9464-7D8B6C4F10D0}" srcOrd="10" destOrd="0" parTransId="{77F86552-2F39-4040-8FA2-295C2C0913D5}" sibTransId="{34B86000-0004-43D2-AF31-B51E7AD7EA85}"/>
    <dgm:cxn modelId="{A8A74DD3-0138-4BFD-B9AC-49D7DF2703A2}" type="presOf" srcId="{6E8CFE4C-A871-4420-8010-350C7BAB4858}" destId="{218C3F50-12A8-4B24-88CD-0D059084D764}" srcOrd="0" destOrd="4" presId="urn:microsoft.com/office/officeart/2005/8/layout/vList2"/>
    <dgm:cxn modelId="{4D5C5FE2-E41D-4A74-8CC6-6D62C2A420A6}" srcId="{53F0D7D9-175B-4E5A-B34E-BEC705CA2CCE}" destId="{40893F19-DCD9-4519-9D22-1560A24A0565}" srcOrd="6" destOrd="0" parTransId="{02FADE57-15D4-4BF4-9BE5-0EC022F61D9C}" sibTransId="{53324B2D-4A90-4757-A1CA-B5AC077404C4}"/>
    <dgm:cxn modelId="{0AE8E8E8-4678-4D04-A4A9-B54BFB4BC59C}" type="presOf" srcId="{5CE97D40-5C0B-408C-8C7B-0159B629FDF2}" destId="{218C3F50-12A8-4B24-88CD-0D059084D764}" srcOrd="0" destOrd="9" presId="urn:microsoft.com/office/officeart/2005/8/layout/vList2"/>
    <dgm:cxn modelId="{05F8E3EA-6F8A-4DFD-99F0-4A23CDA2B1EA}" type="presOf" srcId="{40893F19-DCD9-4519-9D22-1560A24A0565}" destId="{218C3F50-12A8-4B24-88CD-0D059084D764}" srcOrd="0" destOrd="6" presId="urn:microsoft.com/office/officeart/2005/8/layout/vList2"/>
    <dgm:cxn modelId="{F65443F5-263E-4030-A698-AD5A8D5C944A}" type="presOf" srcId="{E3D79248-849A-4F6C-B1BC-7719C9051695}" destId="{218C3F50-12A8-4B24-88CD-0D059084D764}" srcOrd="0" destOrd="1" presId="urn:microsoft.com/office/officeart/2005/8/layout/vList2"/>
    <dgm:cxn modelId="{ACEA43F5-4E7D-4AE2-8359-DDEDF15F8C9D}" srcId="{53F0D7D9-175B-4E5A-B34E-BEC705CA2CCE}" destId="{4C99CDD3-676D-43FD-ACEF-9817ACB1E675}" srcOrd="3" destOrd="0" parTransId="{C26014FE-9EE6-4E42-BCED-FD0B2C8F400D}" sibTransId="{7AEFDBA0-BB5A-48F7-83F9-83D09B74B14B}"/>
    <dgm:cxn modelId="{B84CA5AB-6BF9-4082-A5CF-61368A1F9F41}" type="presParOf" srcId="{E3D526B8-F72D-4522-9B63-CE88C033A765}" destId="{A9C26798-9690-4E02-9D4C-1BE2C104BA79}" srcOrd="0" destOrd="0" presId="urn:microsoft.com/office/officeart/2005/8/layout/vList2"/>
    <dgm:cxn modelId="{A1F33AE8-81DA-4275-9BDE-A0044D466138}" type="presParOf" srcId="{E3D526B8-F72D-4522-9B63-CE88C033A765}" destId="{218C3F50-12A8-4B24-88CD-0D059084D764}"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99A8146-3945-4407-8BFF-610B7454B8CA}" type="doc">
      <dgm:prSet loTypeId="urn:microsoft.com/office/officeart/2005/8/layout/bList2" loCatId="list" qsTypeId="urn:microsoft.com/office/officeart/2005/8/quickstyle/simple5" qsCatId="simple" csTypeId="urn:microsoft.com/office/officeart/2005/8/colors/accent1_5" csCatId="accent1" phldr="1"/>
      <dgm:spPr/>
    </dgm:pt>
    <dgm:pt modelId="{8C478E11-5AD7-430E-8C78-357D0D51130A}">
      <dgm:prSet phldr="0" custT="1"/>
      <dgm:spPr/>
      <dgm:t>
        <a:bodyPr/>
        <a:lstStyle/>
        <a:p>
          <a:pPr rtl="0"/>
          <a:r>
            <a:rPr lang="es-MX" sz="1600">
              <a:latin typeface="Calibri Light" panose="020F0302020204030204"/>
            </a:rPr>
            <a:t>Servidor físico para desarrollos; con alta disponibilidad, firewall SSL.</a:t>
          </a:r>
          <a:endParaRPr lang="es-MX" sz="1600"/>
        </a:p>
      </dgm:t>
    </dgm:pt>
    <dgm:pt modelId="{B3689B4D-AAE5-47A7-A074-BFD3ED02766E}" type="parTrans" cxnId="{031B6B2F-ADB6-4B71-BEF5-A3769EB957FF}">
      <dgm:prSet/>
      <dgm:spPr/>
      <dgm:t>
        <a:bodyPr/>
        <a:lstStyle/>
        <a:p>
          <a:endParaRPr lang="es-MX"/>
        </a:p>
      </dgm:t>
    </dgm:pt>
    <dgm:pt modelId="{27E7EF8F-E355-4C5C-BA28-EC19B618B62D}" type="sibTrans" cxnId="{031B6B2F-ADB6-4B71-BEF5-A3769EB957FF}">
      <dgm:prSet/>
      <dgm:spPr/>
      <dgm:t>
        <a:bodyPr/>
        <a:lstStyle/>
        <a:p>
          <a:endParaRPr lang="es-MX"/>
        </a:p>
      </dgm:t>
    </dgm:pt>
    <dgm:pt modelId="{40D88175-9362-419B-98A7-A3C02FA94626}">
      <dgm:prSet phldr="0"/>
      <dgm:spPr/>
      <dgm:t>
        <a:bodyPr/>
        <a:lstStyle/>
        <a:p>
          <a:pPr algn="ctr" rtl="0"/>
          <a:r>
            <a:rPr lang="es-MX">
              <a:latin typeface="Calibri Light" panose="020F0302020204030204"/>
            </a:rPr>
            <a:t>Estatus de Proyecto</a:t>
          </a:r>
          <a:endParaRPr lang="es-MX"/>
        </a:p>
      </dgm:t>
    </dgm:pt>
    <dgm:pt modelId="{9D41CDE3-88C1-4290-9975-96B6DB78A305}" type="parTrans" cxnId="{589CD42F-DD06-4590-A2BD-8558C1FA4837}">
      <dgm:prSet/>
      <dgm:spPr/>
      <dgm:t>
        <a:bodyPr/>
        <a:lstStyle/>
        <a:p>
          <a:endParaRPr lang="es-MX"/>
        </a:p>
      </dgm:t>
    </dgm:pt>
    <dgm:pt modelId="{80830FF5-BB21-450D-B212-4B8865274B1B}" type="sibTrans" cxnId="{589CD42F-DD06-4590-A2BD-8558C1FA4837}">
      <dgm:prSet/>
      <dgm:spPr/>
      <dgm:t>
        <a:bodyPr/>
        <a:lstStyle/>
        <a:p>
          <a:endParaRPr lang="es-MX"/>
        </a:p>
      </dgm:t>
    </dgm:pt>
    <dgm:pt modelId="{A536BF0E-4494-4F4F-84AC-EEC19E896F7B}">
      <dgm:prSet phldr="0"/>
      <dgm:spPr/>
      <dgm:t>
        <a:bodyPr/>
        <a:lstStyle/>
        <a:p>
          <a:pPr rtl="0"/>
          <a:r>
            <a:rPr lang="es-MX">
              <a:latin typeface="Calibri Light" panose="020F0302020204030204"/>
            </a:rPr>
            <a:t>Fusión y migración del sitio web de economía: 100%  </a:t>
          </a:r>
        </a:p>
      </dgm:t>
    </dgm:pt>
    <dgm:pt modelId="{91DD3D43-372B-42EF-9283-1263600B45E2}" type="parTrans" cxnId="{F3E2907D-82E5-44B2-9894-8E4E5D955D15}">
      <dgm:prSet/>
      <dgm:spPr/>
      <dgm:t>
        <a:bodyPr/>
        <a:lstStyle/>
        <a:p>
          <a:endParaRPr lang="es-MX"/>
        </a:p>
      </dgm:t>
    </dgm:pt>
    <dgm:pt modelId="{C87CFCB7-0D97-4A3B-937B-9DB5006F2670}" type="sibTrans" cxnId="{F3E2907D-82E5-44B2-9894-8E4E5D955D15}">
      <dgm:prSet/>
      <dgm:spPr/>
      <dgm:t>
        <a:bodyPr/>
        <a:lstStyle/>
        <a:p>
          <a:endParaRPr lang="es-MX"/>
        </a:p>
      </dgm:t>
    </dgm:pt>
    <dgm:pt modelId="{D8529449-6C01-46F6-BFAE-1D590FB87AD2}">
      <dgm:prSet phldr="0"/>
      <dgm:spPr/>
      <dgm:t>
        <a:bodyPr/>
        <a:lstStyle/>
        <a:p>
          <a:pPr algn="l" rtl="0"/>
          <a:endParaRPr lang="es-MX" dirty="0">
            <a:latin typeface="Calibri Light" panose="020F0302020204030204"/>
          </a:endParaRPr>
        </a:p>
        <a:p>
          <a:pPr algn="ctr" rtl="0"/>
          <a:r>
            <a:rPr lang="es-MX" dirty="0">
              <a:latin typeface="Calibri Light" panose="020F0302020204030204"/>
            </a:rPr>
            <a:t>Licitaciones de Servicios</a:t>
          </a:r>
          <a:endParaRPr lang="es-MX" dirty="0"/>
        </a:p>
        <a:p>
          <a:pPr algn="l" rtl="0"/>
          <a:endParaRPr lang="es-MX" dirty="0">
            <a:latin typeface="Calibri Light" panose="020F0302020204030204"/>
          </a:endParaRPr>
        </a:p>
      </dgm:t>
    </dgm:pt>
    <dgm:pt modelId="{E47E9A68-3F8E-411F-B705-32C62836274D}" type="parTrans" cxnId="{5A2BDD50-4268-4E2A-AF35-1CFEAE5341DD}">
      <dgm:prSet/>
      <dgm:spPr/>
      <dgm:t>
        <a:bodyPr/>
        <a:lstStyle/>
        <a:p>
          <a:endParaRPr lang="es-MX"/>
        </a:p>
      </dgm:t>
    </dgm:pt>
    <dgm:pt modelId="{4ADB5E20-7A83-46C5-8C7A-F894F0E5890F}" type="sibTrans" cxnId="{5A2BDD50-4268-4E2A-AF35-1CFEAE5341DD}">
      <dgm:prSet/>
      <dgm:spPr/>
      <dgm:t>
        <a:bodyPr/>
        <a:lstStyle/>
        <a:p>
          <a:endParaRPr lang="es-MX"/>
        </a:p>
      </dgm:t>
    </dgm:pt>
    <dgm:pt modelId="{CDBAEA1D-4F1A-4A93-B3DE-F8244790A97E}">
      <dgm:prSet phldr="0"/>
      <dgm:spPr/>
      <dgm:t>
        <a:bodyPr/>
        <a:lstStyle/>
        <a:p>
          <a:pPr rtl="0"/>
          <a:r>
            <a:rPr lang="es-MX">
              <a:latin typeface="Calibri Light" panose="020F0302020204030204"/>
            </a:rPr>
            <a:t>No contamos con licitaciones activas en el periodo.</a:t>
          </a:r>
          <a:endParaRPr lang="es-MX"/>
        </a:p>
      </dgm:t>
    </dgm:pt>
    <dgm:pt modelId="{82169582-E959-406F-B46D-A7240C7E2F73}" type="parTrans" cxnId="{108F38BB-A311-44F8-9242-2F8B0085C050}">
      <dgm:prSet/>
      <dgm:spPr/>
      <dgm:t>
        <a:bodyPr/>
        <a:lstStyle/>
        <a:p>
          <a:endParaRPr lang="es-MX"/>
        </a:p>
      </dgm:t>
    </dgm:pt>
    <dgm:pt modelId="{CED556C0-7304-49E5-9283-CB709C29B744}" type="sibTrans" cxnId="{108F38BB-A311-44F8-9242-2F8B0085C050}">
      <dgm:prSet/>
      <dgm:spPr/>
      <dgm:t>
        <a:bodyPr/>
        <a:lstStyle/>
        <a:p>
          <a:endParaRPr lang="es-MX"/>
        </a:p>
      </dgm:t>
    </dgm:pt>
    <dgm:pt modelId="{7D9AB741-B97D-4BE5-B38C-D83E9D580BE6}">
      <dgm:prSet phldr="0"/>
      <dgm:spPr/>
      <dgm:t>
        <a:bodyPr/>
        <a:lstStyle/>
        <a:p>
          <a:pPr algn="ctr" rtl="0"/>
          <a:r>
            <a:rPr lang="es-MX" dirty="0">
              <a:latin typeface="Calibri Light" panose="020F0302020204030204"/>
            </a:rPr>
            <a:t>Infraestructura Tecnológica</a:t>
          </a:r>
          <a:endParaRPr lang="es-MX" dirty="0"/>
        </a:p>
      </dgm:t>
    </dgm:pt>
    <dgm:pt modelId="{7CBE93B5-8624-4090-BC3B-98E0EB59ACAF}" type="parTrans" cxnId="{21D140FD-B325-40D9-9023-8C15EEFA8342}">
      <dgm:prSet/>
      <dgm:spPr/>
      <dgm:t>
        <a:bodyPr/>
        <a:lstStyle/>
        <a:p>
          <a:endParaRPr lang="es-MX"/>
        </a:p>
      </dgm:t>
    </dgm:pt>
    <dgm:pt modelId="{D5F676B0-6B23-40F4-8CD2-D85CEC6D8B54}" type="sibTrans" cxnId="{21D140FD-B325-40D9-9023-8C15EEFA8342}">
      <dgm:prSet/>
      <dgm:spPr/>
      <dgm:t>
        <a:bodyPr/>
        <a:lstStyle/>
        <a:p>
          <a:endParaRPr lang="es-MX"/>
        </a:p>
      </dgm:t>
    </dgm:pt>
    <dgm:pt modelId="{6A7904A3-54AE-41DD-8976-8275027E9D57}">
      <dgm:prSet phldr="0"/>
      <dgm:spPr/>
      <dgm:t>
        <a:bodyPr/>
        <a:lstStyle/>
        <a:p>
          <a:pPr rtl="0"/>
          <a:r>
            <a:rPr lang="es-MX">
              <a:latin typeface="Calibri Light" panose="020F0302020204030204"/>
            </a:rPr>
            <a:t>Reconstrucción de imagen de las áreas en sitio institucional: 80%</a:t>
          </a:r>
        </a:p>
      </dgm:t>
    </dgm:pt>
    <dgm:pt modelId="{3FFD483C-3D59-4793-9D5C-B708A2665474}" type="parTrans" cxnId="{A64F5921-6CDA-4F1D-B589-8CF4C9612E6D}">
      <dgm:prSet/>
      <dgm:spPr/>
      <dgm:t>
        <a:bodyPr/>
        <a:lstStyle/>
        <a:p>
          <a:endParaRPr lang="es-MX"/>
        </a:p>
      </dgm:t>
    </dgm:pt>
    <dgm:pt modelId="{CD724F39-7B6E-4DFE-A52E-C12074CA512B}" type="sibTrans" cxnId="{A64F5921-6CDA-4F1D-B589-8CF4C9612E6D}">
      <dgm:prSet/>
      <dgm:spPr/>
      <dgm:t>
        <a:bodyPr/>
        <a:lstStyle/>
        <a:p>
          <a:endParaRPr lang="es-MX"/>
        </a:p>
      </dgm:t>
    </dgm:pt>
    <dgm:pt modelId="{2D5CEAC4-E8B0-4E4B-A07F-BD39AAB9E35B}">
      <dgm:prSet phldr="0"/>
      <dgm:spPr/>
      <dgm:t>
        <a:bodyPr/>
        <a:lstStyle/>
        <a:p>
          <a:pPr rtl="0"/>
          <a:r>
            <a:rPr lang="es-MX">
              <a:latin typeface="Calibri Light" panose="020F0302020204030204"/>
            </a:rPr>
            <a:t>Sitio web del Bacanora 90%.</a:t>
          </a:r>
        </a:p>
      </dgm:t>
    </dgm:pt>
    <dgm:pt modelId="{53831FAF-DC7C-4FE4-ADC1-A05914D89941}" type="parTrans" cxnId="{43B69127-DC64-434E-82CC-7FBD000C79B0}">
      <dgm:prSet/>
      <dgm:spPr/>
      <dgm:t>
        <a:bodyPr/>
        <a:lstStyle/>
        <a:p>
          <a:endParaRPr lang="es-MX"/>
        </a:p>
      </dgm:t>
    </dgm:pt>
    <dgm:pt modelId="{D92D139A-1143-4AA9-B6F2-83E6B2AC4A3A}" type="sibTrans" cxnId="{43B69127-DC64-434E-82CC-7FBD000C79B0}">
      <dgm:prSet/>
      <dgm:spPr/>
      <dgm:t>
        <a:bodyPr/>
        <a:lstStyle/>
        <a:p>
          <a:endParaRPr lang="es-MX"/>
        </a:p>
      </dgm:t>
    </dgm:pt>
    <dgm:pt modelId="{1FE4E8D5-66A1-46A7-BEC4-4B46DFB35485}" type="pres">
      <dgm:prSet presAssocID="{999A8146-3945-4407-8BFF-610B7454B8CA}" presName="diagram" presStyleCnt="0">
        <dgm:presLayoutVars>
          <dgm:dir/>
          <dgm:animLvl val="lvl"/>
          <dgm:resizeHandles val="exact"/>
        </dgm:presLayoutVars>
      </dgm:prSet>
      <dgm:spPr/>
    </dgm:pt>
    <dgm:pt modelId="{A0BC7EC4-1935-46C4-99FE-8548E6DC1734}" type="pres">
      <dgm:prSet presAssocID="{40D88175-9362-419B-98A7-A3C02FA94626}" presName="compNode" presStyleCnt="0"/>
      <dgm:spPr/>
    </dgm:pt>
    <dgm:pt modelId="{F2D9EE93-DCF7-40F9-A505-99C7837F9D65}" type="pres">
      <dgm:prSet presAssocID="{40D88175-9362-419B-98A7-A3C02FA94626}" presName="childRect" presStyleLbl="bgAcc1" presStyleIdx="0" presStyleCnt="3">
        <dgm:presLayoutVars>
          <dgm:bulletEnabled val="1"/>
        </dgm:presLayoutVars>
      </dgm:prSet>
      <dgm:spPr/>
    </dgm:pt>
    <dgm:pt modelId="{83FE6D06-B738-444A-BBCC-A1F7E14C20BD}" type="pres">
      <dgm:prSet presAssocID="{40D88175-9362-419B-98A7-A3C02FA94626}" presName="parentText" presStyleLbl="node1" presStyleIdx="0" presStyleCnt="0">
        <dgm:presLayoutVars>
          <dgm:chMax val="0"/>
          <dgm:bulletEnabled val="1"/>
        </dgm:presLayoutVars>
      </dgm:prSet>
      <dgm:spPr/>
    </dgm:pt>
    <dgm:pt modelId="{303511F0-5A99-4EBC-8FF7-73AC87A90849}" type="pres">
      <dgm:prSet presAssocID="{40D88175-9362-419B-98A7-A3C02FA94626}" presName="parentRect" presStyleLbl="alignNode1" presStyleIdx="0" presStyleCnt="3" custLinFactNeighborY="-946"/>
      <dgm:spPr/>
    </dgm:pt>
    <dgm:pt modelId="{3423EBF6-D283-4A43-A4B4-3E77B42A16BF}" type="pres">
      <dgm:prSet presAssocID="{40D88175-9362-419B-98A7-A3C02FA94626}" presName="adorn" presStyleLbl="fgAccFollowNode1" presStyleIdx="0" presStyleCnt="3" custScaleX="90847" custScaleY="74021" custLinFactNeighborX="-20830" custLinFactNeighborY="-2256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Internet con relleno sólido"/>
        </a:ext>
      </dgm:extLst>
    </dgm:pt>
    <dgm:pt modelId="{72CDAC23-77CA-421B-B761-3A5D3F69D25F}" type="pres">
      <dgm:prSet presAssocID="{80830FF5-BB21-450D-B212-4B8865274B1B}" presName="sibTrans" presStyleLbl="sibTrans2D1" presStyleIdx="0" presStyleCnt="0"/>
      <dgm:spPr/>
    </dgm:pt>
    <dgm:pt modelId="{39B8E889-7657-412A-AAEC-E878D237F5A3}" type="pres">
      <dgm:prSet presAssocID="{D8529449-6C01-46F6-BFAE-1D590FB87AD2}" presName="compNode" presStyleCnt="0"/>
      <dgm:spPr/>
    </dgm:pt>
    <dgm:pt modelId="{AF288126-EB74-435A-888D-F8345A62640A}" type="pres">
      <dgm:prSet presAssocID="{D8529449-6C01-46F6-BFAE-1D590FB87AD2}" presName="childRect" presStyleLbl="bgAcc1" presStyleIdx="1" presStyleCnt="3">
        <dgm:presLayoutVars>
          <dgm:bulletEnabled val="1"/>
        </dgm:presLayoutVars>
      </dgm:prSet>
      <dgm:spPr/>
    </dgm:pt>
    <dgm:pt modelId="{8FD18988-A9A4-47A4-B9B1-65CBAA150934}" type="pres">
      <dgm:prSet presAssocID="{D8529449-6C01-46F6-BFAE-1D590FB87AD2}" presName="parentText" presStyleLbl="node1" presStyleIdx="0" presStyleCnt="0">
        <dgm:presLayoutVars>
          <dgm:chMax val="0"/>
          <dgm:bulletEnabled val="1"/>
        </dgm:presLayoutVars>
      </dgm:prSet>
      <dgm:spPr/>
    </dgm:pt>
    <dgm:pt modelId="{23E09F11-3591-4E76-A10E-937FA70409A5}" type="pres">
      <dgm:prSet presAssocID="{D8529449-6C01-46F6-BFAE-1D590FB87AD2}" presName="parentRect" presStyleLbl="alignNode1" presStyleIdx="1" presStyleCnt="3" custLinFactNeighborX="1" custLinFactNeighborY="1864"/>
      <dgm:spPr/>
    </dgm:pt>
    <dgm:pt modelId="{96C341F4-A441-4DAD-B245-C8FC9FC6E7E0}" type="pres">
      <dgm:prSet presAssocID="{D8529449-6C01-46F6-BFAE-1D590FB87AD2}" presName="adorn" presStyleLbl="fgAccFollowNode1" presStyleIdx="1" presStyleCnt="3" custScaleX="78300" custScaleY="74384" custLinFactNeighborX="-17949" custLinFactNeighborY="-12821"/>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Apretón de manos con relleno sólido"/>
        </a:ext>
      </dgm:extLst>
    </dgm:pt>
    <dgm:pt modelId="{5F0CDBC4-438D-4464-B96C-3E83D02ED189}" type="pres">
      <dgm:prSet presAssocID="{4ADB5E20-7A83-46C5-8C7A-F894F0E5890F}" presName="sibTrans" presStyleLbl="sibTrans2D1" presStyleIdx="0" presStyleCnt="0"/>
      <dgm:spPr/>
    </dgm:pt>
    <dgm:pt modelId="{89BC38E4-4BAA-4D91-87D0-EB6DA9F93233}" type="pres">
      <dgm:prSet presAssocID="{7D9AB741-B97D-4BE5-B38C-D83E9D580BE6}" presName="compNode" presStyleCnt="0"/>
      <dgm:spPr/>
    </dgm:pt>
    <dgm:pt modelId="{9B9BD183-2ED4-48B5-9BE0-D92DBF4B1139}" type="pres">
      <dgm:prSet presAssocID="{7D9AB741-B97D-4BE5-B38C-D83E9D580BE6}" presName="childRect" presStyleLbl="bgAcc1" presStyleIdx="2" presStyleCnt="3">
        <dgm:presLayoutVars>
          <dgm:bulletEnabled val="1"/>
        </dgm:presLayoutVars>
      </dgm:prSet>
      <dgm:spPr/>
    </dgm:pt>
    <dgm:pt modelId="{1B2698F2-B91F-4083-B3C7-CF73B7A3FA7B}" type="pres">
      <dgm:prSet presAssocID="{7D9AB741-B97D-4BE5-B38C-D83E9D580BE6}" presName="parentText" presStyleLbl="node1" presStyleIdx="0" presStyleCnt="0">
        <dgm:presLayoutVars>
          <dgm:chMax val="0"/>
          <dgm:bulletEnabled val="1"/>
        </dgm:presLayoutVars>
      </dgm:prSet>
      <dgm:spPr/>
    </dgm:pt>
    <dgm:pt modelId="{CB796E90-309E-46AC-8F9A-C59995C5DDD0}" type="pres">
      <dgm:prSet presAssocID="{7D9AB741-B97D-4BE5-B38C-D83E9D580BE6}" presName="parentRect" presStyleLbl="alignNode1" presStyleIdx="2" presStyleCnt="3" custLinFactNeighborX="598" custLinFactNeighborY="1864"/>
      <dgm:spPr/>
    </dgm:pt>
    <dgm:pt modelId="{8837620B-00EB-4293-9C12-8088372AF3C9}" type="pres">
      <dgm:prSet presAssocID="{7D9AB741-B97D-4BE5-B38C-D83E9D580BE6}" presName="adorn" presStyleLbl="fgAccFollowNode1" presStyleIdx="2" presStyleCnt="3" custScaleX="90175" custScaleY="84838" custLinFactNeighborX="-21367" custLinFactNeighborY="-1880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onectado desconectado con relleno sólido"/>
        </a:ext>
      </dgm:extLst>
    </dgm:pt>
  </dgm:ptLst>
  <dgm:cxnLst>
    <dgm:cxn modelId="{2912671F-D1AD-4A8F-9152-ADD1541E63F6}" type="presOf" srcId="{8C478E11-5AD7-430E-8C78-357D0D51130A}" destId="{9B9BD183-2ED4-48B5-9BE0-D92DBF4B1139}" srcOrd="0" destOrd="0" presId="urn:microsoft.com/office/officeart/2005/8/layout/bList2"/>
    <dgm:cxn modelId="{A64F5921-6CDA-4F1D-B589-8CF4C9612E6D}" srcId="{40D88175-9362-419B-98A7-A3C02FA94626}" destId="{6A7904A3-54AE-41DD-8976-8275027E9D57}" srcOrd="2" destOrd="0" parTransId="{3FFD483C-3D59-4793-9D5C-B708A2665474}" sibTransId="{CD724F39-7B6E-4DFE-A52E-C12074CA512B}"/>
    <dgm:cxn modelId="{43B69127-DC64-434E-82CC-7FBD000C79B0}" srcId="{40D88175-9362-419B-98A7-A3C02FA94626}" destId="{2D5CEAC4-E8B0-4E4B-A07F-BD39AAB9E35B}" srcOrd="1" destOrd="0" parTransId="{53831FAF-DC7C-4FE4-ADC1-A05914D89941}" sibTransId="{D92D139A-1143-4AA9-B6F2-83E6B2AC4A3A}"/>
    <dgm:cxn modelId="{0947D32E-557C-4482-84D7-B877A2C757F5}" type="presOf" srcId="{80830FF5-BB21-450D-B212-4B8865274B1B}" destId="{72CDAC23-77CA-421B-B761-3A5D3F69D25F}" srcOrd="0" destOrd="0" presId="urn:microsoft.com/office/officeart/2005/8/layout/bList2"/>
    <dgm:cxn modelId="{031B6B2F-ADB6-4B71-BEF5-A3769EB957FF}" srcId="{7D9AB741-B97D-4BE5-B38C-D83E9D580BE6}" destId="{8C478E11-5AD7-430E-8C78-357D0D51130A}" srcOrd="0" destOrd="0" parTransId="{B3689B4D-AAE5-47A7-A074-BFD3ED02766E}" sibTransId="{27E7EF8F-E355-4C5C-BA28-EC19B618B62D}"/>
    <dgm:cxn modelId="{589CD42F-DD06-4590-A2BD-8558C1FA4837}" srcId="{999A8146-3945-4407-8BFF-610B7454B8CA}" destId="{40D88175-9362-419B-98A7-A3C02FA94626}" srcOrd="0" destOrd="0" parTransId="{9D41CDE3-88C1-4290-9975-96B6DB78A305}" sibTransId="{80830FF5-BB21-450D-B212-4B8865274B1B}"/>
    <dgm:cxn modelId="{9BFE5235-F8AA-485F-97F8-C0C340CC874D}" type="presOf" srcId="{CDBAEA1D-4F1A-4A93-B3DE-F8244790A97E}" destId="{AF288126-EB74-435A-888D-F8345A62640A}" srcOrd="0" destOrd="0" presId="urn:microsoft.com/office/officeart/2005/8/layout/bList2"/>
    <dgm:cxn modelId="{F81AA835-1D91-4324-955F-CE90A433CDDA}" type="presOf" srcId="{A536BF0E-4494-4F4F-84AC-EEC19E896F7B}" destId="{F2D9EE93-DCF7-40F9-A505-99C7837F9D65}" srcOrd="0" destOrd="0" presId="urn:microsoft.com/office/officeart/2005/8/layout/bList2"/>
    <dgm:cxn modelId="{88A48768-5EA0-4B04-A036-428DB8FD1205}" type="presOf" srcId="{7D9AB741-B97D-4BE5-B38C-D83E9D580BE6}" destId="{1B2698F2-B91F-4083-B3C7-CF73B7A3FA7B}" srcOrd="0" destOrd="0" presId="urn:microsoft.com/office/officeart/2005/8/layout/bList2"/>
    <dgm:cxn modelId="{71D94869-BE4B-407B-9281-2A9E3FC15003}" type="presOf" srcId="{999A8146-3945-4407-8BFF-610B7454B8CA}" destId="{1FE4E8D5-66A1-46A7-BEC4-4B46DFB35485}" srcOrd="0" destOrd="0" presId="urn:microsoft.com/office/officeart/2005/8/layout/bList2"/>
    <dgm:cxn modelId="{5A2BDD50-4268-4E2A-AF35-1CFEAE5341DD}" srcId="{999A8146-3945-4407-8BFF-610B7454B8CA}" destId="{D8529449-6C01-46F6-BFAE-1D590FB87AD2}" srcOrd="1" destOrd="0" parTransId="{E47E9A68-3F8E-411F-B705-32C62836274D}" sibTransId="{4ADB5E20-7A83-46C5-8C7A-F894F0E5890F}"/>
    <dgm:cxn modelId="{23A86852-8527-47E7-A345-00E33BFA37DD}" type="presOf" srcId="{D8529449-6C01-46F6-BFAE-1D590FB87AD2}" destId="{23E09F11-3591-4E76-A10E-937FA70409A5}" srcOrd="1" destOrd="0" presId="urn:microsoft.com/office/officeart/2005/8/layout/bList2"/>
    <dgm:cxn modelId="{F3E2907D-82E5-44B2-9894-8E4E5D955D15}" srcId="{40D88175-9362-419B-98A7-A3C02FA94626}" destId="{A536BF0E-4494-4F4F-84AC-EEC19E896F7B}" srcOrd="0" destOrd="0" parTransId="{91DD3D43-372B-42EF-9283-1263600B45E2}" sibTransId="{C87CFCB7-0D97-4A3B-937B-9DB5006F2670}"/>
    <dgm:cxn modelId="{31214C83-8269-4AB7-B0AE-D9E8E4ABD6DA}" type="presOf" srcId="{40D88175-9362-419B-98A7-A3C02FA94626}" destId="{303511F0-5A99-4EBC-8FF7-73AC87A90849}" srcOrd="1" destOrd="0" presId="urn:microsoft.com/office/officeart/2005/8/layout/bList2"/>
    <dgm:cxn modelId="{E9FACE97-F30C-4C36-8605-71893272A4BC}" type="presOf" srcId="{2D5CEAC4-E8B0-4E4B-A07F-BD39AAB9E35B}" destId="{F2D9EE93-DCF7-40F9-A505-99C7837F9D65}" srcOrd="0" destOrd="1" presId="urn:microsoft.com/office/officeart/2005/8/layout/bList2"/>
    <dgm:cxn modelId="{BDB20AB1-DC72-4E11-A011-5F1564C5F1BC}" type="presOf" srcId="{40D88175-9362-419B-98A7-A3C02FA94626}" destId="{83FE6D06-B738-444A-BBCC-A1F7E14C20BD}" srcOrd="0" destOrd="0" presId="urn:microsoft.com/office/officeart/2005/8/layout/bList2"/>
    <dgm:cxn modelId="{108F38BB-A311-44F8-9242-2F8B0085C050}" srcId="{D8529449-6C01-46F6-BFAE-1D590FB87AD2}" destId="{CDBAEA1D-4F1A-4A93-B3DE-F8244790A97E}" srcOrd="0" destOrd="0" parTransId="{82169582-E959-406F-B46D-A7240C7E2F73}" sibTransId="{CED556C0-7304-49E5-9283-CB709C29B744}"/>
    <dgm:cxn modelId="{088627BE-5AC2-43E3-B050-0D9FBEAE65EF}" type="presOf" srcId="{7D9AB741-B97D-4BE5-B38C-D83E9D580BE6}" destId="{CB796E90-309E-46AC-8F9A-C59995C5DDD0}" srcOrd="1" destOrd="0" presId="urn:microsoft.com/office/officeart/2005/8/layout/bList2"/>
    <dgm:cxn modelId="{C88250C4-3D2B-46E8-9ABA-C0A52AAF9B9C}" type="presOf" srcId="{D8529449-6C01-46F6-BFAE-1D590FB87AD2}" destId="{8FD18988-A9A4-47A4-B9B1-65CBAA150934}" srcOrd="0" destOrd="0" presId="urn:microsoft.com/office/officeart/2005/8/layout/bList2"/>
    <dgm:cxn modelId="{BE14B8E5-622F-4843-B475-049571520EE3}" type="presOf" srcId="{4ADB5E20-7A83-46C5-8C7A-F894F0E5890F}" destId="{5F0CDBC4-438D-4464-B96C-3E83D02ED189}" srcOrd="0" destOrd="0" presId="urn:microsoft.com/office/officeart/2005/8/layout/bList2"/>
    <dgm:cxn modelId="{7DC09AF1-DFBF-4831-98DD-7DCB73D8F16F}" type="presOf" srcId="{6A7904A3-54AE-41DD-8976-8275027E9D57}" destId="{F2D9EE93-DCF7-40F9-A505-99C7837F9D65}" srcOrd="0" destOrd="2" presId="urn:microsoft.com/office/officeart/2005/8/layout/bList2"/>
    <dgm:cxn modelId="{21D140FD-B325-40D9-9023-8C15EEFA8342}" srcId="{999A8146-3945-4407-8BFF-610B7454B8CA}" destId="{7D9AB741-B97D-4BE5-B38C-D83E9D580BE6}" srcOrd="2" destOrd="0" parTransId="{7CBE93B5-8624-4090-BC3B-98E0EB59ACAF}" sibTransId="{D5F676B0-6B23-40F4-8CD2-D85CEC6D8B54}"/>
    <dgm:cxn modelId="{01C7C19B-C7AA-4533-8420-1236A3563D51}" type="presParOf" srcId="{1FE4E8D5-66A1-46A7-BEC4-4B46DFB35485}" destId="{A0BC7EC4-1935-46C4-99FE-8548E6DC1734}" srcOrd="0" destOrd="0" presId="urn:microsoft.com/office/officeart/2005/8/layout/bList2"/>
    <dgm:cxn modelId="{82B218C5-7C68-47AE-917C-EC990531B391}" type="presParOf" srcId="{A0BC7EC4-1935-46C4-99FE-8548E6DC1734}" destId="{F2D9EE93-DCF7-40F9-A505-99C7837F9D65}" srcOrd="0" destOrd="0" presId="urn:microsoft.com/office/officeart/2005/8/layout/bList2"/>
    <dgm:cxn modelId="{0ED57395-7377-4385-B153-4317A7F370E5}" type="presParOf" srcId="{A0BC7EC4-1935-46C4-99FE-8548E6DC1734}" destId="{83FE6D06-B738-444A-BBCC-A1F7E14C20BD}" srcOrd="1" destOrd="0" presId="urn:microsoft.com/office/officeart/2005/8/layout/bList2"/>
    <dgm:cxn modelId="{89443045-AAA3-4949-9D4F-26F0485C55F7}" type="presParOf" srcId="{A0BC7EC4-1935-46C4-99FE-8548E6DC1734}" destId="{303511F0-5A99-4EBC-8FF7-73AC87A90849}" srcOrd="2" destOrd="0" presId="urn:microsoft.com/office/officeart/2005/8/layout/bList2"/>
    <dgm:cxn modelId="{1D98B331-90A3-4D2C-9442-07FB40668068}" type="presParOf" srcId="{A0BC7EC4-1935-46C4-99FE-8548E6DC1734}" destId="{3423EBF6-D283-4A43-A4B4-3E77B42A16BF}" srcOrd="3" destOrd="0" presId="urn:microsoft.com/office/officeart/2005/8/layout/bList2"/>
    <dgm:cxn modelId="{57F339F1-458F-47CD-896E-5C9DCEFEC435}" type="presParOf" srcId="{1FE4E8D5-66A1-46A7-BEC4-4B46DFB35485}" destId="{72CDAC23-77CA-421B-B761-3A5D3F69D25F}" srcOrd="1" destOrd="0" presId="urn:microsoft.com/office/officeart/2005/8/layout/bList2"/>
    <dgm:cxn modelId="{41492522-17C6-406D-BA6B-A984B636A472}" type="presParOf" srcId="{1FE4E8D5-66A1-46A7-BEC4-4B46DFB35485}" destId="{39B8E889-7657-412A-AAEC-E878D237F5A3}" srcOrd="2" destOrd="0" presId="urn:microsoft.com/office/officeart/2005/8/layout/bList2"/>
    <dgm:cxn modelId="{080F77E5-E1B1-4208-81DF-21A0CD83E3B9}" type="presParOf" srcId="{39B8E889-7657-412A-AAEC-E878D237F5A3}" destId="{AF288126-EB74-435A-888D-F8345A62640A}" srcOrd="0" destOrd="0" presId="urn:microsoft.com/office/officeart/2005/8/layout/bList2"/>
    <dgm:cxn modelId="{2FCD4A77-7F90-4203-BC88-91BFCEE894B1}" type="presParOf" srcId="{39B8E889-7657-412A-AAEC-E878D237F5A3}" destId="{8FD18988-A9A4-47A4-B9B1-65CBAA150934}" srcOrd="1" destOrd="0" presId="urn:microsoft.com/office/officeart/2005/8/layout/bList2"/>
    <dgm:cxn modelId="{99AE92BE-0F0E-4BF4-949A-FC56EA8698D8}" type="presParOf" srcId="{39B8E889-7657-412A-AAEC-E878D237F5A3}" destId="{23E09F11-3591-4E76-A10E-937FA70409A5}" srcOrd="2" destOrd="0" presId="urn:microsoft.com/office/officeart/2005/8/layout/bList2"/>
    <dgm:cxn modelId="{F131955B-F441-4459-A004-CE6A82A3D77A}" type="presParOf" srcId="{39B8E889-7657-412A-AAEC-E878D237F5A3}" destId="{96C341F4-A441-4DAD-B245-C8FC9FC6E7E0}" srcOrd="3" destOrd="0" presId="urn:microsoft.com/office/officeart/2005/8/layout/bList2"/>
    <dgm:cxn modelId="{E7F0789F-14FF-48DF-9646-066080253576}" type="presParOf" srcId="{1FE4E8D5-66A1-46A7-BEC4-4B46DFB35485}" destId="{5F0CDBC4-438D-4464-B96C-3E83D02ED189}" srcOrd="3" destOrd="0" presId="urn:microsoft.com/office/officeart/2005/8/layout/bList2"/>
    <dgm:cxn modelId="{EE16E2DE-AA50-4F7A-BE62-A6664C48D6DB}" type="presParOf" srcId="{1FE4E8D5-66A1-46A7-BEC4-4B46DFB35485}" destId="{89BC38E4-4BAA-4D91-87D0-EB6DA9F93233}" srcOrd="4" destOrd="0" presId="urn:microsoft.com/office/officeart/2005/8/layout/bList2"/>
    <dgm:cxn modelId="{EC197308-AB59-414F-9DF2-33BBE8EEACCD}" type="presParOf" srcId="{89BC38E4-4BAA-4D91-87D0-EB6DA9F93233}" destId="{9B9BD183-2ED4-48B5-9BE0-D92DBF4B1139}" srcOrd="0" destOrd="0" presId="urn:microsoft.com/office/officeart/2005/8/layout/bList2"/>
    <dgm:cxn modelId="{77571E4F-26A6-48D1-ADA9-D07E69527886}" type="presParOf" srcId="{89BC38E4-4BAA-4D91-87D0-EB6DA9F93233}" destId="{1B2698F2-B91F-4083-B3C7-CF73B7A3FA7B}" srcOrd="1" destOrd="0" presId="urn:microsoft.com/office/officeart/2005/8/layout/bList2"/>
    <dgm:cxn modelId="{A936B836-C148-4CC1-BFFB-54567CBEE8E4}" type="presParOf" srcId="{89BC38E4-4BAA-4D91-87D0-EB6DA9F93233}" destId="{CB796E90-309E-46AC-8F9A-C59995C5DDD0}" srcOrd="2" destOrd="0" presId="urn:microsoft.com/office/officeart/2005/8/layout/bList2"/>
    <dgm:cxn modelId="{A6647CD5-2557-42F5-A1C8-8124579153D8}" type="presParOf" srcId="{89BC38E4-4BAA-4D91-87D0-EB6DA9F93233}" destId="{8837620B-00EB-4293-9C12-8088372AF3C9}"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E1CD35-240B-4053-A018-5E9E58C94484}" type="doc">
      <dgm:prSet loTypeId="urn:microsoft.com/office/officeart/2018/2/layout/IconLabelDescriptionList" loCatId="icon" qsTypeId="urn:microsoft.com/office/officeart/2005/8/quickstyle/simple1" qsCatId="simple" csTypeId="urn:microsoft.com/office/officeart/2005/8/colors/accent1_2" csCatId="accent1" phldr="1"/>
      <dgm:spPr/>
      <dgm:t>
        <a:bodyPr/>
        <a:lstStyle/>
        <a:p>
          <a:endParaRPr lang="en-US"/>
        </a:p>
      </dgm:t>
    </dgm:pt>
    <dgm:pt modelId="{F39372C1-0688-49E2-8DA3-A8D7C21382D0}">
      <dgm:prSet custT="1"/>
      <dgm:spPr/>
      <dgm:t>
        <a:bodyPr/>
        <a:lstStyle/>
        <a:p>
          <a:pPr>
            <a:lnSpc>
              <a:spcPct val="100000"/>
            </a:lnSpc>
            <a:defRPr b="1"/>
          </a:pPr>
          <a:r>
            <a:rPr lang="es-MX" sz="2000" b="1" dirty="0"/>
            <a:t>Logros </a:t>
          </a:r>
        </a:p>
        <a:p>
          <a:pPr>
            <a:lnSpc>
              <a:spcPct val="100000"/>
            </a:lnSpc>
            <a:defRPr b="1"/>
          </a:pPr>
          <a:r>
            <a:rPr lang="es-MX" sz="2000" b="1" dirty="0"/>
            <a:t>Relevantes</a:t>
          </a:r>
          <a:endParaRPr lang="en-US" sz="2000" dirty="0"/>
        </a:p>
      </dgm:t>
    </dgm:pt>
    <dgm:pt modelId="{B7EDE43D-2C4B-4365-A63F-4E66E58E6B90}" type="parTrans" cxnId="{60566326-D081-4AFC-B48E-38D9E4C707ED}">
      <dgm:prSet/>
      <dgm:spPr/>
      <dgm:t>
        <a:bodyPr/>
        <a:lstStyle/>
        <a:p>
          <a:endParaRPr lang="en-US"/>
        </a:p>
      </dgm:t>
    </dgm:pt>
    <dgm:pt modelId="{6AF432BD-56E5-4DA9-A3DD-FA83CDD25425}" type="sibTrans" cxnId="{60566326-D081-4AFC-B48E-38D9E4C707ED}">
      <dgm:prSet/>
      <dgm:spPr/>
      <dgm:t>
        <a:bodyPr/>
        <a:lstStyle/>
        <a:p>
          <a:endParaRPr lang="en-US"/>
        </a:p>
      </dgm:t>
    </dgm:pt>
    <dgm:pt modelId="{557ADCAC-E010-4640-83B1-27D13341F80D}">
      <dgm:prSet/>
      <dgm:spPr/>
      <dgm:t>
        <a:bodyPr/>
        <a:lstStyle/>
        <a:p>
          <a:pPr>
            <a:lnSpc>
              <a:spcPct val="100000"/>
            </a:lnSpc>
            <a:defRPr b="1"/>
          </a:pPr>
          <a:r>
            <a:rPr lang="es-MX" b="1" dirty="0"/>
            <a:t>Compromisos cumplidos d</a:t>
          </a:r>
          <a:r>
            <a:rPr lang="es-MX" dirty="0"/>
            <a:t>el PTCI 2024:</a:t>
          </a:r>
          <a:endParaRPr lang="en-US" dirty="0"/>
        </a:p>
      </dgm:t>
    </dgm:pt>
    <dgm:pt modelId="{91FA79A1-3D60-47C7-A045-40FC6A077D8D}" type="parTrans" cxnId="{B2BF7B62-2A09-462C-9289-2F4746807001}">
      <dgm:prSet/>
      <dgm:spPr/>
      <dgm:t>
        <a:bodyPr/>
        <a:lstStyle/>
        <a:p>
          <a:endParaRPr lang="en-US"/>
        </a:p>
      </dgm:t>
    </dgm:pt>
    <dgm:pt modelId="{E754643B-F441-441D-856C-082AF56A3373}" type="sibTrans" cxnId="{B2BF7B62-2A09-462C-9289-2F4746807001}">
      <dgm:prSet/>
      <dgm:spPr/>
      <dgm:t>
        <a:bodyPr/>
        <a:lstStyle/>
        <a:p>
          <a:endParaRPr lang="en-US"/>
        </a:p>
      </dgm:t>
    </dgm:pt>
    <dgm:pt modelId="{08F9318D-32F0-4F68-83DC-D524C02BAEE1}">
      <dgm:prSet custT="1"/>
      <dgm:spPr/>
      <dgm:t>
        <a:bodyPr/>
        <a:lstStyle/>
        <a:p>
          <a:pPr>
            <a:lnSpc>
              <a:spcPct val="100000"/>
            </a:lnSpc>
          </a:pPr>
          <a:r>
            <a:rPr lang="es-MX" sz="1400" dirty="0"/>
            <a:t>Supervisión de riesgos.</a:t>
          </a:r>
          <a:endParaRPr lang="en-US" sz="1400" dirty="0"/>
        </a:p>
      </dgm:t>
    </dgm:pt>
    <dgm:pt modelId="{3E0CA554-DD95-4CFA-9698-C1F94C400E2F}" type="parTrans" cxnId="{898B7B58-F622-4A7E-B74B-1544D6F6633A}">
      <dgm:prSet/>
      <dgm:spPr/>
      <dgm:t>
        <a:bodyPr/>
        <a:lstStyle/>
        <a:p>
          <a:endParaRPr lang="en-US"/>
        </a:p>
      </dgm:t>
    </dgm:pt>
    <dgm:pt modelId="{E1C3117F-4F27-4946-A57C-017B209B276F}" type="sibTrans" cxnId="{898B7B58-F622-4A7E-B74B-1544D6F6633A}">
      <dgm:prSet/>
      <dgm:spPr/>
      <dgm:t>
        <a:bodyPr/>
        <a:lstStyle/>
        <a:p>
          <a:endParaRPr lang="en-US"/>
        </a:p>
      </dgm:t>
    </dgm:pt>
    <dgm:pt modelId="{4D27B774-16A2-41C0-9E4F-8F5537C5A2C2}">
      <dgm:prSet custT="1"/>
      <dgm:spPr/>
      <dgm:t>
        <a:bodyPr/>
        <a:lstStyle/>
        <a:p>
          <a:pPr>
            <a:lnSpc>
              <a:spcPct val="100000"/>
            </a:lnSpc>
          </a:pPr>
          <a:r>
            <a:rPr lang="es-MX" sz="1400"/>
            <a:t>Auditorías internas.</a:t>
          </a:r>
          <a:endParaRPr lang="en-US" sz="1400"/>
        </a:p>
      </dgm:t>
    </dgm:pt>
    <dgm:pt modelId="{79982A51-6F5D-4BF5-890D-EF0F86EAFA53}" type="parTrans" cxnId="{3E410789-692A-4CEA-8E47-14AB3E9C6297}">
      <dgm:prSet/>
      <dgm:spPr/>
      <dgm:t>
        <a:bodyPr/>
        <a:lstStyle/>
        <a:p>
          <a:endParaRPr lang="en-US"/>
        </a:p>
      </dgm:t>
    </dgm:pt>
    <dgm:pt modelId="{A5B5E7ED-1DCD-4DC3-A549-BDAB7D0E263A}" type="sibTrans" cxnId="{3E410789-692A-4CEA-8E47-14AB3E9C6297}">
      <dgm:prSet/>
      <dgm:spPr/>
      <dgm:t>
        <a:bodyPr/>
        <a:lstStyle/>
        <a:p>
          <a:endParaRPr lang="en-US"/>
        </a:p>
      </dgm:t>
    </dgm:pt>
    <dgm:pt modelId="{00A28BED-F3E1-4610-A750-D02FBAB857FC}">
      <dgm:prSet custT="1"/>
      <dgm:spPr/>
      <dgm:t>
        <a:bodyPr/>
        <a:lstStyle/>
        <a:p>
          <a:pPr>
            <a:lnSpc>
              <a:spcPct val="100000"/>
            </a:lnSpc>
          </a:pPr>
          <a:r>
            <a:rPr lang="es-MX" sz="1400" dirty="0"/>
            <a:t>Difusión del Código de Ética y Conducta.</a:t>
          </a:r>
          <a:endParaRPr lang="en-US" sz="1100" dirty="0"/>
        </a:p>
      </dgm:t>
    </dgm:pt>
    <dgm:pt modelId="{8BCC8880-6A0B-4F06-A02F-1D15F71B34DD}" type="parTrans" cxnId="{C3821C5F-A745-40FD-B011-022E3DAD8F4F}">
      <dgm:prSet/>
      <dgm:spPr/>
      <dgm:t>
        <a:bodyPr/>
        <a:lstStyle/>
        <a:p>
          <a:endParaRPr lang="en-US"/>
        </a:p>
      </dgm:t>
    </dgm:pt>
    <dgm:pt modelId="{A6400898-CEFF-42D9-ABB2-6964D7AB1E49}" type="sibTrans" cxnId="{C3821C5F-A745-40FD-B011-022E3DAD8F4F}">
      <dgm:prSet/>
      <dgm:spPr/>
      <dgm:t>
        <a:bodyPr/>
        <a:lstStyle/>
        <a:p>
          <a:endParaRPr lang="en-US"/>
        </a:p>
      </dgm:t>
    </dgm:pt>
    <dgm:pt modelId="{19A72D92-8F5B-4BA7-AAB6-B7283C77CEE8}">
      <dgm:prSet/>
      <dgm:spPr/>
      <dgm:t>
        <a:bodyPr/>
        <a:lstStyle/>
        <a:p>
          <a:pPr>
            <a:lnSpc>
              <a:spcPct val="100000"/>
            </a:lnSpc>
            <a:defRPr b="1"/>
          </a:pPr>
          <a:r>
            <a:rPr lang="es-MX" b="1" dirty="0"/>
            <a:t>Mejora en áreas clave como:</a:t>
          </a:r>
          <a:endParaRPr lang="en-US" dirty="0"/>
        </a:p>
      </dgm:t>
    </dgm:pt>
    <dgm:pt modelId="{8D57AD1A-ECD3-4E71-B953-97DD976385D5}" type="parTrans" cxnId="{4FF97A6C-009E-4A8E-820C-4B2F93F09555}">
      <dgm:prSet/>
      <dgm:spPr/>
      <dgm:t>
        <a:bodyPr/>
        <a:lstStyle/>
        <a:p>
          <a:endParaRPr lang="en-US"/>
        </a:p>
      </dgm:t>
    </dgm:pt>
    <dgm:pt modelId="{F39C0683-D642-4D71-A83A-71FBB550DBCC}" type="sibTrans" cxnId="{4FF97A6C-009E-4A8E-820C-4B2F93F09555}">
      <dgm:prSet/>
      <dgm:spPr/>
      <dgm:t>
        <a:bodyPr/>
        <a:lstStyle/>
        <a:p>
          <a:endParaRPr lang="en-US"/>
        </a:p>
      </dgm:t>
    </dgm:pt>
    <dgm:pt modelId="{F8A48B6F-1F8B-4534-B578-6AA8BA76CFB4}">
      <dgm:prSet custT="1"/>
      <dgm:spPr/>
      <dgm:t>
        <a:bodyPr/>
        <a:lstStyle/>
        <a:p>
          <a:pPr>
            <a:lnSpc>
              <a:spcPct val="100000"/>
            </a:lnSpc>
          </a:pPr>
          <a:r>
            <a:rPr lang="es-MX" sz="1400" dirty="0"/>
            <a:t>Administración de riesgos (87% de cumplimiento).</a:t>
          </a:r>
          <a:endParaRPr lang="en-US" sz="1400" dirty="0"/>
        </a:p>
      </dgm:t>
    </dgm:pt>
    <dgm:pt modelId="{052C4C38-1D3A-4204-8ED1-F16AD421056F}" type="parTrans" cxnId="{4F2641C3-3CA3-4B37-9AE2-C6B8C6D24F53}">
      <dgm:prSet/>
      <dgm:spPr/>
      <dgm:t>
        <a:bodyPr/>
        <a:lstStyle/>
        <a:p>
          <a:endParaRPr lang="en-US"/>
        </a:p>
      </dgm:t>
    </dgm:pt>
    <dgm:pt modelId="{A41674CE-F9B3-4959-992D-5220084D7F32}" type="sibTrans" cxnId="{4F2641C3-3CA3-4B37-9AE2-C6B8C6D24F53}">
      <dgm:prSet/>
      <dgm:spPr/>
      <dgm:t>
        <a:bodyPr/>
        <a:lstStyle/>
        <a:p>
          <a:endParaRPr lang="en-US"/>
        </a:p>
      </dgm:t>
    </dgm:pt>
    <dgm:pt modelId="{0307E8AB-A24C-4617-B0A1-F9FDE8A1B8DF}">
      <dgm:prSet custT="1"/>
      <dgm:spPr/>
      <dgm:t>
        <a:bodyPr/>
        <a:lstStyle/>
        <a:p>
          <a:pPr>
            <a:lnSpc>
              <a:spcPct val="100000"/>
            </a:lnSpc>
          </a:pPr>
          <a:r>
            <a:rPr lang="es-MX" sz="1400"/>
            <a:t>Actividades de control (86% de cumplimiento).</a:t>
          </a:r>
          <a:endParaRPr lang="en-US" sz="1400"/>
        </a:p>
      </dgm:t>
    </dgm:pt>
    <dgm:pt modelId="{DD21A555-A122-4660-87CB-EA44ABCC8469}" type="parTrans" cxnId="{656DB3F7-EB73-4E82-85E0-EC6B2905F656}">
      <dgm:prSet/>
      <dgm:spPr/>
      <dgm:t>
        <a:bodyPr/>
        <a:lstStyle/>
        <a:p>
          <a:endParaRPr lang="en-US"/>
        </a:p>
      </dgm:t>
    </dgm:pt>
    <dgm:pt modelId="{1CD0DCC8-CBA6-4250-ABB2-3362D1930E9A}" type="sibTrans" cxnId="{656DB3F7-EB73-4E82-85E0-EC6B2905F656}">
      <dgm:prSet/>
      <dgm:spPr/>
      <dgm:t>
        <a:bodyPr/>
        <a:lstStyle/>
        <a:p>
          <a:endParaRPr lang="en-US"/>
        </a:p>
      </dgm:t>
    </dgm:pt>
    <dgm:pt modelId="{FB36FA0B-57A8-431E-8B6D-534512B4AAB9}">
      <dgm:prSet custT="1"/>
      <dgm:spPr/>
      <dgm:t>
        <a:bodyPr/>
        <a:lstStyle/>
        <a:p>
          <a:pPr>
            <a:lnSpc>
              <a:spcPct val="100000"/>
            </a:lnSpc>
          </a:pPr>
          <a:r>
            <a:rPr lang="es-MX" sz="1400" dirty="0"/>
            <a:t>Comunicación e información (85% de cumplimiento).</a:t>
          </a:r>
          <a:endParaRPr lang="en-US" sz="1400" dirty="0"/>
        </a:p>
      </dgm:t>
    </dgm:pt>
    <dgm:pt modelId="{47FCB67E-53CF-4ABD-B932-DB298A809D56}" type="parTrans" cxnId="{C6E921D9-4026-4DCF-ABA0-991A521191F9}">
      <dgm:prSet/>
      <dgm:spPr/>
      <dgm:t>
        <a:bodyPr/>
        <a:lstStyle/>
        <a:p>
          <a:endParaRPr lang="en-US"/>
        </a:p>
      </dgm:t>
    </dgm:pt>
    <dgm:pt modelId="{7A7D3E9B-7EEB-407E-A6AF-96E9DC7971B0}" type="sibTrans" cxnId="{C6E921D9-4026-4DCF-ABA0-991A521191F9}">
      <dgm:prSet/>
      <dgm:spPr/>
      <dgm:t>
        <a:bodyPr/>
        <a:lstStyle/>
        <a:p>
          <a:endParaRPr lang="en-US"/>
        </a:p>
      </dgm:t>
    </dgm:pt>
    <dgm:pt modelId="{C4EDF2ED-011B-466C-BDA2-120EFE6E6CAE}" type="pres">
      <dgm:prSet presAssocID="{B8E1CD35-240B-4053-A018-5E9E58C94484}" presName="root" presStyleCnt="0">
        <dgm:presLayoutVars>
          <dgm:dir/>
          <dgm:resizeHandles val="exact"/>
        </dgm:presLayoutVars>
      </dgm:prSet>
      <dgm:spPr/>
    </dgm:pt>
    <dgm:pt modelId="{0E97B517-B001-4BA3-8B0F-530F756941C6}" type="pres">
      <dgm:prSet presAssocID="{F39372C1-0688-49E2-8DA3-A8D7C21382D0}" presName="compNode" presStyleCnt="0"/>
      <dgm:spPr/>
    </dgm:pt>
    <dgm:pt modelId="{7E7205F2-A6D5-408B-AD3A-9CAEE8E946AA}" type="pres">
      <dgm:prSet presAssocID="{F39372C1-0688-49E2-8DA3-A8D7C21382D0}" presName="iconRect" presStyleLbl="node1" presStyleIdx="0" presStyleCnt="3" custLinFactNeighborX="64600" custLinFactNeighborY="5186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inta"/>
        </a:ext>
      </dgm:extLst>
    </dgm:pt>
    <dgm:pt modelId="{218CC68A-A71E-4C1E-B7CF-C211C1B16765}" type="pres">
      <dgm:prSet presAssocID="{F39372C1-0688-49E2-8DA3-A8D7C21382D0}" presName="iconSpace" presStyleCnt="0"/>
      <dgm:spPr/>
    </dgm:pt>
    <dgm:pt modelId="{1DB13873-2DAC-4C6B-AF76-BF32D22AEE77}" type="pres">
      <dgm:prSet presAssocID="{F39372C1-0688-49E2-8DA3-A8D7C21382D0}" presName="parTx" presStyleLbl="revTx" presStyleIdx="0" presStyleCnt="6" custLinFactNeighborX="28214" custLinFactNeighborY="63971">
        <dgm:presLayoutVars>
          <dgm:chMax val="0"/>
          <dgm:chPref val="0"/>
        </dgm:presLayoutVars>
      </dgm:prSet>
      <dgm:spPr/>
    </dgm:pt>
    <dgm:pt modelId="{85E9C03F-0F81-4467-BD6A-C98B08469829}" type="pres">
      <dgm:prSet presAssocID="{F39372C1-0688-49E2-8DA3-A8D7C21382D0}" presName="txSpace" presStyleCnt="0"/>
      <dgm:spPr/>
    </dgm:pt>
    <dgm:pt modelId="{667F4CA4-2ADC-4ED3-BD0B-33C791E3FEC7}" type="pres">
      <dgm:prSet presAssocID="{F39372C1-0688-49E2-8DA3-A8D7C21382D0}" presName="desTx" presStyleLbl="revTx" presStyleIdx="1" presStyleCnt="6">
        <dgm:presLayoutVars/>
      </dgm:prSet>
      <dgm:spPr/>
    </dgm:pt>
    <dgm:pt modelId="{689BE42D-4A17-45A9-8CF2-CE0D0F4F0B6F}" type="pres">
      <dgm:prSet presAssocID="{6AF432BD-56E5-4DA9-A3DD-FA83CDD25425}" presName="sibTrans" presStyleCnt="0"/>
      <dgm:spPr/>
    </dgm:pt>
    <dgm:pt modelId="{1A68FAF5-2709-487F-A2C3-AFB773A98251}" type="pres">
      <dgm:prSet presAssocID="{557ADCAC-E010-4640-83B1-27D13341F80D}" presName="compNode" presStyleCnt="0"/>
      <dgm:spPr/>
    </dgm:pt>
    <dgm:pt modelId="{94CBA1E2-7BC0-43C0-9983-1D3F2453B492}" type="pres">
      <dgm:prSet presAssocID="{557ADCAC-E010-4640-83B1-27D13341F80D}"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ontract"/>
        </a:ext>
      </dgm:extLst>
    </dgm:pt>
    <dgm:pt modelId="{22A33665-EA6C-4FE7-9572-707EAA4A613C}" type="pres">
      <dgm:prSet presAssocID="{557ADCAC-E010-4640-83B1-27D13341F80D}" presName="iconSpace" presStyleCnt="0"/>
      <dgm:spPr/>
    </dgm:pt>
    <dgm:pt modelId="{F426D0BA-6DEC-45FB-95C6-0E8CB9546E17}" type="pres">
      <dgm:prSet presAssocID="{557ADCAC-E010-4640-83B1-27D13341F80D}" presName="parTx" presStyleLbl="revTx" presStyleIdx="2" presStyleCnt="6" custLinFactNeighborX="-7857" custLinFactNeighborY="18062">
        <dgm:presLayoutVars>
          <dgm:chMax val="0"/>
          <dgm:chPref val="0"/>
        </dgm:presLayoutVars>
      </dgm:prSet>
      <dgm:spPr/>
    </dgm:pt>
    <dgm:pt modelId="{DA87E079-53EB-4D47-9FB1-E38B24A37F2C}" type="pres">
      <dgm:prSet presAssocID="{557ADCAC-E010-4640-83B1-27D13341F80D}" presName="txSpace" presStyleCnt="0"/>
      <dgm:spPr/>
    </dgm:pt>
    <dgm:pt modelId="{450038F3-0278-4274-9008-1CA6D6576DF9}" type="pres">
      <dgm:prSet presAssocID="{557ADCAC-E010-4640-83B1-27D13341F80D}" presName="desTx" presStyleLbl="revTx" presStyleIdx="3" presStyleCnt="6" custLinFactNeighborY="13607">
        <dgm:presLayoutVars/>
      </dgm:prSet>
      <dgm:spPr/>
    </dgm:pt>
    <dgm:pt modelId="{F32BC64A-84D0-4703-A337-7954A3567F37}" type="pres">
      <dgm:prSet presAssocID="{E754643B-F441-441D-856C-082AF56A3373}" presName="sibTrans" presStyleCnt="0"/>
      <dgm:spPr/>
    </dgm:pt>
    <dgm:pt modelId="{BC006C0F-6849-409E-935C-11CCCB87B9EF}" type="pres">
      <dgm:prSet presAssocID="{19A72D92-8F5B-4BA7-AAB6-B7283C77CEE8}" presName="compNode" presStyleCnt="0"/>
      <dgm:spPr/>
    </dgm:pt>
    <dgm:pt modelId="{FD822CA7-FBB2-467F-95A0-0A4D3FE0541F}" type="pres">
      <dgm:prSet presAssocID="{19A72D92-8F5B-4BA7-AAB6-B7283C77CEE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loquear"/>
        </a:ext>
      </dgm:extLst>
    </dgm:pt>
    <dgm:pt modelId="{7C1E79B2-6774-4F55-87CF-7CC5364DB147}" type="pres">
      <dgm:prSet presAssocID="{19A72D92-8F5B-4BA7-AAB6-B7283C77CEE8}" presName="iconSpace" presStyleCnt="0"/>
      <dgm:spPr/>
    </dgm:pt>
    <dgm:pt modelId="{0C72039C-FEFB-40FE-86D4-8788D80652A7}" type="pres">
      <dgm:prSet presAssocID="{19A72D92-8F5B-4BA7-AAB6-B7283C77CEE8}" presName="parTx" presStyleLbl="revTx" presStyleIdx="4" presStyleCnt="6" custLinFactNeighborX="27" custLinFactNeighborY="10479">
        <dgm:presLayoutVars>
          <dgm:chMax val="0"/>
          <dgm:chPref val="0"/>
        </dgm:presLayoutVars>
      </dgm:prSet>
      <dgm:spPr/>
    </dgm:pt>
    <dgm:pt modelId="{7818F5F5-B6A0-4683-A57D-D5662767C79E}" type="pres">
      <dgm:prSet presAssocID="{19A72D92-8F5B-4BA7-AAB6-B7283C77CEE8}" presName="txSpace" presStyleCnt="0"/>
      <dgm:spPr/>
    </dgm:pt>
    <dgm:pt modelId="{0D968F09-B313-4999-A940-AAA55A10EADD}" type="pres">
      <dgm:prSet presAssocID="{19A72D92-8F5B-4BA7-AAB6-B7283C77CEE8}" presName="desTx" presStyleLbl="revTx" presStyleIdx="5" presStyleCnt="6">
        <dgm:presLayoutVars/>
      </dgm:prSet>
      <dgm:spPr/>
    </dgm:pt>
  </dgm:ptLst>
  <dgm:cxnLst>
    <dgm:cxn modelId="{60566326-D081-4AFC-B48E-38D9E4C707ED}" srcId="{B8E1CD35-240B-4053-A018-5E9E58C94484}" destId="{F39372C1-0688-49E2-8DA3-A8D7C21382D0}" srcOrd="0" destOrd="0" parTransId="{B7EDE43D-2C4B-4365-A63F-4E66E58E6B90}" sibTransId="{6AF432BD-56E5-4DA9-A3DD-FA83CDD25425}"/>
    <dgm:cxn modelId="{53CBEC27-B463-4837-991C-34DA7D28E377}" type="presOf" srcId="{00A28BED-F3E1-4610-A750-D02FBAB857FC}" destId="{450038F3-0278-4274-9008-1CA6D6576DF9}" srcOrd="0" destOrd="2" presId="urn:microsoft.com/office/officeart/2018/2/layout/IconLabelDescriptionList"/>
    <dgm:cxn modelId="{C3821C5F-A745-40FD-B011-022E3DAD8F4F}" srcId="{557ADCAC-E010-4640-83B1-27D13341F80D}" destId="{00A28BED-F3E1-4610-A750-D02FBAB857FC}" srcOrd="2" destOrd="0" parTransId="{8BCC8880-6A0B-4F06-A02F-1D15F71B34DD}" sibTransId="{A6400898-CEFF-42D9-ABB2-6964D7AB1E49}"/>
    <dgm:cxn modelId="{B2BF7B62-2A09-462C-9289-2F4746807001}" srcId="{B8E1CD35-240B-4053-A018-5E9E58C94484}" destId="{557ADCAC-E010-4640-83B1-27D13341F80D}" srcOrd="1" destOrd="0" parTransId="{91FA79A1-3D60-47C7-A045-40FC6A077D8D}" sibTransId="{E754643B-F441-441D-856C-082AF56A3373}"/>
    <dgm:cxn modelId="{F1F5A443-5A0D-4C4C-AD6F-D64279E1274E}" type="presOf" srcId="{08F9318D-32F0-4F68-83DC-D524C02BAEE1}" destId="{450038F3-0278-4274-9008-1CA6D6576DF9}" srcOrd="0" destOrd="0" presId="urn:microsoft.com/office/officeart/2018/2/layout/IconLabelDescriptionList"/>
    <dgm:cxn modelId="{4FF97A6C-009E-4A8E-820C-4B2F93F09555}" srcId="{B8E1CD35-240B-4053-A018-5E9E58C94484}" destId="{19A72D92-8F5B-4BA7-AAB6-B7283C77CEE8}" srcOrd="2" destOrd="0" parTransId="{8D57AD1A-ECD3-4E71-B953-97DD976385D5}" sibTransId="{F39C0683-D642-4D71-A83A-71FBB550DBCC}"/>
    <dgm:cxn modelId="{8B612D71-2185-417C-B76A-75F056412908}" type="presOf" srcId="{0307E8AB-A24C-4617-B0A1-F9FDE8A1B8DF}" destId="{0D968F09-B313-4999-A940-AAA55A10EADD}" srcOrd="0" destOrd="1" presId="urn:microsoft.com/office/officeart/2018/2/layout/IconLabelDescriptionList"/>
    <dgm:cxn modelId="{63CFF351-BC13-4F1A-8CA0-0F1616BDF398}" type="presOf" srcId="{F8A48B6F-1F8B-4534-B578-6AA8BA76CFB4}" destId="{0D968F09-B313-4999-A940-AAA55A10EADD}" srcOrd="0" destOrd="0" presId="urn:microsoft.com/office/officeart/2018/2/layout/IconLabelDescriptionList"/>
    <dgm:cxn modelId="{898B7B58-F622-4A7E-B74B-1544D6F6633A}" srcId="{557ADCAC-E010-4640-83B1-27D13341F80D}" destId="{08F9318D-32F0-4F68-83DC-D524C02BAEE1}" srcOrd="0" destOrd="0" parTransId="{3E0CA554-DD95-4CFA-9698-C1F94C400E2F}" sibTransId="{E1C3117F-4F27-4946-A57C-017B209B276F}"/>
    <dgm:cxn modelId="{3E410789-692A-4CEA-8E47-14AB3E9C6297}" srcId="{557ADCAC-E010-4640-83B1-27D13341F80D}" destId="{4D27B774-16A2-41C0-9E4F-8F5537C5A2C2}" srcOrd="1" destOrd="0" parTransId="{79982A51-6F5D-4BF5-890D-EF0F86EAFA53}" sibTransId="{A5B5E7ED-1DCD-4DC3-A549-BDAB7D0E263A}"/>
    <dgm:cxn modelId="{0304038A-0871-4C87-AF5A-CADB28A666BB}" type="presOf" srcId="{557ADCAC-E010-4640-83B1-27D13341F80D}" destId="{F426D0BA-6DEC-45FB-95C6-0E8CB9546E17}" srcOrd="0" destOrd="0" presId="urn:microsoft.com/office/officeart/2018/2/layout/IconLabelDescriptionList"/>
    <dgm:cxn modelId="{F6536F92-4ED5-4BF3-9102-12709E176449}" type="presOf" srcId="{B8E1CD35-240B-4053-A018-5E9E58C94484}" destId="{C4EDF2ED-011B-466C-BDA2-120EFE6E6CAE}" srcOrd="0" destOrd="0" presId="urn:microsoft.com/office/officeart/2018/2/layout/IconLabelDescriptionList"/>
    <dgm:cxn modelId="{457BC5A3-0550-40F1-9A2E-862799CA5C4F}" type="presOf" srcId="{FB36FA0B-57A8-431E-8B6D-534512B4AAB9}" destId="{0D968F09-B313-4999-A940-AAA55A10EADD}" srcOrd="0" destOrd="2" presId="urn:microsoft.com/office/officeart/2018/2/layout/IconLabelDescriptionList"/>
    <dgm:cxn modelId="{4F2641C3-3CA3-4B37-9AE2-C6B8C6D24F53}" srcId="{19A72D92-8F5B-4BA7-AAB6-B7283C77CEE8}" destId="{F8A48B6F-1F8B-4534-B578-6AA8BA76CFB4}" srcOrd="0" destOrd="0" parTransId="{052C4C38-1D3A-4204-8ED1-F16AD421056F}" sibTransId="{A41674CE-F9B3-4959-992D-5220084D7F32}"/>
    <dgm:cxn modelId="{CDF321CB-C264-44D0-AFDA-7ADAAB7E46D7}" type="presOf" srcId="{4D27B774-16A2-41C0-9E4F-8F5537C5A2C2}" destId="{450038F3-0278-4274-9008-1CA6D6576DF9}" srcOrd="0" destOrd="1" presId="urn:microsoft.com/office/officeart/2018/2/layout/IconLabelDescriptionList"/>
    <dgm:cxn modelId="{B3B033CF-1FA0-4252-A007-B0C0A0C508D6}" type="presOf" srcId="{19A72D92-8F5B-4BA7-AAB6-B7283C77CEE8}" destId="{0C72039C-FEFB-40FE-86D4-8788D80652A7}" srcOrd="0" destOrd="0" presId="urn:microsoft.com/office/officeart/2018/2/layout/IconLabelDescriptionList"/>
    <dgm:cxn modelId="{C6E921D9-4026-4DCF-ABA0-991A521191F9}" srcId="{19A72D92-8F5B-4BA7-AAB6-B7283C77CEE8}" destId="{FB36FA0B-57A8-431E-8B6D-534512B4AAB9}" srcOrd="2" destOrd="0" parTransId="{47FCB67E-53CF-4ABD-B932-DB298A809D56}" sibTransId="{7A7D3E9B-7EEB-407E-A6AF-96E9DC7971B0}"/>
    <dgm:cxn modelId="{656DB3F7-EB73-4E82-85E0-EC6B2905F656}" srcId="{19A72D92-8F5B-4BA7-AAB6-B7283C77CEE8}" destId="{0307E8AB-A24C-4617-B0A1-F9FDE8A1B8DF}" srcOrd="1" destOrd="0" parTransId="{DD21A555-A122-4660-87CB-EA44ABCC8469}" sibTransId="{1CD0DCC8-CBA6-4250-ABB2-3362D1930E9A}"/>
    <dgm:cxn modelId="{3A9F6FFA-E798-4422-B3FE-F2879584FFBB}" type="presOf" srcId="{F39372C1-0688-49E2-8DA3-A8D7C21382D0}" destId="{1DB13873-2DAC-4C6B-AF76-BF32D22AEE77}" srcOrd="0" destOrd="0" presId="urn:microsoft.com/office/officeart/2018/2/layout/IconLabelDescriptionList"/>
    <dgm:cxn modelId="{0D817A6E-1A85-4638-84BD-734D3E093CFA}" type="presParOf" srcId="{C4EDF2ED-011B-466C-BDA2-120EFE6E6CAE}" destId="{0E97B517-B001-4BA3-8B0F-530F756941C6}" srcOrd="0" destOrd="0" presId="urn:microsoft.com/office/officeart/2018/2/layout/IconLabelDescriptionList"/>
    <dgm:cxn modelId="{56531E87-3319-4CA6-9E4E-98D59BB33334}" type="presParOf" srcId="{0E97B517-B001-4BA3-8B0F-530F756941C6}" destId="{7E7205F2-A6D5-408B-AD3A-9CAEE8E946AA}" srcOrd="0" destOrd="0" presId="urn:microsoft.com/office/officeart/2018/2/layout/IconLabelDescriptionList"/>
    <dgm:cxn modelId="{F1518FB9-C34C-4E05-B8BD-1A46E389D5A2}" type="presParOf" srcId="{0E97B517-B001-4BA3-8B0F-530F756941C6}" destId="{218CC68A-A71E-4C1E-B7CF-C211C1B16765}" srcOrd="1" destOrd="0" presId="urn:microsoft.com/office/officeart/2018/2/layout/IconLabelDescriptionList"/>
    <dgm:cxn modelId="{CF0B071F-897A-4D81-8135-0501EDE45AFC}" type="presParOf" srcId="{0E97B517-B001-4BA3-8B0F-530F756941C6}" destId="{1DB13873-2DAC-4C6B-AF76-BF32D22AEE77}" srcOrd="2" destOrd="0" presId="urn:microsoft.com/office/officeart/2018/2/layout/IconLabelDescriptionList"/>
    <dgm:cxn modelId="{B5D3B3B4-4412-41C7-894E-D0C22C6DC54B}" type="presParOf" srcId="{0E97B517-B001-4BA3-8B0F-530F756941C6}" destId="{85E9C03F-0F81-4467-BD6A-C98B08469829}" srcOrd="3" destOrd="0" presId="urn:microsoft.com/office/officeart/2018/2/layout/IconLabelDescriptionList"/>
    <dgm:cxn modelId="{6E2D663D-8F79-49A9-98F6-FC1BE38B3AA4}" type="presParOf" srcId="{0E97B517-B001-4BA3-8B0F-530F756941C6}" destId="{667F4CA4-2ADC-4ED3-BD0B-33C791E3FEC7}" srcOrd="4" destOrd="0" presId="urn:microsoft.com/office/officeart/2018/2/layout/IconLabelDescriptionList"/>
    <dgm:cxn modelId="{A2ACE7EA-2F88-4469-A224-8921A1ECE1D8}" type="presParOf" srcId="{C4EDF2ED-011B-466C-BDA2-120EFE6E6CAE}" destId="{689BE42D-4A17-45A9-8CF2-CE0D0F4F0B6F}" srcOrd="1" destOrd="0" presId="urn:microsoft.com/office/officeart/2018/2/layout/IconLabelDescriptionList"/>
    <dgm:cxn modelId="{B74EC49D-36E8-40A6-B893-1B4700135780}" type="presParOf" srcId="{C4EDF2ED-011B-466C-BDA2-120EFE6E6CAE}" destId="{1A68FAF5-2709-487F-A2C3-AFB773A98251}" srcOrd="2" destOrd="0" presId="urn:microsoft.com/office/officeart/2018/2/layout/IconLabelDescriptionList"/>
    <dgm:cxn modelId="{2B4E565F-DDC4-4305-A05A-D1153A77248C}" type="presParOf" srcId="{1A68FAF5-2709-487F-A2C3-AFB773A98251}" destId="{94CBA1E2-7BC0-43C0-9983-1D3F2453B492}" srcOrd="0" destOrd="0" presId="urn:microsoft.com/office/officeart/2018/2/layout/IconLabelDescriptionList"/>
    <dgm:cxn modelId="{13049080-098C-484D-8790-082D695CA5C1}" type="presParOf" srcId="{1A68FAF5-2709-487F-A2C3-AFB773A98251}" destId="{22A33665-EA6C-4FE7-9572-707EAA4A613C}" srcOrd="1" destOrd="0" presId="urn:microsoft.com/office/officeart/2018/2/layout/IconLabelDescriptionList"/>
    <dgm:cxn modelId="{86D2C5FA-0A06-4DF4-9805-18ECDCBC73E8}" type="presParOf" srcId="{1A68FAF5-2709-487F-A2C3-AFB773A98251}" destId="{F426D0BA-6DEC-45FB-95C6-0E8CB9546E17}" srcOrd="2" destOrd="0" presId="urn:microsoft.com/office/officeart/2018/2/layout/IconLabelDescriptionList"/>
    <dgm:cxn modelId="{3CA89157-DA2D-4EC2-A426-F35309D1FDF6}" type="presParOf" srcId="{1A68FAF5-2709-487F-A2C3-AFB773A98251}" destId="{DA87E079-53EB-4D47-9FB1-E38B24A37F2C}" srcOrd="3" destOrd="0" presId="urn:microsoft.com/office/officeart/2018/2/layout/IconLabelDescriptionList"/>
    <dgm:cxn modelId="{1D5029F7-5EFC-43D1-9153-4C4860E773C1}" type="presParOf" srcId="{1A68FAF5-2709-487F-A2C3-AFB773A98251}" destId="{450038F3-0278-4274-9008-1CA6D6576DF9}" srcOrd="4" destOrd="0" presId="urn:microsoft.com/office/officeart/2018/2/layout/IconLabelDescriptionList"/>
    <dgm:cxn modelId="{562F8F7B-D609-4BA6-808E-8FD087162234}" type="presParOf" srcId="{C4EDF2ED-011B-466C-BDA2-120EFE6E6CAE}" destId="{F32BC64A-84D0-4703-A337-7954A3567F37}" srcOrd="3" destOrd="0" presId="urn:microsoft.com/office/officeart/2018/2/layout/IconLabelDescriptionList"/>
    <dgm:cxn modelId="{3EA3D02D-E655-48E4-98EC-C34595D88169}" type="presParOf" srcId="{C4EDF2ED-011B-466C-BDA2-120EFE6E6CAE}" destId="{BC006C0F-6849-409E-935C-11CCCB87B9EF}" srcOrd="4" destOrd="0" presId="urn:microsoft.com/office/officeart/2018/2/layout/IconLabelDescriptionList"/>
    <dgm:cxn modelId="{7065CA5A-CB22-424B-BDC5-196754630A9B}" type="presParOf" srcId="{BC006C0F-6849-409E-935C-11CCCB87B9EF}" destId="{FD822CA7-FBB2-467F-95A0-0A4D3FE0541F}" srcOrd="0" destOrd="0" presId="urn:microsoft.com/office/officeart/2018/2/layout/IconLabelDescriptionList"/>
    <dgm:cxn modelId="{FEFB1C07-B392-4B19-A556-FE1E9F5DFB3B}" type="presParOf" srcId="{BC006C0F-6849-409E-935C-11CCCB87B9EF}" destId="{7C1E79B2-6774-4F55-87CF-7CC5364DB147}" srcOrd="1" destOrd="0" presId="urn:microsoft.com/office/officeart/2018/2/layout/IconLabelDescriptionList"/>
    <dgm:cxn modelId="{53631A80-A570-4A23-A972-F4C4251AAEFE}" type="presParOf" srcId="{BC006C0F-6849-409E-935C-11CCCB87B9EF}" destId="{0C72039C-FEFB-40FE-86D4-8788D80652A7}" srcOrd="2" destOrd="0" presId="urn:microsoft.com/office/officeart/2018/2/layout/IconLabelDescriptionList"/>
    <dgm:cxn modelId="{2DB44FA6-7EEF-4426-88F7-25F43BD9C4C3}" type="presParOf" srcId="{BC006C0F-6849-409E-935C-11CCCB87B9EF}" destId="{7818F5F5-B6A0-4683-A57D-D5662767C79E}" srcOrd="3" destOrd="0" presId="urn:microsoft.com/office/officeart/2018/2/layout/IconLabelDescriptionList"/>
    <dgm:cxn modelId="{D8BAFAA0-48E9-4D11-95A3-95EDD84447AC}" type="presParOf" srcId="{BC006C0F-6849-409E-935C-11CCCB87B9EF}" destId="{0D968F09-B313-4999-A940-AAA55A10EADD}" srcOrd="4" destOrd="0" presId="urn:microsoft.com/office/officeart/2018/2/layout/IconLabelDescription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8B0B2D-3B82-41F1-90C2-BDC2107BC3D5}"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E49E8FF8-EF1B-414A-9175-6C477D8BA54E}">
      <dgm:prSet/>
      <dgm:spPr/>
      <dgm:t>
        <a:bodyPr/>
        <a:lstStyle/>
        <a:p>
          <a:pPr>
            <a:lnSpc>
              <a:spcPct val="100000"/>
            </a:lnSpc>
          </a:pPr>
          <a:r>
            <a:rPr lang="es-MX" b="1" i="0" baseline="0" dirty="0"/>
            <a:t>Bajas de personal extemporáneas:</a:t>
          </a:r>
          <a:r>
            <a:rPr lang="es-MX" b="0" i="0" baseline="0" dirty="0"/>
            <a:t> Supervisión de plazos. Avance: 100%.</a:t>
          </a:r>
          <a:endParaRPr lang="en-US" dirty="0"/>
        </a:p>
      </dgm:t>
    </dgm:pt>
    <dgm:pt modelId="{C36B512D-4B66-4B95-8358-5E7FBAB35479}" type="parTrans" cxnId="{4DB9176D-207E-43FE-BFAC-953FED849C90}">
      <dgm:prSet/>
      <dgm:spPr/>
      <dgm:t>
        <a:bodyPr/>
        <a:lstStyle/>
        <a:p>
          <a:endParaRPr lang="en-US"/>
        </a:p>
      </dgm:t>
    </dgm:pt>
    <dgm:pt modelId="{0E97B257-5A58-4D59-82A8-9676F266C564}" type="sibTrans" cxnId="{4DB9176D-207E-43FE-BFAC-953FED849C90}">
      <dgm:prSet/>
      <dgm:spPr/>
      <dgm:t>
        <a:bodyPr/>
        <a:lstStyle/>
        <a:p>
          <a:endParaRPr lang="en-US"/>
        </a:p>
      </dgm:t>
    </dgm:pt>
    <dgm:pt modelId="{931E7626-ED74-47A4-A2E0-EA9A3DB144CE}">
      <dgm:prSet/>
      <dgm:spPr/>
      <dgm:t>
        <a:bodyPr/>
        <a:lstStyle/>
        <a:p>
          <a:pPr>
            <a:lnSpc>
              <a:spcPct val="100000"/>
            </a:lnSpc>
          </a:pPr>
          <a:r>
            <a:rPr lang="es-MX" b="1" i="0" baseline="0" dirty="0"/>
            <a:t>Pérdida de documentos:</a:t>
          </a:r>
          <a:r>
            <a:rPr lang="es-MX" b="0" i="0" baseline="0" dirty="0"/>
            <a:t> Implementación de un control archivístico digital. Avance: 100%.</a:t>
          </a:r>
          <a:endParaRPr lang="en-US" dirty="0"/>
        </a:p>
      </dgm:t>
    </dgm:pt>
    <dgm:pt modelId="{3F11447B-5E56-4DC6-A2D7-4CCC73D8893D}" type="parTrans" cxnId="{8536FA44-9988-4B0C-AD77-3624A69500E3}">
      <dgm:prSet/>
      <dgm:spPr/>
      <dgm:t>
        <a:bodyPr/>
        <a:lstStyle/>
        <a:p>
          <a:endParaRPr lang="en-US"/>
        </a:p>
      </dgm:t>
    </dgm:pt>
    <dgm:pt modelId="{6F74A6F5-14C8-490F-8627-8DC43D8710B9}" type="sibTrans" cxnId="{8536FA44-9988-4B0C-AD77-3624A69500E3}">
      <dgm:prSet/>
      <dgm:spPr/>
      <dgm:t>
        <a:bodyPr/>
        <a:lstStyle/>
        <a:p>
          <a:endParaRPr lang="en-US"/>
        </a:p>
      </dgm:t>
    </dgm:pt>
    <dgm:pt modelId="{F6BED475-E7D8-47F9-B650-4F68CD19EA03}">
      <dgm:prSet/>
      <dgm:spPr/>
      <dgm:t>
        <a:bodyPr/>
        <a:lstStyle/>
        <a:p>
          <a:pPr>
            <a:lnSpc>
              <a:spcPct val="100000"/>
            </a:lnSpc>
          </a:pPr>
          <a:r>
            <a:rPr lang="es-MX" b="1" i="0" baseline="0" dirty="0"/>
            <a:t>Uso de vehículos:</a:t>
          </a:r>
          <a:r>
            <a:rPr lang="es-MX" b="0" i="0" baseline="0" dirty="0"/>
            <a:t> Revisión de lineamientos de administración vehicular. Avance: 100%.</a:t>
          </a:r>
          <a:endParaRPr lang="en-US" dirty="0"/>
        </a:p>
      </dgm:t>
    </dgm:pt>
    <dgm:pt modelId="{7BCDDAF7-2BA4-4F49-B97B-962D6DC97142}" type="parTrans" cxnId="{F1E4CFA8-2EE4-47E2-8B26-C8DE2223F346}">
      <dgm:prSet/>
      <dgm:spPr/>
      <dgm:t>
        <a:bodyPr/>
        <a:lstStyle/>
        <a:p>
          <a:endParaRPr lang="en-US"/>
        </a:p>
      </dgm:t>
    </dgm:pt>
    <dgm:pt modelId="{76975C5A-5FC6-40FF-9A83-6AEBE5A8E5E6}" type="sibTrans" cxnId="{F1E4CFA8-2EE4-47E2-8B26-C8DE2223F346}">
      <dgm:prSet/>
      <dgm:spPr/>
      <dgm:t>
        <a:bodyPr/>
        <a:lstStyle/>
        <a:p>
          <a:endParaRPr lang="en-US"/>
        </a:p>
      </dgm:t>
    </dgm:pt>
    <dgm:pt modelId="{563FE21C-E345-44C0-BAF0-8FAE25BD861B}">
      <dgm:prSet/>
      <dgm:spPr/>
      <dgm:t>
        <a:bodyPr/>
        <a:lstStyle/>
        <a:p>
          <a:pPr>
            <a:lnSpc>
              <a:spcPct val="100000"/>
            </a:lnSpc>
          </a:pPr>
          <a:r>
            <a:rPr lang="es-MX" b="1" i="0" baseline="0" dirty="0"/>
            <a:t>Seguimiento de contratos:</a:t>
          </a:r>
          <a:r>
            <a:rPr lang="es-MX" b="0" i="0" baseline="0" dirty="0"/>
            <a:t> Gestión conforme a proveeduría y órdenes de pago. Avance: 100%. </a:t>
          </a:r>
          <a:endParaRPr lang="en-US" dirty="0"/>
        </a:p>
      </dgm:t>
    </dgm:pt>
    <dgm:pt modelId="{52D4EF39-14FD-48C6-B0A8-33E6C9796F67}" type="parTrans" cxnId="{5CB75718-3667-4C47-AD3F-220C631F0ABC}">
      <dgm:prSet/>
      <dgm:spPr/>
      <dgm:t>
        <a:bodyPr/>
        <a:lstStyle/>
        <a:p>
          <a:endParaRPr lang="en-US"/>
        </a:p>
      </dgm:t>
    </dgm:pt>
    <dgm:pt modelId="{54D1F634-379C-44FD-A0DB-36999C98ECC4}" type="sibTrans" cxnId="{5CB75718-3667-4C47-AD3F-220C631F0ABC}">
      <dgm:prSet/>
      <dgm:spPr/>
      <dgm:t>
        <a:bodyPr/>
        <a:lstStyle/>
        <a:p>
          <a:endParaRPr lang="en-US"/>
        </a:p>
      </dgm:t>
    </dgm:pt>
    <dgm:pt modelId="{B7EC9ABF-85FF-4596-A44B-2FED90C80367}" type="pres">
      <dgm:prSet presAssocID="{188B0B2D-3B82-41F1-90C2-BDC2107BC3D5}" presName="root" presStyleCnt="0">
        <dgm:presLayoutVars>
          <dgm:dir/>
          <dgm:resizeHandles val="exact"/>
        </dgm:presLayoutVars>
      </dgm:prSet>
      <dgm:spPr/>
    </dgm:pt>
    <dgm:pt modelId="{C9DA1935-A064-4273-AA4B-D5C88B06C66B}" type="pres">
      <dgm:prSet presAssocID="{E49E8FF8-EF1B-414A-9175-6C477D8BA54E}" presName="compNode" presStyleCnt="0"/>
      <dgm:spPr/>
    </dgm:pt>
    <dgm:pt modelId="{BAE35ECD-7A02-47DE-9184-2AD6FAF6920E}" type="pres">
      <dgm:prSet presAssocID="{E49E8FF8-EF1B-414A-9175-6C477D8BA54E}" presName="bgRect" presStyleLbl="bgShp" presStyleIdx="0" presStyleCnt="4"/>
      <dgm:spPr/>
    </dgm:pt>
    <dgm:pt modelId="{779A478E-F28D-48CB-BBF7-2EE72FDF851D}" type="pres">
      <dgm:prSet presAssocID="{E49E8FF8-EF1B-414A-9175-6C477D8BA54E}" presName="iconRect" presStyleLbl="nod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Flecha abajo con relleno sólido"/>
        </a:ext>
      </dgm:extLst>
    </dgm:pt>
    <dgm:pt modelId="{32927B29-A493-40BC-A466-C25214B0219B}" type="pres">
      <dgm:prSet presAssocID="{E49E8FF8-EF1B-414A-9175-6C477D8BA54E}" presName="spaceRect" presStyleCnt="0"/>
      <dgm:spPr/>
    </dgm:pt>
    <dgm:pt modelId="{24D58077-BFFB-41EB-A7E0-4193283E8588}" type="pres">
      <dgm:prSet presAssocID="{E49E8FF8-EF1B-414A-9175-6C477D8BA54E}" presName="parTx" presStyleLbl="revTx" presStyleIdx="0" presStyleCnt="4">
        <dgm:presLayoutVars>
          <dgm:chMax val="0"/>
          <dgm:chPref val="0"/>
        </dgm:presLayoutVars>
      </dgm:prSet>
      <dgm:spPr/>
    </dgm:pt>
    <dgm:pt modelId="{4CB6532B-9376-4D19-8856-B58B1DB1009E}" type="pres">
      <dgm:prSet presAssocID="{0E97B257-5A58-4D59-82A8-9676F266C564}" presName="sibTrans" presStyleCnt="0"/>
      <dgm:spPr/>
    </dgm:pt>
    <dgm:pt modelId="{291920FB-29D1-41B1-BFE1-67102BD4AC11}" type="pres">
      <dgm:prSet presAssocID="{931E7626-ED74-47A4-A2E0-EA9A3DB144CE}" presName="compNode" presStyleCnt="0"/>
      <dgm:spPr/>
    </dgm:pt>
    <dgm:pt modelId="{080F935B-5798-4555-BA1D-37E867ED4340}" type="pres">
      <dgm:prSet presAssocID="{931E7626-ED74-47A4-A2E0-EA9A3DB144CE}" presName="bgRect" presStyleLbl="bgShp" presStyleIdx="1" presStyleCnt="4"/>
      <dgm:spPr/>
    </dgm:pt>
    <dgm:pt modelId="{3C7A0056-E316-42F9-8A4B-D74743CF1772}" type="pres">
      <dgm:prSet presAssocID="{931E7626-ED74-47A4-A2E0-EA9A3DB144CE}" presName="iconRect" presStyleLbl="node1" presStyleIdx="1" presStyleCnt="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Libro cerrado con relleno sólido"/>
        </a:ext>
      </dgm:extLst>
    </dgm:pt>
    <dgm:pt modelId="{D0D2E474-3E61-4370-8665-D2C854C7A5A4}" type="pres">
      <dgm:prSet presAssocID="{931E7626-ED74-47A4-A2E0-EA9A3DB144CE}" presName="spaceRect" presStyleCnt="0"/>
      <dgm:spPr/>
    </dgm:pt>
    <dgm:pt modelId="{88977231-2710-4954-9C19-104A324C10FA}" type="pres">
      <dgm:prSet presAssocID="{931E7626-ED74-47A4-A2E0-EA9A3DB144CE}" presName="parTx" presStyleLbl="revTx" presStyleIdx="1" presStyleCnt="4">
        <dgm:presLayoutVars>
          <dgm:chMax val="0"/>
          <dgm:chPref val="0"/>
        </dgm:presLayoutVars>
      </dgm:prSet>
      <dgm:spPr/>
    </dgm:pt>
    <dgm:pt modelId="{FD9AE7AB-00D9-424D-A8FB-E7DB2ABC94B1}" type="pres">
      <dgm:prSet presAssocID="{6F74A6F5-14C8-490F-8627-8DC43D8710B9}" presName="sibTrans" presStyleCnt="0"/>
      <dgm:spPr/>
    </dgm:pt>
    <dgm:pt modelId="{E3DDEFEA-E3D5-4E54-BED7-B818A7AD5860}" type="pres">
      <dgm:prSet presAssocID="{F6BED475-E7D8-47F9-B650-4F68CD19EA03}" presName="compNode" presStyleCnt="0"/>
      <dgm:spPr/>
    </dgm:pt>
    <dgm:pt modelId="{4AF877EC-3C50-449A-A736-6E2C931F3622}" type="pres">
      <dgm:prSet presAssocID="{F6BED475-E7D8-47F9-B650-4F68CD19EA03}" presName="bgRect" presStyleLbl="bgShp" presStyleIdx="2" presStyleCnt="4"/>
      <dgm:spPr/>
    </dgm:pt>
    <dgm:pt modelId="{16C39B62-6467-4E9C-9C4E-E3A00B77FC6D}" type="pres">
      <dgm:prSet presAssocID="{F6BED475-E7D8-47F9-B650-4F68CD19EA0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oche"/>
        </a:ext>
      </dgm:extLst>
    </dgm:pt>
    <dgm:pt modelId="{5EB31FFA-9B24-4E89-90EA-129F057AEB63}" type="pres">
      <dgm:prSet presAssocID="{F6BED475-E7D8-47F9-B650-4F68CD19EA03}" presName="spaceRect" presStyleCnt="0"/>
      <dgm:spPr/>
    </dgm:pt>
    <dgm:pt modelId="{4C5CBC2C-F254-4520-AAB7-F38A8A5CCA3F}" type="pres">
      <dgm:prSet presAssocID="{F6BED475-E7D8-47F9-B650-4F68CD19EA03}" presName="parTx" presStyleLbl="revTx" presStyleIdx="2" presStyleCnt="4">
        <dgm:presLayoutVars>
          <dgm:chMax val="0"/>
          <dgm:chPref val="0"/>
        </dgm:presLayoutVars>
      </dgm:prSet>
      <dgm:spPr/>
    </dgm:pt>
    <dgm:pt modelId="{E89B15EA-EABB-4D43-921F-30BB8D660BE3}" type="pres">
      <dgm:prSet presAssocID="{76975C5A-5FC6-40FF-9A83-6AEBE5A8E5E6}" presName="sibTrans" presStyleCnt="0"/>
      <dgm:spPr/>
    </dgm:pt>
    <dgm:pt modelId="{8A33876A-0D87-4151-8E6B-3EFBE51F5051}" type="pres">
      <dgm:prSet presAssocID="{563FE21C-E345-44C0-BAF0-8FAE25BD861B}" presName="compNode" presStyleCnt="0"/>
      <dgm:spPr/>
    </dgm:pt>
    <dgm:pt modelId="{28C55A28-5EF8-4B12-B072-33B3A2213DF3}" type="pres">
      <dgm:prSet presAssocID="{563FE21C-E345-44C0-BAF0-8FAE25BD861B}" presName="bgRect" presStyleLbl="bgShp" presStyleIdx="3" presStyleCnt="4"/>
      <dgm:spPr/>
    </dgm:pt>
    <dgm:pt modelId="{6F06123C-4C6C-4B9D-94FD-6EACA04732DA}" type="pres">
      <dgm:prSet presAssocID="{563FE21C-E345-44C0-BAF0-8FAE25BD861B}" presName="iconRect" presStyleLbl="node1" presStyleIdx="3" presStyleCnt="4"/>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Portapapeles con relleno sólido"/>
        </a:ext>
      </dgm:extLst>
    </dgm:pt>
    <dgm:pt modelId="{69D8AE6B-CA30-48B2-AB46-883CE01F69A0}" type="pres">
      <dgm:prSet presAssocID="{563FE21C-E345-44C0-BAF0-8FAE25BD861B}" presName="spaceRect" presStyleCnt="0"/>
      <dgm:spPr/>
    </dgm:pt>
    <dgm:pt modelId="{D1EA74DE-BB20-4C64-B8A0-CBC06D8B62D8}" type="pres">
      <dgm:prSet presAssocID="{563FE21C-E345-44C0-BAF0-8FAE25BD861B}" presName="parTx" presStyleLbl="revTx" presStyleIdx="3" presStyleCnt="4">
        <dgm:presLayoutVars>
          <dgm:chMax val="0"/>
          <dgm:chPref val="0"/>
        </dgm:presLayoutVars>
      </dgm:prSet>
      <dgm:spPr/>
    </dgm:pt>
  </dgm:ptLst>
  <dgm:cxnLst>
    <dgm:cxn modelId="{5CB75718-3667-4C47-AD3F-220C631F0ABC}" srcId="{188B0B2D-3B82-41F1-90C2-BDC2107BC3D5}" destId="{563FE21C-E345-44C0-BAF0-8FAE25BD861B}" srcOrd="3" destOrd="0" parTransId="{52D4EF39-14FD-48C6-B0A8-33E6C9796F67}" sibTransId="{54D1F634-379C-44FD-A0DB-36999C98ECC4}"/>
    <dgm:cxn modelId="{4D978E1C-A2C4-44F1-B5EB-1D29CF4F421E}" type="presOf" srcId="{F6BED475-E7D8-47F9-B650-4F68CD19EA03}" destId="{4C5CBC2C-F254-4520-AAB7-F38A8A5CCA3F}" srcOrd="0" destOrd="0" presId="urn:microsoft.com/office/officeart/2018/2/layout/IconVerticalSolidList"/>
    <dgm:cxn modelId="{8D397B3E-0DA9-4BAC-B250-71D89A901169}" type="presOf" srcId="{E49E8FF8-EF1B-414A-9175-6C477D8BA54E}" destId="{24D58077-BFFB-41EB-A7E0-4193283E8588}" srcOrd="0" destOrd="0" presId="urn:microsoft.com/office/officeart/2018/2/layout/IconVerticalSolidList"/>
    <dgm:cxn modelId="{8536FA44-9988-4B0C-AD77-3624A69500E3}" srcId="{188B0B2D-3B82-41F1-90C2-BDC2107BC3D5}" destId="{931E7626-ED74-47A4-A2E0-EA9A3DB144CE}" srcOrd="1" destOrd="0" parTransId="{3F11447B-5E56-4DC6-A2D7-4CCC73D8893D}" sibTransId="{6F74A6F5-14C8-490F-8627-8DC43D8710B9}"/>
    <dgm:cxn modelId="{4DB9176D-207E-43FE-BFAC-953FED849C90}" srcId="{188B0B2D-3B82-41F1-90C2-BDC2107BC3D5}" destId="{E49E8FF8-EF1B-414A-9175-6C477D8BA54E}" srcOrd="0" destOrd="0" parTransId="{C36B512D-4B66-4B95-8358-5E7FBAB35479}" sibTransId="{0E97B257-5A58-4D59-82A8-9676F266C564}"/>
    <dgm:cxn modelId="{CFB60B72-1B22-43B8-A543-3432412712C5}" type="presOf" srcId="{188B0B2D-3B82-41F1-90C2-BDC2107BC3D5}" destId="{B7EC9ABF-85FF-4596-A44B-2FED90C80367}" srcOrd="0" destOrd="0" presId="urn:microsoft.com/office/officeart/2018/2/layout/IconVerticalSolidList"/>
    <dgm:cxn modelId="{A05D9978-F9F0-4FF5-BC13-085CB3F42E07}" type="presOf" srcId="{931E7626-ED74-47A4-A2E0-EA9A3DB144CE}" destId="{88977231-2710-4954-9C19-104A324C10FA}" srcOrd="0" destOrd="0" presId="urn:microsoft.com/office/officeart/2018/2/layout/IconVerticalSolidList"/>
    <dgm:cxn modelId="{4F35A6A0-7ADC-4028-A5D9-779AD048BBB2}" type="presOf" srcId="{563FE21C-E345-44C0-BAF0-8FAE25BD861B}" destId="{D1EA74DE-BB20-4C64-B8A0-CBC06D8B62D8}" srcOrd="0" destOrd="0" presId="urn:microsoft.com/office/officeart/2018/2/layout/IconVerticalSolidList"/>
    <dgm:cxn modelId="{F1E4CFA8-2EE4-47E2-8B26-C8DE2223F346}" srcId="{188B0B2D-3B82-41F1-90C2-BDC2107BC3D5}" destId="{F6BED475-E7D8-47F9-B650-4F68CD19EA03}" srcOrd="2" destOrd="0" parTransId="{7BCDDAF7-2BA4-4F49-B97B-962D6DC97142}" sibTransId="{76975C5A-5FC6-40FF-9A83-6AEBE5A8E5E6}"/>
    <dgm:cxn modelId="{E720624B-6D46-4C13-ABA3-EACDB330DCFB}" type="presParOf" srcId="{B7EC9ABF-85FF-4596-A44B-2FED90C80367}" destId="{C9DA1935-A064-4273-AA4B-D5C88B06C66B}" srcOrd="0" destOrd="0" presId="urn:microsoft.com/office/officeart/2018/2/layout/IconVerticalSolidList"/>
    <dgm:cxn modelId="{695200A7-1F8D-4317-9694-91CA3BD784E4}" type="presParOf" srcId="{C9DA1935-A064-4273-AA4B-D5C88B06C66B}" destId="{BAE35ECD-7A02-47DE-9184-2AD6FAF6920E}" srcOrd="0" destOrd="0" presId="urn:microsoft.com/office/officeart/2018/2/layout/IconVerticalSolidList"/>
    <dgm:cxn modelId="{C40B7195-F0A9-4125-9FA2-A0DB12B0A3BC}" type="presParOf" srcId="{C9DA1935-A064-4273-AA4B-D5C88B06C66B}" destId="{779A478E-F28D-48CB-BBF7-2EE72FDF851D}" srcOrd="1" destOrd="0" presId="urn:microsoft.com/office/officeart/2018/2/layout/IconVerticalSolidList"/>
    <dgm:cxn modelId="{8239B018-3947-4EB6-A7C0-496D8C5E82E5}" type="presParOf" srcId="{C9DA1935-A064-4273-AA4B-D5C88B06C66B}" destId="{32927B29-A493-40BC-A466-C25214B0219B}" srcOrd="2" destOrd="0" presId="urn:microsoft.com/office/officeart/2018/2/layout/IconVerticalSolidList"/>
    <dgm:cxn modelId="{9B177E79-4D55-4382-BC77-507A5211D6BA}" type="presParOf" srcId="{C9DA1935-A064-4273-AA4B-D5C88B06C66B}" destId="{24D58077-BFFB-41EB-A7E0-4193283E8588}" srcOrd="3" destOrd="0" presId="urn:microsoft.com/office/officeart/2018/2/layout/IconVerticalSolidList"/>
    <dgm:cxn modelId="{A0541FD5-7ABE-4E67-8A55-A8D6BB7B2FFE}" type="presParOf" srcId="{B7EC9ABF-85FF-4596-A44B-2FED90C80367}" destId="{4CB6532B-9376-4D19-8856-B58B1DB1009E}" srcOrd="1" destOrd="0" presId="urn:microsoft.com/office/officeart/2018/2/layout/IconVerticalSolidList"/>
    <dgm:cxn modelId="{032390AA-0A42-457B-A31A-42A27D6C379B}" type="presParOf" srcId="{B7EC9ABF-85FF-4596-A44B-2FED90C80367}" destId="{291920FB-29D1-41B1-BFE1-67102BD4AC11}" srcOrd="2" destOrd="0" presId="urn:microsoft.com/office/officeart/2018/2/layout/IconVerticalSolidList"/>
    <dgm:cxn modelId="{A95BDB46-F861-48CA-B63B-A1BCDD94D713}" type="presParOf" srcId="{291920FB-29D1-41B1-BFE1-67102BD4AC11}" destId="{080F935B-5798-4555-BA1D-37E867ED4340}" srcOrd="0" destOrd="0" presId="urn:microsoft.com/office/officeart/2018/2/layout/IconVerticalSolidList"/>
    <dgm:cxn modelId="{C98E389B-9870-4950-98D9-84161C7DBE7C}" type="presParOf" srcId="{291920FB-29D1-41B1-BFE1-67102BD4AC11}" destId="{3C7A0056-E316-42F9-8A4B-D74743CF1772}" srcOrd="1" destOrd="0" presId="urn:microsoft.com/office/officeart/2018/2/layout/IconVerticalSolidList"/>
    <dgm:cxn modelId="{C50B8CD3-3300-403B-8031-A117F5D4A01F}" type="presParOf" srcId="{291920FB-29D1-41B1-BFE1-67102BD4AC11}" destId="{D0D2E474-3E61-4370-8665-D2C854C7A5A4}" srcOrd="2" destOrd="0" presId="urn:microsoft.com/office/officeart/2018/2/layout/IconVerticalSolidList"/>
    <dgm:cxn modelId="{75B97C41-8CF1-4A7B-AE7D-30EE93CA2B59}" type="presParOf" srcId="{291920FB-29D1-41B1-BFE1-67102BD4AC11}" destId="{88977231-2710-4954-9C19-104A324C10FA}" srcOrd="3" destOrd="0" presId="urn:microsoft.com/office/officeart/2018/2/layout/IconVerticalSolidList"/>
    <dgm:cxn modelId="{DEBED469-3EA3-4D7B-A6D9-38336647698F}" type="presParOf" srcId="{B7EC9ABF-85FF-4596-A44B-2FED90C80367}" destId="{FD9AE7AB-00D9-424D-A8FB-E7DB2ABC94B1}" srcOrd="3" destOrd="0" presId="urn:microsoft.com/office/officeart/2018/2/layout/IconVerticalSolidList"/>
    <dgm:cxn modelId="{DB6C7766-5073-4C89-B19A-DCF69BF76F90}" type="presParOf" srcId="{B7EC9ABF-85FF-4596-A44B-2FED90C80367}" destId="{E3DDEFEA-E3D5-4E54-BED7-B818A7AD5860}" srcOrd="4" destOrd="0" presId="urn:microsoft.com/office/officeart/2018/2/layout/IconVerticalSolidList"/>
    <dgm:cxn modelId="{55A7A032-B239-488A-ABBF-3435B17D1826}" type="presParOf" srcId="{E3DDEFEA-E3D5-4E54-BED7-B818A7AD5860}" destId="{4AF877EC-3C50-449A-A736-6E2C931F3622}" srcOrd="0" destOrd="0" presId="urn:microsoft.com/office/officeart/2018/2/layout/IconVerticalSolidList"/>
    <dgm:cxn modelId="{4F797898-55D3-4664-8ABC-5473A6157E16}" type="presParOf" srcId="{E3DDEFEA-E3D5-4E54-BED7-B818A7AD5860}" destId="{16C39B62-6467-4E9C-9C4E-E3A00B77FC6D}" srcOrd="1" destOrd="0" presId="urn:microsoft.com/office/officeart/2018/2/layout/IconVerticalSolidList"/>
    <dgm:cxn modelId="{1227ED95-ACF1-4351-BFDD-21AFFD0377DF}" type="presParOf" srcId="{E3DDEFEA-E3D5-4E54-BED7-B818A7AD5860}" destId="{5EB31FFA-9B24-4E89-90EA-129F057AEB63}" srcOrd="2" destOrd="0" presId="urn:microsoft.com/office/officeart/2018/2/layout/IconVerticalSolidList"/>
    <dgm:cxn modelId="{6F790018-D0CF-456F-B813-6350224438CC}" type="presParOf" srcId="{E3DDEFEA-E3D5-4E54-BED7-B818A7AD5860}" destId="{4C5CBC2C-F254-4520-AAB7-F38A8A5CCA3F}" srcOrd="3" destOrd="0" presId="urn:microsoft.com/office/officeart/2018/2/layout/IconVerticalSolidList"/>
    <dgm:cxn modelId="{7219BC25-2443-42F0-83AB-80C5E8BEFF80}" type="presParOf" srcId="{B7EC9ABF-85FF-4596-A44B-2FED90C80367}" destId="{E89B15EA-EABB-4D43-921F-30BB8D660BE3}" srcOrd="5" destOrd="0" presId="urn:microsoft.com/office/officeart/2018/2/layout/IconVerticalSolidList"/>
    <dgm:cxn modelId="{A7DAFDAC-052C-42B3-932B-BE73C906E7F1}" type="presParOf" srcId="{B7EC9ABF-85FF-4596-A44B-2FED90C80367}" destId="{8A33876A-0D87-4151-8E6B-3EFBE51F5051}" srcOrd="6" destOrd="0" presId="urn:microsoft.com/office/officeart/2018/2/layout/IconVerticalSolidList"/>
    <dgm:cxn modelId="{C67A0D11-60D7-4008-9E1D-DBFAF0AB5D20}" type="presParOf" srcId="{8A33876A-0D87-4151-8E6B-3EFBE51F5051}" destId="{28C55A28-5EF8-4B12-B072-33B3A2213DF3}" srcOrd="0" destOrd="0" presId="urn:microsoft.com/office/officeart/2018/2/layout/IconVerticalSolidList"/>
    <dgm:cxn modelId="{ACD77E91-72D8-455D-A08E-E72F8210B475}" type="presParOf" srcId="{8A33876A-0D87-4151-8E6B-3EFBE51F5051}" destId="{6F06123C-4C6C-4B9D-94FD-6EACA04732DA}" srcOrd="1" destOrd="0" presId="urn:microsoft.com/office/officeart/2018/2/layout/IconVerticalSolidList"/>
    <dgm:cxn modelId="{19F5E848-069E-4CC0-8CCC-1F1B2AB4305C}" type="presParOf" srcId="{8A33876A-0D87-4151-8E6B-3EFBE51F5051}" destId="{69D8AE6B-CA30-48B2-AB46-883CE01F69A0}" srcOrd="2" destOrd="0" presId="urn:microsoft.com/office/officeart/2018/2/layout/IconVerticalSolidList"/>
    <dgm:cxn modelId="{ED6F3772-0C2C-46B8-81FF-9FB3BB6BB5C3}" type="presParOf" srcId="{8A33876A-0D87-4151-8E6B-3EFBE51F5051}" destId="{D1EA74DE-BB20-4C64-B8A0-CBC06D8B62D8}"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6D0B4A-F940-4853-8467-88D6C3714CC0}" type="doc">
      <dgm:prSet loTypeId="urn:microsoft.com/office/officeart/2018/5/layout/CenteredIconLabelDescriptionList" loCatId="icon" qsTypeId="urn:microsoft.com/office/officeart/2005/8/quickstyle/simple1" qsCatId="simple" csTypeId="urn:microsoft.com/office/officeart/2005/8/colors/accent1_2" csCatId="accent1" phldr="1"/>
      <dgm:spPr/>
      <dgm:t>
        <a:bodyPr/>
        <a:lstStyle/>
        <a:p>
          <a:endParaRPr lang="en-US"/>
        </a:p>
      </dgm:t>
    </dgm:pt>
    <dgm:pt modelId="{690563E9-A179-4972-9F50-3D3E34DD05A6}">
      <dgm:prSet/>
      <dgm:spPr/>
      <dgm:t>
        <a:bodyPr/>
        <a:lstStyle/>
        <a:p>
          <a:pPr>
            <a:lnSpc>
              <a:spcPct val="100000"/>
            </a:lnSpc>
            <a:defRPr b="1"/>
          </a:pPr>
          <a:r>
            <a:rPr lang="es-MX" b="1"/>
            <a:t>Logros Destacados</a:t>
          </a:r>
          <a:endParaRPr lang="en-US"/>
        </a:p>
      </dgm:t>
    </dgm:pt>
    <dgm:pt modelId="{9982B2DB-FAA4-4EB1-9791-28F7A1F5BC24}" type="parTrans" cxnId="{2F19B1B8-C0C5-410E-A75D-76D4792105DB}">
      <dgm:prSet/>
      <dgm:spPr/>
      <dgm:t>
        <a:bodyPr/>
        <a:lstStyle/>
        <a:p>
          <a:endParaRPr lang="en-US"/>
        </a:p>
      </dgm:t>
    </dgm:pt>
    <dgm:pt modelId="{739456FC-D0B8-430C-97AD-868C9B6FEAC5}" type="sibTrans" cxnId="{2F19B1B8-C0C5-410E-A75D-76D4792105DB}">
      <dgm:prSet/>
      <dgm:spPr/>
      <dgm:t>
        <a:bodyPr/>
        <a:lstStyle/>
        <a:p>
          <a:endParaRPr lang="en-US"/>
        </a:p>
      </dgm:t>
    </dgm:pt>
    <dgm:pt modelId="{8E74DD7A-8393-44DF-8FC2-A6EE140E04AB}">
      <dgm:prSet/>
      <dgm:spPr/>
      <dgm:t>
        <a:bodyPr/>
        <a:lstStyle/>
        <a:p>
          <a:pPr>
            <a:lnSpc>
              <a:spcPct val="100000"/>
            </a:lnSpc>
            <a:defRPr b="1"/>
          </a:pPr>
          <a:r>
            <a:rPr lang="es-MX" b="1"/>
            <a:t>Cumplimiento del 100%</a:t>
          </a:r>
          <a:r>
            <a:rPr lang="es-MX"/>
            <a:t> en:</a:t>
          </a:r>
          <a:endParaRPr lang="en-US"/>
        </a:p>
      </dgm:t>
    </dgm:pt>
    <dgm:pt modelId="{DCD23E6F-79BB-4AB4-8DD1-63F5D7EFE361}" type="parTrans" cxnId="{5986AB06-CF56-4F35-B9CF-54A452E33AF3}">
      <dgm:prSet/>
      <dgm:spPr/>
      <dgm:t>
        <a:bodyPr/>
        <a:lstStyle/>
        <a:p>
          <a:endParaRPr lang="en-US"/>
        </a:p>
      </dgm:t>
    </dgm:pt>
    <dgm:pt modelId="{18698342-A126-404E-94D4-D17DB286CED3}" type="sibTrans" cxnId="{5986AB06-CF56-4F35-B9CF-54A452E33AF3}">
      <dgm:prSet/>
      <dgm:spPr/>
      <dgm:t>
        <a:bodyPr/>
        <a:lstStyle/>
        <a:p>
          <a:endParaRPr lang="en-US"/>
        </a:p>
      </dgm:t>
    </dgm:pt>
    <dgm:pt modelId="{517C26B7-87A2-4C28-8830-EF828C9B6AC9}">
      <dgm:prSet custT="1"/>
      <dgm:spPr/>
      <dgm:t>
        <a:bodyPr/>
        <a:lstStyle/>
        <a:p>
          <a:pPr>
            <a:lnSpc>
              <a:spcPct val="100000"/>
            </a:lnSpc>
          </a:pPr>
          <a:r>
            <a:rPr lang="es-MX" sz="1600" dirty="0"/>
            <a:t>- Actualización de manuales organizacionales.</a:t>
          </a:r>
          <a:endParaRPr lang="en-US" sz="1600" dirty="0"/>
        </a:p>
      </dgm:t>
    </dgm:pt>
    <dgm:pt modelId="{E275D3BB-1CF8-4C1D-AF76-F164AA20B1A4}" type="parTrans" cxnId="{1610A5BF-06D9-46B2-99A3-D432DE8F469C}">
      <dgm:prSet/>
      <dgm:spPr/>
      <dgm:t>
        <a:bodyPr/>
        <a:lstStyle/>
        <a:p>
          <a:endParaRPr lang="en-US"/>
        </a:p>
      </dgm:t>
    </dgm:pt>
    <dgm:pt modelId="{00488D62-BACE-4F04-A91D-4271D11BF50C}" type="sibTrans" cxnId="{1610A5BF-06D9-46B2-99A3-D432DE8F469C}">
      <dgm:prSet/>
      <dgm:spPr/>
      <dgm:t>
        <a:bodyPr/>
        <a:lstStyle/>
        <a:p>
          <a:endParaRPr lang="en-US"/>
        </a:p>
      </dgm:t>
    </dgm:pt>
    <dgm:pt modelId="{78C2B763-8399-47A2-B2A4-86ABE0365916}">
      <dgm:prSet custT="1"/>
      <dgm:spPr/>
      <dgm:t>
        <a:bodyPr/>
        <a:lstStyle/>
        <a:p>
          <a:pPr>
            <a:lnSpc>
              <a:spcPct val="100000"/>
            </a:lnSpc>
          </a:pPr>
          <a:r>
            <a:rPr lang="es-MX" sz="1600" dirty="0"/>
            <a:t>- Administración de riesgos.</a:t>
          </a:r>
          <a:endParaRPr lang="en-US" sz="1600" dirty="0"/>
        </a:p>
      </dgm:t>
    </dgm:pt>
    <dgm:pt modelId="{9277DCD5-8CA6-4C4B-BB32-66F6C4DE6FC0}" type="parTrans" cxnId="{E6262666-4468-412D-A0C4-282E2FAE95D4}">
      <dgm:prSet/>
      <dgm:spPr/>
      <dgm:t>
        <a:bodyPr/>
        <a:lstStyle/>
        <a:p>
          <a:endParaRPr lang="en-US"/>
        </a:p>
      </dgm:t>
    </dgm:pt>
    <dgm:pt modelId="{B5A65CEE-A62D-4AA5-8B6E-75840C11D9CD}" type="sibTrans" cxnId="{E6262666-4468-412D-A0C4-282E2FAE95D4}">
      <dgm:prSet/>
      <dgm:spPr/>
      <dgm:t>
        <a:bodyPr/>
        <a:lstStyle/>
        <a:p>
          <a:endParaRPr lang="en-US"/>
        </a:p>
      </dgm:t>
    </dgm:pt>
    <dgm:pt modelId="{D55C028A-3827-4131-A0D8-AF35CBD2F487}">
      <dgm:prSet custT="1"/>
      <dgm:spPr/>
      <dgm:t>
        <a:bodyPr/>
        <a:lstStyle/>
        <a:p>
          <a:pPr>
            <a:lnSpc>
              <a:spcPct val="100000"/>
            </a:lnSpc>
          </a:pPr>
          <a:r>
            <a:rPr lang="es-MX" sz="1600" dirty="0"/>
            <a:t>- Capacitación del personal en perspectiva de género.</a:t>
          </a:r>
          <a:endParaRPr lang="en-US" sz="1600" dirty="0"/>
        </a:p>
      </dgm:t>
    </dgm:pt>
    <dgm:pt modelId="{BA3EBB90-CBBA-4BE6-85C5-BE3D2EBC9580}" type="parTrans" cxnId="{C79EDD79-C3FD-4655-B144-CE2B99ADA6D3}">
      <dgm:prSet/>
      <dgm:spPr/>
      <dgm:t>
        <a:bodyPr/>
        <a:lstStyle/>
        <a:p>
          <a:endParaRPr lang="en-US"/>
        </a:p>
      </dgm:t>
    </dgm:pt>
    <dgm:pt modelId="{A3A596E0-428F-41CA-A606-FE7BEFC76E7F}" type="sibTrans" cxnId="{C79EDD79-C3FD-4655-B144-CE2B99ADA6D3}">
      <dgm:prSet/>
      <dgm:spPr/>
      <dgm:t>
        <a:bodyPr/>
        <a:lstStyle/>
        <a:p>
          <a:endParaRPr lang="en-US"/>
        </a:p>
      </dgm:t>
    </dgm:pt>
    <dgm:pt modelId="{398D9495-CD65-422A-9F30-139EA43347A2}">
      <dgm:prSet/>
      <dgm:spPr/>
      <dgm:t>
        <a:bodyPr/>
        <a:lstStyle/>
        <a:p>
          <a:pPr>
            <a:lnSpc>
              <a:spcPct val="100000"/>
            </a:lnSpc>
            <a:defRPr b="1"/>
          </a:pPr>
          <a:r>
            <a:rPr lang="es-MX" b="1"/>
            <a:t>Gestión de riesgos destacados</a:t>
          </a:r>
          <a:r>
            <a:rPr lang="es-MX"/>
            <a:t>:</a:t>
          </a:r>
          <a:endParaRPr lang="en-US"/>
        </a:p>
      </dgm:t>
    </dgm:pt>
    <dgm:pt modelId="{9F8B620F-5367-41CC-B212-8202C075256D}" type="parTrans" cxnId="{8A291B63-1CCF-42BC-90E1-2D53382F9D3D}">
      <dgm:prSet/>
      <dgm:spPr/>
      <dgm:t>
        <a:bodyPr/>
        <a:lstStyle/>
        <a:p>
          <a:endParaRPr lang="en-US"/>
        </a:p>
      </dgm:t>
    </dgm:pt>
    <dgm:pt modelId="{4BFB9B8E-8EC4-410E-A653-F73CC030E480}" type="sibTrans" cxnId="{8A291B63-1CCF-42BC-90E1-2D53382F9D3D}">
      <dgm:prSet/>
      <dgm:spPr/>
      <dgm:t>
        <a:bodyPr/>
        <a:lstStyle/>
        <a:p>
          <a:endParaRPr lang="en-US"/>
        </a:p>
      </dgm:t>
    </dgm:pt>
    <dgm:pt modelId="{EF4BC6AE-02EC-41E1-8F6F-B7566C7F392D}">
      <dgm:prSet custT="1"/>
      <dgm:spPr/>
      <dgm:t>
        <a:bodyPr/>
        <a:lstStyle/>
        <a:p>
          <a:pPr>
            <a:lnSpc>
              <a:spcPct val="100000"/>
            </a:lnSpc>
          </a:pPr>
          <a:endParaRPr lang="en-US" sz="1600" dirty="0"/>
        </a:p>
      </dgm:t>
    </dgm:pt>
    <dgm:pt modelId="{B3198AD5-2097-4FF1-B09D-83498C6BAD7C}" type="parTrans" cxnId="{A62DE17A-5872-4DBB-9CAD-234B80363566}">
      <dgm:prSet/>
      <dgm:spPr/>
      <dgm:t>
        <a:bodyPr/>
        <a:lstStyle/>
        <a:p>
          <a:endParaRPr lang="en-US"/>
        </a:p>
      </dgm:t>
    </dgm:pt>
    <dgm:pt modelId="{E0C39551-1079-408C-BE41-24A0DC1500FD}" type="sibTrans" cxnId="{A62DE17A-5872-4DBB-9CAD-234B80363566}">
      <dgm:prSet/>
      <dgm:spPr/>
      <dgm:t>
        <a:bodyPr/>
        <a:lstStyle/>
        <a:p>
          <a:endParaRPr lang="en-US"/>
        </a:p>
      </dgm:t>
    </dgm:pt>
    <dgm:pt modelId="{17ED13ED-EB4D-4783-90E7-DFBCBBD003EC}">
      <dgm:prSet custT="1"/>
      <dgm:spPr/>
      <dgm:t>
        <a:bodyPr/>
        <a:lstStyle/>
        <a:p>
          <a:pPr>
            <a:lnSpc>
              <a:spcPct val="100000"/>
            </a:lnSpc>
          </a:pPr>
          <a:r>
            <a:rPr lang="es-MX" sz="1600" dirty="0"/>
            <a:t>Fortalecimiento del programa</a:t>
          </a:r>
        </a:p>
        <a:p>
          <a:pPr>
            <a:lnSpc>
              <a:spcPct val="100000"/>
            </a:lnSpc>
          </a:pPr>
          <a:r>
            <a:rPr lang="es-MX" sz="1600" dirty="0"/>
            <a:t> "Rutas Mágicas de Color"</a:t>
          </a:r>
          <a:endParaRPr lang="en-US" sz="1600" dirty="0"/>
        </a:p>
      </dgm:t>
    </dgm:pt>
    <dgm:pt modelId="{D25C488B-A306-424C-8591-7F99369D8D98}" type="parTrans" cxnId="{2DBA7C70-E9FA-43B1-8A2B-F2BDF091C3BA}">
      <dgm:prSet/>
      <dgm:spPr/>
      <dgm:t>
        <a:bodyPr/>
        <a:lstStyle/>
        <a:p>
          <a:endParaRPr lang="en-US"/>
        </a:p>
      </dgm:t>
    </dgm:pt>
    <dgm:pt modelId="{D1783F75-9F65-4EAE-AF60-79DB2C5580AD}" type="sibTrans" cxnId="{2DBA7C70-E9FA-43B1-8A2B-F2BDF091C3BA}">
      <dgm:prSet/>
      <dgm:spPr/>
      <dgm:t>
        <a:bodyPr/>
        <a:lstStyle/>
        <a:p>
          <a:endParaRPr lang="en-US"/>
        </a:p>
      </dgm:t>
    </dgm:pt>
    <dgm:pt modelId="{1B1314B4-6074-4BF2-A06C-201ABB48EE31}" type="pres">
      <dgm:prSet presAssocID="{D36D0B4A-F940-4853-8467-88D6C3714CC0}" presName="root" presStyleCnt="0">
        <dgm:presLayoutVars>
          <dgm:dir/>
          <dgm:resizeHandles val="exact"/>
        </dgm:presLayoutVars>
      </dgm:prSet>
      <dgm:spPr/>
    </dgm:pt>
    <dgm:pt modelId="{940B8E68-00D7-4EC3-9102-33C4F5F3A7B1}" type="pres">
      <dgm:prSet presAssocID="{690563E9-A179-4972-9F50-3D3E34DD05A6}" presName="compNode" presStyleCnt="0"/>
      <dgm:spPr/>
    </dgm:pt>
    <dgm:pt modelId="{03AF0A92-3741-4043-B299-3F00988E001B}" type="pres">
      <dgm:prSet presAssocID="{690563E9-A179-4972-9F50-3D3E34DD05A6}"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inta"/>
        </a:ext>
      </dgm:extLst>
    </dgm:pt>
    <dgm:pt modelId="{26598D43-7EA3-4E66-AF25-5F1D7903ED9B}" type="pres">
      <dgm:prSet presAssocID="{690563E9-A179-4972-9F50-3D3E34DD05A6}" presName="iconSpace" presStyleCnt="0"/>
      <dgm:spPr/>
    </dgm:pt>
    <dgm:pt modelId="{51B4C785-6F28-4D18-A483-B2B36CB53B65}" type="pres">
      <dgm:prSet presAssocID="{690563E9-A179-4972-9F50-3D3E34DD05A6}" presName="parTx" presStyleLbl="revTx" presStyleIdx="0" presStyleCnt="6">
        <dgm:presLayoutVars>
          <dgm:chMax val="0"/>
          <dgm:chPref val="0"/>
        </dgm:presLayoutVars>
      </dgm:prSet>
      <dgm:spPr/>
    </dgm:pt>
    <dgm:pt modelId="{5EED9D86-B08F-475C-ADE6-458665E6312A}" type="pres">
      <dgm:prSet presAssocID="{690563E9-A179-4972-9F50-3D3E34DD05A6}" presName="txSpace" presStyleCnt="0"/>
      <dgm:spPr/>
    </dgm:pt>
    <dgm:pt modelId="{C031C555-7BCC-4031-B812-CC76158AC83B}" type="pres">
      <dgm:prSet presAssocID="{690563E9-A179-4972-9F50-3D3E34DD05A6}" presName="desTx" presStyleLbl="revTx" presStyleIdx="1" presStyleCnt="6">
        <dgm:presLayoutVars/>
      </dgm:prSet>
      <dgm:spPr/>
    </dgm:pt>
    <dgm:pt modelId="{0AE0174C-17F8-4DD1-819D-63673666B73F}" type="pres">
      <dgm:prSet presAssocID="{739456FC-D0B8-430C-97AD-868C9B6FEAC5}" presName="sibTrans" presStyleCnt="0"/>
      <dgm:spPr/>
    </dgm:pt>
    <dgm:pt modelId="{E3C6DBE6-B014-4E25-870C-CF311E733F9A}" type="pres">
      <dgm:prSet presAssocID="{8E74DD7A-8393-44DF-8FC2-A6EE140E04AB}" presName="compNode" presStyleCnt="0"/>
      <dgm:spPr/>
    </dgm:pt>
    <dgm:pt modelId="{19EE10CF-D2A1-4200-913B-FC7E303BE25B}" type="pres">
      <dgm:prSet presAssocID="{8E74DD7A-8393-44DF-8FC2-A6EE140E04AB}"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iagrama de flujo"/>
        </a:ext>
      </dgm:extLst>
    </dgm:pt>
    <dgm:pt modelId="{1914FC18-A2E0-4E14-90BD-5B351216A810}" type="pres">
      <dgm:prSet presAssocID="{8E74DD7A-8393-44DF-8FC2-A6EE140E04AB}" presName="iconSpace" presStyleCnt="0"/>
      <dgm:spPr/>
    </dgm:pt>
    <dgm:pt modelId="{66219813-D564-4A6C-9D2F-1F6674407F07}" type="pres">
      <dgm:prSet presAssocID="{8E74DD7A-8393-44DF-8FC2-A6EE140E04AB}" presName="parTx" presStyleLbl="revTx" presStyleIdx="2" presStyleCnt="6">
        <dgm:presLayoutVars>
          <dgm:chMax val="0"/>
          <dgm:chPref val="0"/>
        </dgm:presLayoutVars>
      </dgm:prSet>
      <dgm:spPr/>
    </dgm:pt>
    <dgm:pt modelId="{140FF830-E882-4A2A-843D-08E2B34C01A8}" type="pres">
      <dgm:prSet presAssocID="{8E74DD7A-8393-44DF-8FC2-A6EE140E04AB}" presName="txSpace" presStyleCnt="0"/>
      <dgm:spPr/>
    </dgm:pt>
    <dgm:pt modelId="{5CC73DAD-08C5-488B-80AC-4163D6F6DFD2}" type="pres">
      <dgm:prSet presAssocID="{8E74DD7A-8393-44DF-8FC2-A6EE140E04AB}" presName="desTx" presStyleLbl="revTx" presStyleIdx="3" presStyleCnt="6">
        <dgm:presLayoutVars/>
      </dgm:prSet>
      <dgm:spPr/>
    </dgm:pt>
    <dgm:pt modelId="{9B36B32A-5FD0-4CB8-99C4-3B6351B6AC98}" type="pres">
      <dgm:prSet presAssocID="{18698342-A126-404E-94D4-D17DB286CED3}" presName="sibTrans" presStyleCnt="0"/>
      <dgm:spPr/>
    </dgm:pt>
    <dgm:pt modelId="{9F7F2B5A-D456-40D5-8237-4E10396C4857}" type="pres">
      <dgm:prSet presAssocID="{398D9495-CD65-422A-9F30-139EA43347A2}" presName="compNode" presStyleCnt="0"/>
      <dgm:spPr/>
    </dgm:pt>
    <dgm:pt modelId="{D8BB178B-D4CF-41DE-9C19-6EE59BF839B3}" type="pres">
      <dgm:prSet presAssocID="{398D9495-CD65-422A-9F30-139EA43347A2}"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Sala de juntas con relleno sólido"/>
        </a:ext>
      </dgm:extLst>
    </dgm:pt>
    <dgm:pt modelId="{A51CB562-5F64-493A-A539-FC6DA2BCBA66}" type="pres">
      <dgm:prSet presAssocID="{398D9495-CD65-422A-9F30-139EA43347A2}" presName="iconSpace" presStyleCnt="0"/>
      <dgm:spPr/>
    </dgm:pt>
    <dgm:pt modelId="{6C6D2D6D-79BE-4B29-95D6-465CE53E4378}" type="pres">
      <dgm:prSet presAssocID="{398D9495-CD65-422A-9F30-139EA43347A2}" presName="parTx" presStyleLbl="revTx" presStyleIdx="4" presStyleCnt="6">
        <dgm:presLayoutVars>
          <dgm:chMax val="0"/>
          <dgm:chPref val="0"/>
        </dgm:presLayoutVars>
      </dgm:prSet>
      <dgm:spPr/>
    </dgm:pt>
    <dgm:pt modelId="{6C706DDE-EECF-4DC4-8B58-6FE89B29EF49}" type="pres">
      <dgm:prSet presAssocID="{398D9495-CD65-422A-9F30-139EA43347A2}" presName="txSpace" presStyleCnt="0"/>
      <dgm:spPr/>
    </dgm:pt>
    <dgm:pt modelId="{723EABC7-4660-4EAE-B715-83FA4B66FD99}" type="pres">
      <dgm:prSet presAssocID="{398D9495-CD65-422A-9F30-139EA43347A2}" presName="desTx" presStyleLbl="revTx" presStyleIdx="5" presStyleCnt="6">
        <dgm:presLayoutVars/>
      </dgm:prSet>
      <dgm:spPr/>
    </dgm:pt>
  </dgm:ptLst>
  <dgm:cxnLst>
    <dgm:cxn modelId="{5986AB06-CF56-4F35-B9CF-54A452E33AF3}" srcId="{D36D0B4A-F940-4853-8467-88D6C3714CC0}" destId="{8E74DD7A-8393-44DF-8FC2-A6EE140E04AB}" srcOrd="1" destOrd="0" parTransId="{DCD23E6F-79BB-4AB4-8DD1-63F5D7EFE361}" sibTransId="{18698342-A126-404E-94D4-D17DB286CED3}"/>
    <dgm:cxn modelId="{037A8011-1C0D-458A-86CC-107A87A31674}" type="presOf" srcId="{398D9495-CD65-422A-9F30-139EA43347A2}" destId="{6C6D2D6D-79BE-4B29-95D6-465CE53E4378}" srcOrd="0" destOrd="0" presId="urn:microsoft.com/office/officeart/2018/5/layout/CenteredIconLabelDescriptionList"/>
    <dgm:cxn modelId="{B4461A14-F2E9-4CA2-BC81-3152E141F31F}" type="presOf" srcId="{D55C028A-3827-4131-A0D8-AF35CBD2F487}" destId="{5CC73DAD-08C5-488B-80AC-4163D6F6DFD2}" srcOrd="0" destOrd="2" presId="urn:microsoft.com/office/officeart/2018/5/layout/CenteredIconLabelDescriptionList"/>
    <dgm:cxn modelId="{F2626721-C3FD-4665-B963-460349E3006D}" type="presOf" srcId="{690563E9-A179-4972-9F50-3D3E34DD05A6}" destId="{51B4C785-6F28-4D18-A483-B2B36CB53B65}" srcOrd="0" destOrd="0" presId="urn:microsoft.com/office/officeart/2018/5/layout/CenteredIconLabelDescriptionList"/>
    <dgm:cxn modelId="{8A291B63-1CCF-42BC-90E1-2D53382F9D3D}" srcId="{D36D0B4A-F940-4853-8467-88D6C3714CC0}" destId="{398D9495-CD65-422A-9F30-139EA43347A2}" srcOrd="2" destOrd="0" parTransId="{9F8B620F-5367-41CC-B212-8202C075256D}" sibTransId="{4BFB9B8E-8EC4-410E-A653-F73CC030E480}"/>
    <dgm:cxn modelId="{E6262666-4468-412D-A0C4-282E2FAE95D4}" srcId="{8E74DD7A-8393-44DF-8FC2-A6EE140E04AB}" destId="{78C2B763-8399-47A2-B2A4-86ABE0365916}" srcOrd="1" destOrd="0" parTransId="{9277DCD5-8CA6-4C4B-BB32-66F6C4DE6FC0}" sibTransId="{B5A65CEE-A62D-4AA5-8B6E-75840C11D9CD}"/>
    <dgm:cxn modelId="{9F3FF168-3192-4704-8C56-B8B83E548788}" type="presOf" srcId="{D36D0B4A-F940-4853-8467-88D6C3714CC0}" destId="{1B1314B4-6074-4BF2-A06C-201ABB48EE31}" srcOrd="0" destOrd="0" presId="urn:microsoft.com/office/officeart/2018/5/layout/CenteredIconLabelDescriptionList"/>
    <dgm:cxn modelId="{2DBA7C70-E9FA-43B1-8A2B-F2BDF091C3BA}" srcId="{398D9495-CD65-422A-9F30-139EA43347A2}" destId="{17ED13ED-EB4D-4783-90E7-DFBCBBD003EC}" srcOrd="1" destOrd="0" parTransId="{D25C488B-A306-424C-8591-7F99369D8D98}" sibTransId="{D1783F75-9F65-4EAE-AF60-79DB2C5580AD}"/>
    <dgm:cxn modelId="{889BFB70-14EC-4B86-BF18-4403D80A8157}" type="presOf" srcId="{517C26B7-87A2-4C28-8830-EF828C9B6AC9}" destId="{5CC73DAD-08C5-488B-80AC-4163D6F6DFD2}" srcOrd="0" destOrd="0" presId="urn:microsoft.com/office/officeart/2018/5/layout/CenteredIconLabelDescriptionList"/>
    <dgm:cxn modelId="{4E2C1357-D985-4902-9C44-992B32061E28}" type="presOf" srcId="{17ED13ED-EB4D-4783-90E7-DFBCBBD003EC}" destId="{723EABC7-4660-4EAE-B715-83FA4B66FD99}" srcOrd="0" destOrd="1" presId="urn:microsoft.com/office/officeart/2018/5/layout/CenteredIconLabelDescriptionList"/>
    <dgm:cxn modelId="{FD3CDE57-FC77-4A31-B54D-83087490E50E}" type="presOf" srcId="{78C2B763-8399-47A2-B2A4-86ABE0365916}" destId="{5CC73DAD-08C5-488B-80AC-4163D6F6DFD2}" srcOrd="0" destOrd="1" presId="urn:microsoft.com/office/officeart/2018/5/layout/CenteredIconLabelDescriptionList"/>
    <dgm:cxn modelId="{C79EDD79-C3FD-4655-B144-CE2B99ADA6D3}" srcId="{8E74DD7A-8393-44DF-8FC2-A6EE140E04AB}" destId="{D55C028A-3827-4131-A0D8-AF35CBD2F487}" srcOrd="2" destOrd="0" parTransId="{BA3EBB90-CBBA-4BE6-85C5-BE3D2EBC9580}" sibTransId="{A3A596E0-428F-41CA-A606-FE7BEFC76E7F}"/>
    <dgm:cxn modelId="{A62DE17A-5872-4DBB-9CAD-234B80363566}" srcId="{398D9495-CD65-422A-9F30-139EA43347A2}" destId="{EF4BC6AE-02EC-41E1-8F6F-B7566C7F392D}" srcOrd="0" destOrd="0" parTransId="{B3198AD5-2097-4FF1-B09D-83498C6BAD7C}" sibTransId="{E0C39551-1079-408C-BE41-24A0DC1500FD}"/>
    <dgm:cxn modelId="{FE3BDDA6-3720-447B-8401-31C428AA9DA0}" type="presOf" srcId="{8E74DD7A-8393-44DF-8FC2-A6EE140E04AB}" destId="{66219813-D564-4A6C-9D2F-1F6674407F07}" srcOrd="0" destOrd="0" presId="urn:microsoft.com/office/officeart/2018/5/layout/CenteredIconLabelDescriptionList"/>
    <dgm:cxn modelId="{2F19B1B8-C0C5-410E-A75D-76D4792105DB}" srcId="{D36D0B4A-F940-4853-8467-88D6C3714CC0}" destId="{690563E9-A179-4972-9F50-3D3E34DD05A6}" srcOrd="0" destOrd="0" parTransId="{9982B2DB-FAA4-4EB1-9791-28F7A1F5BC24}" sibTransId="{739456FC-D0B8-430C-97AD-868C9B6FEAC5}"/>
    <dgm:cxn modelId="{1610A5BF-06D9-46B2-99A3-D432DE8F469C}" srcId="{8E74DD7A-8393-44DF-8FC2-A6EE140E04AB}" destId="{517C26B7-87A2-4C28-8830-EF828C9B6AC9}" srcOrd="0" destOrd="0" parTransId="{E275D3BB-1CF8-4C1D-AF76-F164AA20B1A4}" sibTransId="{00488D62-BACE-4F04-A91D-4271D11BF50C}"/>
    <dgm:cxn modelId="{30AF08CF-DC63-4850-A394-F8137CFFD939}" type="presOf" srcId="{EF4BC6AE-02EC-41E1-8F6F-B7566C7F392D}" destId="{723EABC7-4660-4EAE-B715-83FA4B66FD99}" srcOrd="0" destOrd="0" presId="urn:microsoft.com/office/officeart/2018/5/layout/CenteredIconLabelDescriptionList"/>
    <dgm:cxn modelId="{AE15E90C-C967-4FC2-9ADC-9E37830B1E36}" type="presParOf" srcId="{1B1314B4-6074-4BF2-A06C-201ABB48EE31}" destId="{940B8E68-00D7-4EC3-9102-33C4F5F3A7B1}" srcOrd="0" destOrd="0" presId="urn:microsoft.com/office/officeart/2018/5/layout/CenteredIconLabelDescriptionList"/>
    <dgm:cxn modelId="{2105DCCA-AF1D-4E4E-B8C2-FB59FACDCB56}" type="presParOf" srcId="{940B8E68-00D7-4EC3-9102-33C4F5F3A7B1}" destId="{03AF0A92-3741-4043-B299-3F00988E001B}" srcOrd="0" destOrd="0" presId="urn:microsoft.com/office/officeart/2018/5/layout/CenteredIconLabelDescriptionList"/>
    <dgm:cxn modelId="{DD2963DC-A567-449E-B13D-67D7EFEF5D19}" type="presParOf" srcId="{940B8E68-00D7-4EC3-9102-33C4F5F3A7B1}" destId="{26598D43-7EA3-4E66-AF25-5F1D7903ED9B}" srcOrd="1" destOrd="0" presId="urn:microsoft.com/office/officeart/2018/5/layout/CenteredIconLabelDescriptionList"/>
    <dgm:cxn modelId="{6AE040E5-3B89-4F25-A02F-FEC082CC5C3F}" type="presParOf" srcId="{940B8E68-00D7-4EC3-9102-33C4F5F3A7B1}" destId="{51B4C785-6F28-4D18-A483-B2B36CB53B65}" srcOrd="2" destOrd="0" presId="urn:microsoft.com/office/officeart/2018/5/layout/CenteredIconLabelDescriptionList"/>
    <dgm:cxn modelId="{2EB4AC64-D340-4318-9CC9-BD0340BD2C04}" type="presParOf" srcId="{940B8E68-00D7-4EC3-9102-33C4F5F3A7B1}" destId="{5EED9D86-B08F-475C-ADE6-458665E6312A}" srcOrd="3" destOrd="0" presId="urn:microsoft.com/office/officeart/2018/5/layout/CenteredIconLabelDescriptionList"/>
    <dgm:cxn modelId="{5D7619B1-0C3C-458F-8CF5-5E89AA87518C}" type="presParOf" srcId="{940B8E68-00D7-4EC3-9102-33C4F5F3A7B1}" destId="{C031C555-7BCC-4031-B812-CC76158AC83B}" srcOrd="4" destOrd="0" presId="urn:microsoft.com/office/officeart/2018/5/layout/CenteredIconLabelDescriptionList"/>
    <dgm:cxn modelId="{DB77AB0E-B672-4AD0-A32B-116840B51B42}" type="presParOf" srcId="{1B1314B4-6074-4BF2-A06C-201ABB48EE31}" destId="{0AE0174C-17F8-4DD1-819D-63673666B73F}" srcOrd="1" destOrd="0" presId="urn:microsoft.com/office/officeart/2018/5/layout/CenteredIconLabelDescriptionList"/>
    <dgm:cxn modelId="{BC523B48-249D-4835-8BB7-150A910B964E}" type="presParOf" srcId="{1B1314B4-6074-4BF2-A06C-201ABB48EE31}" destId="{E3C6DBE6-B014-4E25-870C-CF311E733F9A}" srcOrd="2" destOrd="0" presId="urn:microsoft.com/office/officeart/2018/5/layout/CenteredIconLabelDescriptionList"/>
    <dgm:cxn modelId="{10ACC596-076F-4BB4-9DC8-CE176FEBEB0D}" type="presParOf" srcId="{E3C6DBE6-B014-4E25-870C-CF311E733F9A}" destId="{19EE10CF-D2A1-4200-913B-FC7E303BE25B}" srcOrd="0" destOrd="0" presId="urn:microsoft.com/office/officeart/2018/5/layout/CenteredIconLabelDescriptionList"/>
    <dgm:cxn modelId="{EA308C4A-DB9D-4426-A97B-A9591169D9CF}" type="presParOf" srcId="{E3C6DBE6-B014-4E25-870C-CF311E733F9A}" destId="{1914FC18-A2E0-4E14-90BD-5B351216A810}" srcOrd="1" destOrd="0" presId="urn:microsoft.com/office/officeart/2018/5/layout/CenteredIconLabelDescriptionList"/>
    <dgm:cxn modelId="{06FC711B-7014-425A-AD33-3E81640B330C}" type="presParOf" srcId="{E3C6DBE6-B014-4E25-870C-CF311E733F9A}" destId="{66219813-D564-4A6C-9D2F-1F6674407F07}" srcOrd="2" destOrd="0" presId="urn:microsoft.com/office/officeart/2018/5/layout/CenteredIconLabelDescriptionList"/>
    <dgm:cxn modelId="{DC7277C6-02A8-4EAD-AE7C-A5ED565BB218}" type="presParOf" srcId="{E3C6DBE6-B014-4E25-870C-CF311E733F9A}" destId="{140FF830-E882-4A2A-843D-08E2B34C01A8}" srcOrd="3" destOrd="0" presId="urn:microsoft.com/office/officeart/2018/5/layout/CenteredIconLabelDescriptionList"/>
    <dgm:cxn modelId="{2F82A96B-8DCC-4CBA-8085-D955D20A0217}" type="presParOf" srcId="{E3C6DBE6-B014-4E25-870C-CF311E733F9A}" destId="{5CC73DAD-08C5-488B-80AC-4163D6F6DFD2}" srcOrd="4" destOrd="0" presId="urn:microsoft.com/office/officeart/2018/5/layout/CenteredIconLabelDescriptionList"/>
    <dgm:cxn modelId="{15FD7D70-2C1B-490C-A5B3-1F34036A26D5}" type="presParOf" srcId="{1B1314B4-6074-4BF2-A06C-201ABB48EE31}" destId="{9B36B32A-5FD0-4CB8-99C4-3B6351B6AC98}" srcOrd="3" destOrd="0" presId="urn:microsoft.com/office/officeart/2018/5/layout/CenteredIconLabelDescriptionList"/>
    <dgm:cxn modelId="{6E77D4F2-F158-4476-BCDE-D187F3CD4B50}" type="presParOf" srcId="{1B1314B4-6074-4BF2-A06C-201ABB48EE31}" destId="{9F7F2B5A-D456-40D5-8237-4E10396C4857}" srcOrd="4" destOrd="0" presId="urn:microsoft.com/office/officeart/2018/5/layout/CenteredIconLabelDescriptionList"/>
    <dgm:cxn modelId="{D0F6B099-C392-4EA5-8A17-E487046958C0}" type="presParOf" srcId="{9F7F2B5A-D456-40D5-8237-4E10396C4857}" destId="{D8BB178B-D4CF-41DE-9C19-6EE59BF839B3}" srcOrd="0" destOrd="0" presId="urn:microsoft.com/office/officeart/2018/5/layout/CenteredIconLabelDescriptionList"/>
    <dgm:cxn modelId="{EE8D422D-3011-4351-858A-E7A109569DB8}" type="presParOf" srcId="{9F7F2B5A-D456-40D5-8237-4E10396C4857}" destId="{A51CB562-5F64-493A-A539-FC6DA2BCBA66}" srcOrd="1" destOrd="0" presId="urn:microsoft.com/office/officeart/2018/5/layout/CenteredIconLabelDescriptionList"/>
    <dgm:cxn modelId="{DA88B83F-FFA8-489D-BB2E-0E238E589DBE}" type="presParOf" srcId="{9F7F2B5A-D456-40D5-8237-4E10396C4857}" destId="{6C6D2D6D-79BE-4B29-95D6-465CE53E4378}" srcOrd="2" destOrd="0" presId="urn:microsoft.com/office/officeart/2018/5/layout/CenteredIconLabelDescriptionList"/>
    <dgm:cxn modelId="{49F53D20-F2E4-4E9C-A65F-4F3E7D0AC770}" type="presParOf" srcId="{9F7F2B5A-D456-40D5-8237-4E10396C4857}" destId="{6C706DDE-EECF-4DC4-8B58-6FE89B29EF49}" srcOrd="3" destOrd="0" presId="urn:microsoft.com/office/officeart/2018/5/layout/CenteredIconLabelDescriptionList"/>
    <dgm:cxn modelId="{0FCC8298-884D-438E-AEE7-D9B6F7C4ED0B}" type="presParOf" srcId="{9F7F2B5A-D456-40D5-8237-4E10396C4857}" destId="{723EABC7-4660-4EAE-B715-83FA4B66FD99}" srcOrd="4" destOrd="0" presId="urn:microsoft.com/office/officeart/2018/5/layout/CenteredIconLabelDescription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FB624FD-2333-4122-A70E-2C69052BFC1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F652207C-8996-40E7-89DD-A2C12F2C8822}">
      <dgm:prSet custT="1"/>
      <dgm:spPr/>
      <dgm:t>
        <a:bodyPr/>
        <a:lstStyle/>
        <a:p>
          <a:r>
            <a:rPr lang="es-MX" sz="1600" b="1" dirty="0"/>
            <a:t>Incumplimiento de los contratos para la realización de Fiestas Patronales</a:t>
          </a:r>
          <a:endParaRPr lang="en-US" sz="1600" dirty="0"/>
        </a:p>
      </dgm:t>
    </dgm:pt>
    <dgm:pt modelId="{F643DF5B-FE73-4139-80BB-9E8F893832DE}" type="parTrans" cxnId="{FC238C3C-C507-4E87-84B4-8271C46DA884}">
      <dgm:prSet/>
      <dgm:spPr/>
      <dgm:t>
        <a:bodyPr/>
        <a:lstStyle/>
        <a:p>
          <a:endParaRPr lang="en-US" sz="2000"/>
        </a:p>
      </dgm:t>
    </dgm:pt>
    <dgm:pt modelId="{3B8CA9ED-3EAD-4F72-81E5-77E1D6D1AFFC}" type="sibTrans" cxnId="{FC238C3C-C507-4E87-84B4-8271C46DA884}">
      <dgm:prSet/>
      <dgm:spPr/>
      <dgm:t>
        <a:bodyPr/>
        <a:lstStyle/>
        <a:p>
          <a:endParaRPr lang="en-US" sz="2000"/>
        </a:p>
      </dgm:t>
    </dgm:pt>
    <dgm:pt modelId="{33A37405-430E-477B-8CF2-5EE159C226B5}">
      <dgm:prSet custT="1"/>
      <dgm:spPr/>
      <dgm:t>
        <a:bodyPr/>
        <a:lstStyle/>
        <a:p>
          <a:r>
            <a:rPr lang="es-MX" sz="1400" b="1" dirty="0"/>
            <a:t>Estrategia:</a:t>
          </a:r>
          <a:r>
            <a:rPr lang="es-MX" sz="1400" dirty="0"/>
            <a:t> Verificación exhaustiva a cargo de la Dirección General de Relaciones Públicas y Eventos.</a:t>
          </a:r>
          <a:endParaRPr lang="en-US" sz="1400" dirty="0"/>
        </a:p>
      </dgm:t>
    </dgm:pt>
    <dgm:pt modelId="{9F5645A0-B708-4A91-BF99-20B31F0C36E4}" type="parTrans" cxnId="{8F292CA5-2CF2-45A3-9D05-DEABAA2A4937}">
      <dgm:prSet/>
      <dgm:spPr/>
      <dgm:t>
        <a:bodyPr/>
        <a:lstStyle/>
        <a:p>
          <a:endParaRPr lang="en-US" sz="2000"/>
        </a:p>
      </dgm:t>
    </dgm:pt>
    <dgm:pt modelId="{C3635D66-A7D8-40DB-A2DE-CE0197F63118}" type="sibTrans" cxnId="{8F292CA5-2CF2-45A3-9D05-DEABAA2A4937}">
      <dgm:prSet/>
      <dgm:spPr/>
      <dgm:t>
        <a:bodyPr/>
        <a:lstStyle/>
        <a:p>
          <a:endParaRPr lang="en-US" sz="2000"/>
        </a:p>
      </dgm:t>
    </dgm:pt>
    <dgm:pt modelId="{B6032AC3-7007-4148-AAAA-D725C34C0C97}">
      <dgm:prSet custT="1"/>
      <dgm:spPr/>
      <dgm:t>
        <a:bodyPr/>
        <a:lstStyle/>
        <a:p>
          <a:r>
            <a:rPr lang="es-MX" sz="1400" b="1" dirty="0"/>
            <a:t>Avance:</a:t>
          </a:r>
          <a:r>
            <a:rPr lang="es-MX" sz="1400" dirty="0"/>
            <a:t> 100% cumplido.</a:t>
          </a:r>
          <a:endParaRPr lang="en-US" sz="1400" dirty="0"/>
        </a:p>
      </dgm:t>
    </dgm:pt>
    <dgm:pt modelId="{79F4617C-E75B-4926-8D72-EEEF42B8A341}" type="parTrans" cxnId="{82210E2A-1F18-4CA1-B96D-230D3BF39311}">
      <dgm:prSet/>
      <dgm:spPr/>
      <dgm:t>
        <a:bodyPr/>
        <a:lstStyle/>
        <a:p>
          <a:endParaRPr lang="en-US" sz="2000"/>
        </a:p>
      </dgm:t>
    </dgm:pt>
    <dgm:pt modelId="{CE7755A6-91A4-40B6-9D03-9D6E3E4385D7}" type="sibTrans" cxnId="{82210E2A-1F18-4CA1-B96D-230D3BF39311}">
      <dgm:prSet/>
      <dgm:spPr/>
      <dgm:t>
        <a:bodyPr/>
        <a:lstStyle/>
        <a:p>
          <a:endParaRPr lang="en-US" sz="2000"/>
        </a:p>
      </dgm:t>
    </dgm:pt>
    <dgm:pt modelId="{27FBBFCC-25EA-4818-991E-3428C9A489CF}">
      <dgm:prSet custT="1"/>
      <dgm:spPr/>
      <dgm:t>
        <a:bodyPr/>
        <a:lstStyle/>
        <a:p>
          <a:r>
            <a:rPr lang="es-MX" sz="1600" b="1" dirty="0"/>
            <a:t>Desactualización de manuales por cambios en la estructura orgánica</a:t>
          </a:r>
          <a:endParaRPr lang="en-US" sz="1600" dirty="0"/>
        </a:p>
      </dgm:t>
    </dgm:pt>
    <dgm:pt modelId="{0ED7E3A7-D6B8-42AD-9830-7D24908F4767}" type="parTrans" cxnId="{999D66EA-C76F-445D-B093-8048359BD04F}">
      <dgm:prSet/>
      <dgm:spPr/>
      <dgm:t>
        <a:bodyPr/>
        <a:lstStyle/>
        <a:p>
          <a:endParaRPr lang="en-US" sz="2000"/>
        </a:p>
      </dgm:t>
    </dgm:pt>
    <dgm:pt modelId="{A8EB6DAE-8B3F-47F6-B807-E4D05B1CD24F}" type="sibTrans" cxnId="{999D66EA-C76F-445D-B093-8048359BD04F}">
      <dgm:prSet/>
      <dgm:spPr/>
      <dgm:t>
        <a:bodyPr/>
        <a:lstStyle/>
        <a:p>
          <a:endParaRPr lang="en-US" sz="2000"/>
        </a:p>
      </dgm:t>
    </dgm:pt>
    <dgm:pt modelId="{C63D707A-AB27-4012-B4BE-DCAD79A8AEE5}">
      <dgm:prSet custT="1"/>
      <dgm:spPr/>
      <dgm:t>
        <a:bodyPr/>
        <a:lstStyle/>
        <a:p>
          <a:r>
            <a:rPr lang="es-MX" sz="1400" b="1" dirty="0"/>
            <a:t>Estrategia:</a:t>
          </a:r>
          <a:r>
            <a:rPr lang="es-MX" sz="1400" dirty="0"/>
            <a:t> Actualización de los manuales en todas las áreas.</a:t>
          </a:r>
          <a:endParaRPr lang="en-US" sz="1400" dirty="0"/>
        </a:p>
      </dgm:t>
    </dgm:pt>
    <dgm:pt modelId="{9ECD5B24-504A-4896-B2E6-F51E979D2400}" type="parTrans" cxnId="{73CF7A74-D790-4650-A727-5725AD92E8BA}">
      <dgm:prSet/>
      <dgm:spPr/>
      <dgm:t>
        <a:bodyPr/>
        <a:lstStyle/>
        <a:p>
          <a:endParaRPr lang="en-US" sz="2000"/>
        </a:p>
      </dgm:t>
    </dgm:pt>
    <dgm:pt modelId="{9B7DC148-465F-4262-A4A0-3225E11FAACD}" type="sibTrans" cxnId="{73CF7A74-D790-4650-A727-5725AD92E8BA}">
      <dgm:prSet/>
      <dgm:spPr/>
      <dgm:t>
        <a:bodyPr/>
        <a:lstStyle/>
        <a:p>
          <a:endParaRPr lang="en-US" sz="2000"/>
        </a:p>
      </dgm:t>
    </dgm:pt>
    <dgm:pt modelId="{7EFC441E-6A63-4085-A70A-A9760425FD1F}">
      <dgm:prSet custT="1"/>
      <dgm:spPr/>
      <dgm:t>
        <a:bodyPr/>
        <a:lstStyle/>
        <a:p>
          <a:r>
            <a:rPr lang="es-MX" sz="1400" b="1" dirty="0"/>
            <a:t>Responsable:</a:t>
          </a:r>
          <a:r>
            <a:rPr lang="es-MX" sz="1400" dirty="0"/>
            <a:t> Dirección General de Administración y Finanzas.</a:t>
          </a:r>
          <a:endParaRPr lang="en-US" sz="1400" dirty="0"/>
        </a:p>
      </dgm:t>
    </dgm:pt>
    <dgm:pt modelId="{AC031658-50E7-4322-A6BB-C65916C7742A}" type="parTrans" cxnId="{6D2EAB1C-1AB8-4589-88B7-BF874852FA4C}">
      <dgm:prSet/>
      <dgm:spPr/>
      <dgm:t>
        <a:bodyPr/>
        <a:lstStyle/>
        <a:p>
          <a:endParaRPr lang="en-US" sz="2000"/>
        </a:p>
      </dgm:t>
    </dgm:pt>
    <dgm:pt modelId="{EE0D09C6-9B24-4A15-8232-ECAC004688BA}" type="sibTrans" cxnId="{6D2EAB1C-1AB8-4589-88B7-BF874852FA4C}">
      <dgm:prSet/>
      <dgm:spPr/>
      <dgm:t>
        <a:bodyPr/>
        <a:lstStyle/>
        <a:p>
          <a:endParaRPr lang="en-US" sz="2000"/>
        </a:p>
      </dgm:t>
    </dgm:pt>
    <dgm:pt modelId="{59593C7F-02A7-4C56-ABB2-D1C8FFA0D13F}">
      <dgm:prSet custT="1"/>
      <dgm:spPr/>
      <dgm:t>
        <a:bodyPr/>
        <a:lstStyle/>
        <a:p>
          <a:r>
            <a:rPr lang="es-MX" sz="1400" b="1" dirty="0"/>
            <a:t>Avance:</a:t>
          </a:r>
          <a:r>
            <a:rPr lang="es-MX" sz="1400" dirty="0"/>
            <a:t> 100% cumplido.</a:t>
          </a:r>
          <a:endParaRPr lang="en-US" sz="1400" dirty="0"/>
        </a:p>
      </dgm:t>
    </dgm:pt>
    <dgm:pt modelId="{EC8B6D55-3F48-47CD-A3DA-3F4B8573E3CA}" type="parTrans" cxnId="{B5786532-EF8C-42F5-8A97-91660EBB0876}">
      <dgm:prSet/>
      <dgm:spPr/>
      <dgm:t>
        <a:bodyPr/>
        <a:lstStyle/>
        <a:p>
          <a:endParaRPr lang="en-US" sz="2000"/>
        </a:p>
      </dgm:t>
    </dgm:pt>
    <dgm:pt modelId="{D818789B-6956-49ED-8092-41A37C0BE57F}" type="sibTrans" cxnId="{B5786532-EF8C-42F5-8A97-91660EBB0876}">
      <dgm:prSet/>
      <dgm:spPr/>
      <dgm:t>
        <a:bodyPr/>
        <a:lstStyle/>
        <a:p>
          <a:endParaRPr lang="en-US" sz="2000"/>
        </a:p>
      </dgm:t>
    </dgm:pt>
    <dgm:pt modelId="{CBCF6A47-3BE0-4931-A8EC-AA60833EDBE4}">
      <dgm:prSet custT="1"/>
      <dgm:spPr/>
      <dgm:t>
        <a:bodyPr/>
        <a:lstStyle/>
        <a:p>
          <a:r>
            <a:rPr lang="es-MX" sz="1600" b="1" kern="1200" dirty="0">
              <a:solidFill>
                <a:prstClr val="white"/>
              </a:solidFill>
              <a:latin typeface="Calibri" panose="020F0502020204030204"/>
              <a:ea typeface="+mn-ea"/>
              <a:cs typeface="+mn-cs"/>
            </a:rPr>
            <a:t>Incumplimiento del Programa Rutas Mágicas de Color</a:t>
          </a:r>
          <a:endParaRPr lang="en-US" sz="1600" b="1" kern="1200" dirty="0">
            <a:solidFill>
              <a:prstClr val="white"/>
            </a:solidFill>
            <a:latin typeface="Calibri" panose="020F0502020204030204"/>
            <a:ea typeface="+mn-ea"/>
            <a:cs typeface="+mn-cs"/>
          </a:endParaRPr>
        </a:p>
      </dgm:t>
    </dgm:pt>
    <dgm:pt modelId="{0167CF91-150D-4211-9975-647B160120EA}" type="parTrans" cxnId="{936200B9-8257-4B29-A120-53949C867511}">
      <dgm:prSet/>
      <dgm:spPr/>
      <dgm:t>
        <a:bodyPr/>
        <a:lstStyle/>
        <a:p>
          <a:endParaRPr lang="en-US" sz="2000"/>
        </a:p>
      </dgm:t>
    </dgm:pt>
    <dgm:pt modelId="{55A654BB-813B-49E3-BE31-ABB943B4A0F8}" type="sibTrans" cxnId="{936200B9-8257-4B29-A120-53949C867511}">
      <dgm:prSet/>
      <dgm:spPr/>
      <dgm:t>
        <a:bodyPr/>
        <a:lstStyle/>
        <a:p>
          <a:endParaRPr lang="en-US" sz="2000"/>
        </a:p>
      </dgm:t>
    </dgm:pt>
    <dgm:pt modelId="{8A8817E0-112B-4AA0-A6E3-C48B22067E91}">
      <dgm:prSet custT="1"/>
      <dgm:spPr/>
      <dgm:t>
        <a:bodyPr/>
        <a:lstStyle/>
        <a:p>
          <a:r>
            <a:rPr lang="es-MX" sz="1400" b="1" dirty="0"/>
            <a:t>Estrategia:</a:t>
          </a:r>
          <a:r>
            <a:rPr lang="es-MX" sz="1400" dirty="0"/>
            <a:t> Generar interés entre los participantes y prestadores de servicios.</a:t>
          </a:r>
          <a:endParaRPr lang="en-US" sz="1400" dirty="0"/>
        </a:p>
      </dgm:t>
    </dgm:pt>
    <dgm:pt modelId="{91286D8E-3697-4631-908A-6515E0526F37}" type="parTrans" cxnId="{EBA3EC5C-8512-4E1F-B377-5E13617F6AE1}">
      <dgm:prSet/>
      <dgm:spPr/>
      <dgm:t>
        <a:bodyPr/>
        <a:lstStyle/>
        <a:p>
          <a:endParaRPr lang="en-US" sz="2000"/>
        </a:p>
      </dgm:t>
    </dgm:pt>
    <dgm:pt modelId="{A8D4FA46-58BB-41F3-BCCC-38116BD29FCC}" type="sibTrans" cxnId="{EBA3EC5C-8512-4E1F-B377-5E13617F6AE1}">
      <dgm:prSet/>
      <dgm:spPr/>
      <dgm:t>
        <a:bodyPr/>
        <a:lstStyle/>
        <a:p>
          <a:endParaRPr lang="en-US" sz="2000"/>
        </a:p>
      </dgm:t>
    </dgm:pt>
    <dgm:pt modelId="{7379270B-437A-4554-9160-3DAE5B95C657}">
      <dgm:prSet custT="1"/>
      <dgm:spPr/>
      <dgm:t>
        <a:bodyPr/>
        <a:lstStyle/>
        <a:p>
          <a:r>
            <a:rPr lang="es-MX" sz="1400" b="1" dirty="0"/>
            <a:t>Responsable:</a:t>
          </a:r>
          <a:r>
            <a:rPr lang="es-MX" sz="1400" dirty="0"/>
            <a:t> Subsecretaría de Innovación y Desarrollo Turístico.</a:t>
          </a:r>
          <a:endParaRPr lang="en-US" sz="1400" dirty="0"/>
        </a:p>
      </dgm:t>
    </dgm:pt>
    <dgm:pt modelId="{32757178-600F-46BB-8AF1-C2276461B48D}" type="parTrans" cxnId="{A9A9707C-5EA3-4029-96C6-7C1737FFCD57}">
      <dgm:prSet/>
      <dgm:spPr/>
      <dgm:t>
        <a:bodyPr/>
        <a:lstStyle/>
        <a:p>
          <a:endParaRPr lang="en-US" sz="2000"/>
        </a:p>
      </dgm:t>
    </dgm:pt>
    <dgm:pt modelId="{1F2AD34B-9455-4AD1-9A43-C542D11E3BB4}" type="sibTrans" cxnId="{A9A9707C-5EA3-4029-96C6-7C1737FFCD57}">
      <dgm:prSet/>
      <dgm:spPr/>
      <dgm:t>
        <a:bodyPr/>
        <a:lstStyle/>
        <a:p>
          <a:endParaRPr lang="en-US" sz="2000"/>
        </a:p>
      </dgm:t>
    </dgm:pt>
    <dgm:pt modelId="{584EEF56-18F1-4AA3-BE31-3C8C8FA9ECE7}">
      <dgm:prSet custT="1"/>
      <dgm:spPr/>
      <dgm:t>
        <a:bodyPr/>
        <a:lstStyle/>
        <a:p>
          <a:r>
            <a:rPr lang="es-MX" sz="1400" b="1" dirty="0"/>
            <a:t>Avance:</a:t>
          </a:r>
          <a:r>
            <a:rPr lang="es-MX" sz="1400" dirty="0"/>
            <a:t> 100% cumplido</a:t>
          </a:r>
          <a:r>
            <a:rPr lang="es-MX" sz="1050" dirty="0"/>
            <a:t>.</a:t>
          </a:r>
          <a:endParaRPr lang="en-US" sz="1050" dirty="0"/>
        </a:p>
      </dgm:t>
    </dgm:pt>
    <dgm:pt modelId="{9807849A-8B29-4FC2-8911-2DA37E99A369}" type="parTrans" cxnId="{1F0FDE22-68F9-4155-8FF9-F03C11B99C2A}">
      <dgm:prSet/>
      <dgm:spPr/>
      <dgm:t>
        <a:bodyPr/>
        <a:lstStyle/>
        <a:p>
          <a:endParaRPr lang="en-US" sz="2000"/>
        </a:p>
      </dgm:t>
    </dgm:pt>
    <dgm:pt modelId="{1E5EB3E4-0F28-4B94-A212-E899546AFB37}" type="sibTrans" cxnId="{1F0FDE22-68F9-4155-8FF9-F03C11B99C2A}">
      <dgm:prSet/>
      <dgm:spPr/>
      <dgm:t>
        <a:bodyPr/>
        <a:lstStyle/>
        <a:p>
          <a:endParaRPr lang="en-US" sz="2000"/>
        </a:p>
      </dgm:t>
    </dgm:pt>
    <dgm:pt modelId="{7E37B7FA-E79E-4DEA-B73C-C4B359B20457}">
      <dgm:prSet custT="1"/>
      <dgm:spPr/>
      <dgm:t>
        <a:bodyPr/>
        <a:lstStyle/>
        <a:p>
          <a:r>
            <a:rPr lang="es-MX" sz="1600" b="1" dirty="0"/>
            <a:t>Instrumentos jurídicos no cumplen especificaciones normativas</a:t>
          </a:r>
          <a:endParaRPr lang="en-US" sz="1600" dirty="0"/>
        </a:p>
      </dgm:t>
    </dgm:pt>
    <dgm:pt modelId="{9F1660E4-1F7F-45CF-9E68-55B31D58B21A}" type="parTrans" cxnId="{91CB0381-AC40-4A37-A995-4583849EA8F9}">
      <dgm:prSet/>
      <dgm:spPr/>
      <dgm:t>
        <a:bodyPr/>
        <a:lstStyle/>
        <a:p>
          <a:endParaRPr lang="en-US" sz="2000"/>
        </a:p>
      </dgm:t>
    </dgm:pt>
    <dgm:pt modelId="{586B2D27-AB29-407E-BA35-D5E36DD2C64A}" type="sibTrans" cxnId="{91CB0381-AC40-4A37-A995-4583849EA8F9}">
      <dgm:prSet/>
      <dgm:spPr/>
      <dgm:t>
        <a:bodyPr/>
        <a:lstStyle/>
        <a:p>
          <a:endParaRPr lang="en-US" sz="2000"/>
        </a:p>
      </dgm:t>
    </dgm:pt>
    <dgm:pt modelId="{790A790F-63F6-42CD-84F9-444B8053C269}">
      <dgm:prSet custT="1"/>
      <dgm:spPr/>
      <dgm:t>
        <a:bodyPr/>
        <a:lstStyle/>
        <a:p>
          <a:pPr marL="171450" lvl="1" indent="-171450" algn="l" defTabSz="711200">
            <a:lnSpc>
              <a:spcPct val="90000"/>
            </a:lnSpc>
            <a:spcBef>
              <a:spcPct val="0"/>
            </a:spcBef>
            <a:spcAft>
              <a:spcPct val="15000"/>
            </a:spcAft>
            <a:buChar char="•"/>
          </a:pPr>
          <a:r>
            <a:rPr lang="es-MX" sz="1400" b="1" kern="1200" dirty="0">
              <a:solidFill>
                <a:prstClr val="black">
                  <a:hueOff val="0"/>
                  <a:satOff val="0"/>
                  <a:lumOff val="0"/>
                  <a:alphaOff val="0"/>
                </a:prstClr>
              </a:solidFill>
              <a:latin typeface="Calibri" panose="020F0502020204030204"/>
              <a:ea typeface="+mn-ea"/>
              <a:cs typeface="+mn-cs"/>
            </a:rPr>
            <a:t>Estrategia:</a:t>
          </a:r>
          <a:r>
            <a:rPr lang="es-MX" sz="1400" kern="1200" dirty="0">
              <a:solidFill>
                <a:prstClr val="black">
                  <a:hueOff val="0"/>
                  <a:satOff val="0"/>
                  <a:lumOff val="0"/>
                  <a:alphaOff val="0"/>
                </a:prstClr>
              </a:solidFill>
              <a:latin typeface="Calibri" panose="020F0502020204030204"/>
              <a:ea typeface="+mn-ea"/>
              <a:cs typeface="+mn-cs"/>
            </a:rPr>
            <a:t> Capacitación constante y revisión de leyes emitidas.</a:t>
          </a:r>
          <a:endParaRPr lang="en-US" sz="1400" kern="1200" dirty="0">
            <a:solidFill>
              <a:prstClr val="black">
                <a:hueOff val="0"/>
                <a:satOff val="0"/>
                <a:lumOff val="0"/>
                <a:alphaOff val="0"/>
              </a:prstClr>
            </a:solidFill>
            <a:latin typeface="Calibri" panose="020F0502020204030204"/>
            <a:ea typeface="+mn-ea"/>
            <a:cs typeface="+mn-cs"/>
          </a:endParaRPr>
        </a:p>
      </dgm:t>
    </dgm:pt>
    <dgm:pt modelId="{67CB0B6A-0E87-4038-850F-F755AA7E8619}" type="parTrans" cxnId="{3FD341AF-F418-49C8-8E3D-493C05BA89C6}">
      <dgm:prSet/>
      <dgm:spPr/>
      <dgm:t>
        <a:bodyPr/>
        <a:lstStyle/>
        <a:p>
          <a:endParaRPr lang="en-US" sz="2000"/>
        </a:p>
      </dgm:t>
    </dgm:pt>
    <dgm:pt modelId="{588C5D6E-54FE-4A33-A867-266445C63E5C}" type="sibTrans" cxnId="{3FD341AF-F418-49C8-8E3D-493C05BA89C6}">
      <dgm:prSet/>
      <dgm:spPr/>
      <dgm:t>
        <a:bodyPr/>
        <a:lstStyle/>
        <a:p>
          <a:endParaRPr lang="en-US" sz="2000"/>
        </a:p>
      </dgm:t>
    </dgm:pt>
    <dgm:pt modelId="{C624430D-DFE6-44C8-BC75-FDEFE8806004}">
      <dgm:prSet custT="1"/>
      <dgm:spPr/>
      <dgm:t>
        <a:bodyPr/>
        <a:lstStyle/>
        <a:p>
          <a:pPr marL="171450" lvl="1" indent="-171450" algn="l" defTabSz="711200">
            <a:lnSpc>
              <a:spcPct val="90000"/>
            </a:lnSpc>
            <a:spcBef>
              <a:spcPct val="0"/>
            </a:spcBef>
            <a:spcAft>
              <a:spcPct val="15000"/>
            </a:spcAft>
            <a:buChar char="•"/>
          </a:pPr>
          <a:r>
            <a:rPr lang="es-MX" sz="1400" b="1" kern="1200" dirty="0">
              <a:solidFill>
                <a:prstClr val="black">
                  <a:hueOff val="0"/>
                  <a:satOff val="0"/>
                  <a:lumOff val="0"/>
                  <a:alphaOff val="0"/>
                </a:prstClr>
              </a:solidFill>
              <a:latin typeface="Calibri" panose="020F0502020204030204"/>
              <a:ea typeface="+mn-ea"/>
              <a:cs typeface="+mn-cs"/>
            </a:rPr>
            <a:t>Responsable: </a:t>
          </a:r>
          <a:r>
            <a:rPr lang="es-MX" sz="1400" kern="1200" dirty="0">
              <a:solidFill>
                <a:prstClr val="black">
                  <a:hueOff val="0"/>
                  <a:satOff val="0"/>
                  <a:lumOff val="0"/>
                  <a:alphaOff val="0"/>
                </a:prstClr>
              </a:solidFill>
              <a:latin typeface="Calibri" panose="020F0502020204030204"/>
              <a:ea typeface="+mn-ea"/>
              <a:cs typeface="+mn-cs"/>
            </a:rPr>
            <a:t>Dirección General de Asuntos Jurídicos y Transparencia.</a:t>
          </a:r>
          <a:endParaRPr lang="en-US" sz="1400" kern="1200" dirty="0">
            <a:solidFill>
              <a:prstClr val="black">
                <a:hueOff val="0"/>
                <a:satOff val="0"/>
                <a:lumOff val="0"/>
                <a:alphaOff val="0"/>
              </a:prstClr>
            </a:solidFill>
            <a:latin typeface="Calibri" panose="020F0502020204030204"/>
            <a:ea typeface="+mn-ea"/>
            <a:cs typeface="+mn-cs"/>
          </a:endParaRPr>
        </a:p>
      </dgm:t>
    </dgm:pt>
    <dgm:pt modelId="{4FEC2BA5-27AE-4C94-8BFE-4336C895B253}" type="parTrans" cxnId="{0A90F909-DD06-4B26-9ABD-FDE8E2B85BA6}">
      <dgm:prSet/>
      <dgm:spPr/>
      <dgm:t>
        <a:bodyPr/>
        <a:lstStyle/>
        <a:p>
          <a:endParaRPr lang="en-US" sz="2000"/>
        </a:p>
      </dgm:t>
    </dgm:pt>
    <dgm:pt modelId="{569D7406-6EB3-4930-AD23-5CDEB46C86F2}" type="sibTrans" cxnId="{0A90F909-DD06-4B26-9ABD-FDE8E2B85BA6}">
      <dgm:prSet/>
      <dgm:spPr/>
      <dgm:t>
        <a:bodyPr/>
        <a:lstStyle/>
        <a:p>
          <a:endParaRPr lang="en-US" sz="2000"/>
        </a:p>
      </dgm:t>
    </dgm:pt>
    <dgm:pt modelId="{AF05C643-ACC1-4553-8C6F-5110C8274F34}">
      <dgm:prSet custT="1"/>
      <dgm:spPr/>
      <dgm:t>
        <a:bodyPr/>
        <a:lstStyle/>
        <a:p>
          <a:pPr marL="171450" lvl="1" indent="-171450" algn="l" defTabSz="711200">
            <a:lnSpc>
              <a:spcPct val="90000"/>
            </a:lnSpc>
            <a:spcBef>
              <a:spcPct val="0"/>
            </a:spcBef>
            <a:spcAft>
              <a:spcPct val="15000"/>
            </a:spcAft>
            <a:buChar char="•"/>
          </a:pPr>
          <a:r>
            <a:rPr lang="es-MX" sz="1400" b="1" kern="1200" dirty="0">
              <a:solidFill>
                <a:prstClr val="black">
                  <a:hueOff val="0"/>
                  <a:satOff val="0"/>
                  <a:lumOff val="0"/>
                  <a:alphaOff val="0"/>
                </a:prstClr>
              </a:solidFill>
              <a:latin typeface="Calibri" panose="020F0502020204030204"/>
              <a:ea typeface="+mn-ea"/>
              <a:cs typeface="+mn-cs"/>
            </a:rPr>
            <a:t>Avance</a:t>
          </a:r>
          <a:r>
            <a:rPr lang="es-MX" sz="1400" kern="1200" dirty="0">
              <a:solidFill>
                <a:prstClr val="black">
                  <a:hueOff val="0"/>
                  <a:satOff val="0"/>
                  <a:lumOff val="0"/>
                  <a:alphaOff val="0"/>
                </a:prstClr>
              </a:solidFill>
              <a:latin typeface="Calibri" panose="020F0502020204030204"/>
              <a:ea typeface="+mn-ea"/>
              <a:cs typeface="+mn-cs"/>
            </a:rPr>
            <a:t>: 95% cumplido.</a:t>
          </a:r>
          <a:endParaRPr lang="en-US" sz="1400" kern="1200" dirty="0">
            <a:solidFill>
              <a:prstClr val="black">
                <a:hueOff val="0"/>
                <a:satOff val="0"/>
                <a:lumOff val="0"/>
                <a:alphaOff val="0"/>
              </a:prstClr>
            </a:solidFill>
            <a:latin typeface="Calibri" panose="020F0502020204030204"/>
            <a:ea typeface="+mn-ea"/>
            <a:cs typeface="+mn-cs"/>
          </a:endParaRPr>
        </a:p>
      </dgm:t>
    </dgm:pt>
    <dgm:pt modelId="{68319CDC-0562-4BBA-9744-8F4CE6FC94F5}" type="parTrans" cxnId="{0F666E90-2C4F-46D2-B185-E5C6014006FE}">
      <dgm:prSet/>
      <dgm:spPr/>
      <dgm:t>
        <a:bodyPr/>
        <a:lstStyle/>
        <a:p>
          <a:endParaRPr lang="en-US" sz="2000"/>
        </a:p>
      </dgm:t>
    </dgm:pt>
    <dgm:pt modelId="{8CE5C446-8386-490F-84E2-A856B881F365}" type="sibTrans" cxnId="{0F666E90-2C4F-46D2-B185-E5C6014006FE}">
      <dgm:prSet/>
      <dgm:spPr/>
      <dgm:t>
        <a:bodyPr/>
        <a:lstStyle/>
        <a:p>
          <a:endParaRPr lang="en-US" sz="2000"/>
        </a:p>
      </dgm:t>
    </dgm:pt>
    <dgm:pt modelId="{9760575C-E477-42B9-95BC-3809E0B7FECD}">
      <dgm:prSet custT="1"/>
      <dgm:spPr/>
      <dgm:t>
        <a:bodyPr/>
        <a:lstStyle/>
        <a:p>
          <a:r>
            <a:rPr lang="es-MX" sz="1600" b="1" dirty="0"/>
            <a:t>Falta de integración entre prestadores de servicios turísticos</a:t>
          </a:r>
          <a:endParaRPr lang="en-US" sz="1600" dirty="0"/>
        </a:p>
      </dgm:t>
    </dgm:pt>
    <dgm:pt modelId="{743141B8-6727-4A95-8689-521940CA65B6}" type="parTrans" cxnId="{F8E69A84-30D5-46B1-A340-5BB8B73C7EAB}">
      <dgm:prSet/>
      <dgm:spPr/>
      <dgm:t>
        <a:bodyPr/>
        <a:lstStyle/>
        <a:p>
          <a:endParaRPr lang="en-US" sz="2000"/>
        </a:p>
      </dgm:t>
    </dgm:pt>
    <dgm:pt modelId="{C594F075-8274-45F5-856E-65FEEF5E089A}" type="sibTrans" cxnId="{F8E69A84-30D5-46B1-A340-5BB8B73C7EAB}">
      <dgm:prSet/>
      <dgm:spPr/>
      <dgm:t>
        <a:bodyPr/>
        <a:lstStyle/>
        <a:p>
          <a:endParaRPr lang="en-US" sz="2000"/>
        </a:p>
      </dgm:t>
    </dgm:pt>
    <dgm:pt modelId="{ED3B247C-C259-4762-A8BC-DE0B421E3266}">
      <dgm:prSet custT="1"/>
      <dgm:spPr/>
      <dgm:t>
        <a:bodyPr/>
        <a:lstStyle/>
        <a:p>
          <a:r>
            <a:rPr lang="es-MX" sz="1400" b="1" dirty="0"/>
            <a:t>Estrategia:</a:t>
          </a:r>
          <a:r>
            <a:rPr lang="es-MX" sz="1400" dirty="0"/>
            <a:t> Realización de reuniones periódicas con el sector.</a:t>
          </a:r>
          <a:endParaRPr lang="en-US" sz="1400" dirty="0"/>
        </a:p>
      </dgm:t>
    </dgm:pt>
    <dgm:pt modelId="{094C20D6-F4C9-44F9-AED9-9FA73A45649F}" type="parTrans" cxnId="{26211ADE-6866-45F9-B70B-1634E5BC0389}">
      <dgm:prSet/>
      <dgm:spPr/>
      <dgm:t>
        <a:bodyPr/>
        <a:lstStyle/>
        <a:p>
          <a:endParaRPr lang="en-US" sz="2000"/>
        </a:p>
      </dgm:t>
    </dgm:pt>
    <dgm:pt modelId="{DAD33D79-C89E-4497-9CBA-2D905ADA12D6}" type="sibTrans" cxnId="{26211ADE-6866-45F9-B70B-1634E5BC0389}">
      <dgm:prSet/>
      <dgm:spPr/>
      <dgm:t>
        <a:bodyPr/>
        <a:lstStyle/>
        <a:p>
          <a:endParaRPr lang="en-US" sz="2000"/>
        </a:p>
      </dgm:t>
    </dgm:pt>
    <dgm:pt modelId="{992D70D4-3C77-4508-8D5D-6CA31259E903}">
      <dgm:prSet custT="1"/>
      <dgm:spPr/>
      <dgm:t>
        <a:bodyPr/>
        <a:lstStyle/>
        <a:p>
          <a:r>
            <a:rPr lang="es-MX" sz="1400" b="1" dirty="0"/>
            <a:t>Responsable:</a:t>
          </a:r>
          <a:r>
            <a:rPr lang="es-MX" sz="1400" dirty="0"/>
            <a:t> Dirección General de Competitividad y Cultura Turística.</a:t>
          </a:r>
          <a:endParaRPr lang="en-US" sz="1400" dirty="0"/>
        </a:p>
      </dgm:t>
    </dgm:pt>
    <dgm:pt modelId="{6847076F-6F6B-4F45-9813-04D59F968BB4}" type="parTrans" cxnId="{A32F0E73-1186-4DAA-B52B-164D7BF2F9F9}">
      <dgm:prSet/>
      <dgm:spPr/>
      <dgm:t>
        <a:bodyPr/>
        <a:lstStyle/>
        <a:p>
          <a:endParaRPr lang="en-US" sz="2000"/>
        </a:p>
      </dgm:t>
    </dgm:pt>
    <dgm:pt modelId="{DE51431B-8B80-465C-8B22-B5FCEBD1A1AC}" type="sibTrans" cxnId="{A32F0E73-1186-4DAA-B52B-164D7BF2F9F9}">
      <dgm:prSet/>
      <dgm:spPr/>
      <dgm:t>
        <a:bodyPr/>
        <a:lstStyle/>
        <a:p>
          <a:endParaRPr lang="en-US" sz="2000"/>
        </a:p>
      </dgm:t>
    </dgm:pt>
    <dgm:pt modelId="{D671192B-75F1-40D9-B3AA-1DA9FA8C9003}">
      <dgm:prSet custT="1"/>
      <dgm:spPr/>
      <dgm:t>
        <a:bodyPr/>
        <a:lstStyle/>
        <a:p>
          <a:r>
            <a:rPr lang="es-MX" sz="1400" b="1" dirty="0"/>
            <a:t>Avance:</a:t>
          </a:r>
          <a:r>
            <a:rPr lang="es-MX" sz="1400" dirty="0"/>
            <a:t> 100% cumplido.</a:t>
          </a:r>
          <a:endParaRPr lang="en-US" sz="1400" dirty="0"/>
        </a:p>
      </dgm:t>
    </dgm:pt>
    <dgm:pt modelId="{BB521B44-720D-4DCD-90D5-9065FE7CA099}" type="parTrans" cxnId="{67373A40-C1A7-4717-9C30-F6C96F193FBC}">
      <dgm:prSet/>
      <dgm:spPr/>
      <dgm:t>
        <a:bodyPr/>
        <a:lstStyle/>
        <a:p>
          <a:endParaRPr lang="en-US" sz="2000"/>
        </a:p>
      </dgm:t>
    </dgm:pt>
    <dgm:pt modelId="{30D68EC0-AF3A-4BA0-AAF1-A674337762C6}" type="sibTrans" cxnId="{67373A40-C1A7-4717-9C30-F6C96F193FBC}">
      <dgm:prSet/>
      <dgm:spPr/>
      <dgm:t>
        <a:bodyPr/>
        <a:lstStyle/>
        <a:p>
          <a:endParaRPr lang="en-US" sz="2000"/>
        </a:p>
      </dgm:t>
    </dgm:pt>
    <dgm:pt modelId="{A7D16792-A34B-4F2A-9784-B82CC6F6EB0D}">
      <dgm:prSet custT="1"/>
      <dgm:spPr/>
      <dgm:t>
        <a:bodyPr/>
        <a:lstStyle/>
        <a:p>
          <a:r>
            <a:rPr lang="es-MX" sz="1600" b="1" dirty="0"/>
            <a:t>Campañas de promoción negativas en el extranjero</a:t>
          </a:r>
          <a:endParaRPr lang="en-US" sz="1600" dirty="0"/>
        </a:p>
      </dgm:t>
    </dgm:pt>
    <dgm:pt modelId="{4203184D-7CD6-40C7-8B78-EDC6B5FDA278}" type="parTrans" cxnId="{D9C99D47-53D8-40A1-AE2D-E4D272C6E90A}">
      <dgm:prSet/>
      <dgm:spPr/>
      <dgm:t>
        <a:bodyPr/>
        <a:lstStyle/>
        <a:p>
          <a:endParaRPr lang="en-US" sz="2000"/>
        </a:p>
      </dgm:t>
    </dgm:pt>
    <dgm:pt modelId="{D5CE8208-D0A6-41BF-83E6-86CB72BC45AA}" type="sibTrans" cxnId="{D9C99D47-53D8-40A1-AE2D-E4D272C6E90A}">
      <dgm:prSet/>
      <dgm:spPr/>
      <dgm:t>
        <a:bodyPr/>
        <a:lstStyle/>
        <a:p>
          <a:endParaRPr lang="en-US" sz="2000"/>
        </a:p>
      </dgm:t>
    </dgm:pt>
    <dgm:pt modelId="{A2303069-E641-46A7-99C3-D4331405D506}">
      <dgm:prSet custT="1"/>
      <dgm:spPr/>
      <dgm:t>
        <a:bodyPr/>
        <a:lstStyle/>
        <a:p>
          <a:r>
            <a:rPr lang="es-MX" sz="1400" b="1" dirty="0"/>
            <a:t>Estrategia:</a:t>
          </a:r>
          <a:r>
            <a:rPr lang="es-MX" sz="1400" dirty="0"/>
            <a:t> Mayor acercamiento con medios de comunicación.</a:t>
          </a:r>
          <a:endParaRPr lang="en-US" sz="1400" dirty="0"/>
        </a:p>
      </dgm:t>
    </dgm:pt>
    <dgm:pt modelId="{48145A82-FA8C-4F80-A9FC-734F9A096C41}" type="parTrans" cxnId="{DB1C3FF9-551C-459D-A63A-3961499D6672}">
      <dgm:prSet/>
      <dgm:spPr/>
      <dgm:t>
        <a:bodyPr/>
        <a:lstStyle/>
        <a:p>
          <a:endParaRPr lang="en-US" sz="2000"/>
        </a:p>
      </dgm:t>
    </dgm:pt>
    <dgm:pt modelId="{69DE097E-A4A5-40BE-A739-AB8C0F287E0C}" type="sibTrans" cxnId="{DB1C3FF9-551C-459D-A63A-3961499D6672}">
      <dgm:prSet/>
      <dgm:spPr/>
      <dgm:t>
        <a:bodyPr/>
        <a:lstStyle/>
        <a:p>
          <a:endParaRPr lang="en-US" sz="2000"/>
        </a:p>
      </dgm:t>
    </dgm:pt>
    <dgm:pt modelId="{0EDA0F3C-5CEE-4E87-BF4B-BC9C2365653A}">
      <dgm:prSet custT="1"/>
      <dgm:spPr/>
      <dgm:t>
        <a:bodyPr/>
        <a:lstStyle/>
        <a:p>
          <a:r>
            <a:rPr lang="es-MX" sz="1400" b="1" dirty="0"/>
            <a:t>Responsable:</a:t>
          </a:r>
          <a:r>
            <a:rPr lang="es-MX" sz="1400" dirty="0"/>
            <a:t> Subsecretaría de Promoción y Fomento Turístico.</a:t>
          </a:r>
          <a:endParaRPr lang="en-US" sz="1400" dirty="0"/>
        </a:p>
      </dgm:t>
    </dgm:pt>
    <dgm:pt modelId="{FFD965A6-10A8-4631-9A12-7F8823524977}" type="parTrans" cxnId="{90BC0438-B65F-489A-9888-AF8A9FA3491E}">
      <dgm:prSet/>
      <dgm:spPr/>
      <dgm:t>
        <a:bodyPr/>
        <a:lstStyle/>
        <a:p>
          <a:endParaRPr lang="en-US" sz="2000"/>
        </a:p>
      </dgm:t>
    </dgm:pt>
    <dgm:pt modelId="{D41A40C8-A560-4D89-8CD9-63942CEC74F5}" type="sibTrans" cxnId="{90BC0438-B65F-489A-9888-AF8A9FA3491E}">
      <dgm:prSet/>
      <dgm:spPr/>
      <dgm:t>
        <a:bodyPr/>
        <a:lstStyle/>
        <a:p>
          <a:endParaRPr lang="en-US" sz="2000"/>
        </a:p>
      </dgm:t>
    </dgm:pt>
    <dgm:pt modelId="{214401CC-3B6C-41D1-B07C-B2DDA2A2C881}">
      <dgm:prSet custT="1"/>
      <dgm:spPr/>
      <dgm:t>
        <a:bodyPr/>
        <a:lstStyle/>
        <a:p>
          <a:r>
            <a:rPr lang="es-MX" sz="1400" b="1" dirty="0"/>
            <a:t>Avance:</a:t>
          </a:r>
          <a:r>
            <a:rPr lang="es-MX" sz="1400" dirty="0"/>
            <a:t> 100% cumplido.</a:t>
          </a:r>
          <a:endParaRPr lang="en-US" sz="1400" dirty="0"/>
        </a:p>
      </dgm:t>
    </dgm:pt>
    <dgm:pt modelId="{C2C7489D-1F55-433D-959D-AE60A9F50B39}" type="parTrans" cxnId="{C8044F4D-CF77-4657-ABE8-1658FCFE5BC3}">
      <dgm:prSet/>
      <dgm:spPr/>
      <dgm:t>
        <a:bodyPr/>
        <a:lstStyle/>
        <a:p>
          <a:endParaRPr lang="en-US" sz="2000"/>
        </a:p>
      </dgm:t>
    </dgm:pt>
    <dgm:pt modelId="{7D041052-E8B2-4130-98DF-33347846D72D}" type="sibTrans" cxnId="{C8044F4D-CF77-4657-ABE8-1658FCFE5BC3}">
      <dgm:prSet/>
      <dgm:spPr/>
      <dgm:t>
        <a:bodyPr/>
        <a:lstStyle/>
        <a:p>
          <a:endParaRPr lang="en-US" sz="2000"/>
        </a:p>
      </dgm:t>
    </dgm:pt>
    <dgm:pt modelId="{AA7AA735-B1B6-4194-9CFE-8635B70007A6}" type="pres">
      <dgm:prSet presAssocID="{4FB624FD-2333-4122-A70E-2C69052BFC19}" presName="Name0" presStyleCnt="0">
        <dgm:presLayoutVars>
          <dgm:dir/>
          <dgm:animLvl val="lvl"/>
          <dgm:resizeHandles val="exact"/>
        </dgm:presLayoutVars>
      </dgm:prSet>
      <dgm:spPr/>
    </dgm:pt>
    <dgm:pt modelId="{3F951976-D3DD-45CE-84EF-36AE54107358}" type="pres">
      <dgm:prSet presAssocID="{F652207C-8996-40E7-89DD-A2C12F2C8822}" presName="linNode" presStyleCnt="0"/>
      <dgm:spPr/>
    </dgm:pt>
    <dgm:pt modelId="{94654FB6-5CFD-4D78-909B-C2185B547683}" type="pres">
      <dgm:prSet presAssocID="{F652207C-8996-40E7-89DD-A2C12F2C8822}" presName="parentText" presStyleLbl="node1" presStyleIdx="0" presStyleCnt="6">
        <dgm:presLayoutVars>
          <dgm:chMax val="1"/>
          <dgm:bulletEnabled val="1"/>
        </dgm:presLayoutVars>
      </dgm:prSet>
      <dgm:spPr/>
    </dgm:pt>
    <dgm:pt modelId="{9A0B9E7E-F29B-4A76-BAB3-07D3FA303041}" type="pres">
      <dgm:prSet presAssocID="{F652207C-8996-40E7-89DD-A2C12F2C8822}" presName="descendantText" presStyleLbl="alignAccFollowNode1" presStyleIdx="0" presStyleCnt="6" custScaleY="124534">
        <dgm:presLayoutVars>
          <dgm:bulletEnabled val="1"/>
        </dgm:presLayoutVars>
      </dgm:prSet>
      <dgm:spPr/>
    </dgm:pt>
    <dgm:pt modelId="{4B08B4EF-F61E-46C8-A173-FFFDFF38904E}" type="pres">
      <dgm:prSet presAssocID="{3B8CA9ED-3EAD-4F72-81E5-77E1D6D1AFFC}" presName="sp" presStyleCnt="0"/>
      <dgm:spPr/>
    </dgm:pt>
    <dgm:pt modelId="{16D5F933-FC62-40DA-8CCA-3C5F11699770}" type="pres">
      <dgm:prSet presAssocID="{27FBBFCC-25EA-4818-991E-3428C9A489CF}" presName="linNode" presStyleCnt="0"/>
      <dgm:spPr/>
    </dgm:pt>
    <dgm:pt modelId="{6AD089C6-BF83-4978-B900-79990A7A805F}" type="pres">
      <dgm:prSet presAssocID="{27FBBFCC-25EA-4818-991E-3428C9A489CF}" presName="parentText" presStyleLbl="node1" presStyleIdx="1" presStyleCnt="6">
        <dgm:presLayoutVars>
          <dgm:chMax val="1"/>
          <dgm:bulletEnabled val="1"/>
        </dgm:presLayoutVars>
      </dgm:prSet>
      <dgm:spPr/>
    </dgm:pt>
    <dgm:pt modelId="{592DC84C-B9A0-41D0-A63E-9CF9CB2C3CF3}" type="pres">
      <dgm:prSet presAssocID="{27FBBFCC-25EA-4818-991E-3428C9A489CF}" presName="descendantText" presStyleLbl="alignAccFollowNode1" presStyleIdx="1" presStyleCnt="6">
        <dgm:presLayoutVars>
          <dgm:bulletEnabled val="1"/>
        </dgm:presLayoutVars>
      </dgm:prSet>
      <dgm:spPr/>
    </dgm:pt>
    <dgm:pt modelId="{7114564B-C4C5-4206-9F12-953D07BEDF67}" type="pres">
      <dgm:prSet presAssocID="{A8EB6DAE-8B3F-47F6-B807-E4D05B1CD24F}" presName="sp" presStyleCnt="0"/>
      <dgm:spPr/>
    </dgm:pt>
    <dgm:pt modelId="{D2081B51-B256-425D-BC31-25AB659AB2EF}" type="pres">
      <dgm:prSet presAssocID="{CBCF6A47-3BE0-4931-A8EC-AA60833EDBE4}" presName="linNode" presStyleCnt="0"/>
      <dgm:spPr/>
    </dgm:pt>
    <dgm:pt modelId="{C6C29A6A-A4E2-4FC9-938E-DD6030F5E3FB}" type="pres">
      <dgm:prSet presAssocID="{CBCF6A47-3BE0-4931-A8EC-AA60833EDBE4}" presName="parentText" presStyleLbl="node1" presStyleIdx="2" presStyleCnt="6">
        <dgm:presLayoutVars>
          <dgm:chMax val="1"/>
          <dgm:bulletEnabled val="1"/>
        </dgm:presLayoutVars>
      </dgm:prSet>
      <dgm:spPr/>
    </dgm:pt>
    <dgm:pt modelId="{87B0E865-248E-4D8D-A199-FFABBDC8AC66}" type="pres">
      <dgm:prSet presAssocID="{CBCF6A47-3BE0-4931-A8EC-AA60833EDBE4}" presName="descendantText" presStyleLbl="alignAccFollowNode1" presStyleIdx="2" presStyleCnt="6">
        <dgm:presLayoutVars>
          <dgm:bulletEnabled val="1"/>
        </dgm:presLayoutVars>
      </dgm:prSet>
      <dgm:spPr/>
    </dgm:pt>
    <dgm:pt modelId="{CE46D0D0-B129-4A77-B2AD-0F33752E8736}" type="pres">
      <dgm:prSet presAssocID="{55A654BB-813B-49E3-BE31-ABB943B4A0F8}" presName="sp" presStyleCnt="0"/>
      <dgm:spPr/>
    </dgm:pt>
    <dgm:pt modelId="{2B597A99-BDDC-4E9A-85D4-6912A84D111F}" type="pres">
      <dgm:prSet presAssocID="{7E37B7FA-E79E-4DEA-B73C-C4B359B20457}" presName="linNode" presStyleCnt="0"/>
      <dgm:spPr/>
    </dgm:pt>
    <dgm:pt modelId="{E5E96296-8D5F-4603-AA55-5FDCD5F6BD72}" type="pres">
      <dgm:prSet presAssocID="{7E37B7FA-E79E-4DEA-B73C-C4B359B20457}" presName="parentText" presStyleLbl="node1" presStyleIdx="3" presStyleCnt="6">
        <dgm:presLayoutVars>
          <dgm:chMax val="1"/>
          <dgm:bulletEnabled val="1"/>
        </dgm:presLayoutVars>
      </dgm:prSet>
      <dgm:spPr/>
    </dgm:pt>
    <dgm:pt modelId="{5A16C6C1-41FB-4025-9662-8806F16936AE}" type="pres">
      <dgm:prSet presAssocID="{7E37B7FA-E79E-4DEA-B73C-C4B359B20457}" presName="descendantText" presStyleLbl="alignAccFollowNode1" presStyleIdx="3" presStyleCnt="6">
        <dgm:presLayoutVars>
          <dgm:bulletEnabled val="1"/>
        </dgm:presLayoutVars>
      </dgm:prSet>
      <dgm:spPr/>
    </dgm:pt>
    <dgm:pt modelId="{FAFD6F45-05F6-414A-912F-4BF95E90B98E}" type="pres">
      <dgm:prSet presAssocID="{586B2D27-AB29-407E-BA35-D5E36DD2C64A}" presName="sp" presStyleCnt="0"/>
      <dgm:spPr/>
    </dgm:pt>
    <dgm:pt modelId="{BBC15BED-79A8-4E9B-8371-51209A8A75E4}" type="pres">
      <dgm:prSet presAssocID="{9760575C-E477-42B9-95BC-3809E0B7FECD}" presName="linNode" presStyleCnt="0"/>
      <dgm:spPr/>
    </dgm:pt>
    <dgm:pt modelId="{090D4648-F61B-420C-86B8-09E900587B6E}" type="pres">
      <dgm:prSet presAssocID="{9760575C-E477-42B9-95BC-3809E0B7FECD}" presName="parentText" presStyleLbl="node1" presStyleIdx="4" presStyleCnt="6">
        <dgm:presLayoutVars>
          <dgm:chMax val="1"/>
          <dgm:bulletEnabled val="1"/>
        </dgm:presLayoutVars>
      </dgm:prSet>
      <dgm:spPr/>
    </dgm:pt>
    <dgm:pt modelId="{C02CF20A-9112-4A00-99AC-8C4D40428F96}" type="pres">
      <dgm:prSet presAssocID="{9760575C-E477-42B9-95BC-3809E0B7FECD}" presName="descendantText" presStyleLbl="alignAccFollowNode1" presStyleIdx="4" presStyleCnt="6">
        <dgm:presLayoutVars>
          <dgm:bulletEnabled val="1"/>
        </dgm:presLayoutVars>
      </dgm:prSet>
      <dgm:spPr/>
    </dgm:pt>
    <dgm:pt modelId="{C3A0E296-4AE6-4A1A-8522-3CAC133CE16F}" type="pres">
      <dgm:prSet presAssocID="{C594F075-8274-45F5-856E-65FEEF5E089A}" presName="sp" presStyleCnt="0"/>
      <dgm:spPr/>
    </dgm:pt>
    <dgm:pt modelId="{61E23284-2DDB-4BE5-89D1-315259EA513F}" type="pres">
      <dgm:prSet presAssocID="{A7D16792-A34B-4F2A-9784-B82CC6F6EB0D}" presName="linNode" presStyleCnt="0"/>
      <dgm:spPr/>
    </dgm:pt>
    <dgm:pt modelId="{13FD5659-F8BE-4C32-9969-DCB5EB3BDE4A}" type="pres">
      <dgm:prSet presAssocID="{A7D16792-A34B-4F2A-9784-B82CC6F6EB0D}" presName="parentText" presStyleLbl="node1" presStyleIdx="5" presStyleCnt="6">
        <dgm:presLayoutVars>
          <dgm:chMax val="1"/>
          <dgm:bulletEnabled val="1"/>
        </dgm:presLayoutVars>
      </dgm:prSet>
      <dgm:spPr/>
    </dgm:pt>
    <dgm:pt modelId="{1D1A158F-8449-4183-8E7A-6A755748A9E6}" type="pres">
      <dgm:prSet presAssocID="{A7D16792-A34B-4F2A-9784-B82CC6F6EB0D}" presName="descendantText" presStyleLbl="alignAccFollowNode1" presStyleIdx="5" presStyleCnt="6">
        <dgm:presLayoutVars>
          <dgm:bulletEnabled val="1"/>
        </dgm:presLayoutVars>
      </dgm:prSet>
      <dgm:spPr/>
    </dgm:pt>
  </dgm:ptLst>
  <dgm:cxnLst>
    <dgm:cxn modelId="{0A90F909-DD06-4B26-9ABD-FDE8E2B85BA6}" srcId="{7E37B7FA-E79E-4DEA-B73C-C4B359B20457}" destId="{C624430D-DFE6-44C8-BC75-FDEFE8806004}" srcOrd="1" destOrd="0" parTransId="{4FEC2BA5-27AE-4C94-8BFE-4336C895B253}" sibTransId="{569D7406-6EB3-4930-AD23-5CDEB46C86F2}"/>
    <dgm:cxn modelId="{F772CF0C-DC6E-4A3F-B0ED-C47ED0AB8A42}" type="presOf" srcId="{7EFC441E-6A63-4085-A70A-A9760425FD1F}" destId="{592DC84C-B9A0-41D0-A63E-9CF9CB2C3CF3}" srcOrd="0" destOrd="1" presId="urn:microsoft.com/office/officeart/2005/8/layout/vList5"/>
    <dgm:cxn modelId="{60E4590F-375A-4002-97AC-15B7E3C8DA83}" type="presOf" srcId="{7379270B-437A-4554-9160-3DAE5B95C657}" destId="{87B0E865-248E-4D8D-A199-FFABBDC8AC66}" srcOrd="0" destOrd="1" presId="urn:microsoft.com/office/officeart/2005/8/layout/vList5"/>
    <dgm:cxn modelId="{83B1DB0F-EE55-49B0-B191-36A5E9851439}" type="presOf" srcId="{D671192B-75F1-40D9-B3AA-1DA9FA8C9003}" destId="{C02CF20A-9112-4A00-99AC-8C4D40428F96}" srcOrd="0" destOrd="2" presId="urn:microsoft.com/office/officeart/2005/8/layout/vList5"/>
    <dgm:cxn modelId="{6D2EAB1C-1AB8-4589-88B7-BF874852FA4C}" srcId="{27FBBFCC-25EA-4818-991E-3428C9A489CF}" destId="{7EFC441E-6A63-4085-A70A-A9760425FD1F}" srcOrd="1" destOrd="0" parTransId="{AC031658-50E7-4322-A6BB-C65916C7742A}" sibTransId="{EE0D09C6-9B24-4A15-8232-ECAC004688BA}"/>
    <dgm:cxn modelId="{1F0FDE22-68F9-4155-8FF9-F03C11B99C2A}" srcId="{CBCF6A47-3BE0-4931-A8EC-AA60833EDBE4}" destId="{584EEF56-18F1-4AA3-BE31-3C8C8FA9ECE7}" srcOrd="2" destOrd="0" parTransId="{9807849A-8B29-4FC2-8911-2DA37E99A369}" sibTransId="{1E5EB3E4-0F28-4B94-A212-E899546AFB37}"/>
    <dgm:cxn modelId="{82210E2A-1F18-4CA1-B96D-230D3BF39311}" srcId="{F652207C-8996-40E7-89DD-A2C12F2C8822}" destId="{B6032AC3-7007-4148-AAAA-D725C34C0C97}" srcOrd="1" destOrd="0" parTransId="{79F4617C-E75B-4926-8D72-EEEF42B8A341}" sibTransId="{CE7755A6-91A4-40B6-9D03-9D6E3E4385D7}"/>
    <dgm:cxn modelId="{67681530-0BE4-4F4D-B34A-771D08E9A1DD}" type="presOf" srcId="{9760575C-E477-42B9-95BC-3809E0B7FECD}" destId="{090D4648-F61B-420C-86B8-09E900587B6E}" srcOrd="0" destOrd="0" presId="urn:microsoft.com/office/officeart/2005/8/layout/vList5"/>
    <dgm:cxn modelId="{B5786532-EF8C-42F5-8A97-91660EBB0876}" srcId="{27FBBFCC-25EA-4818-991E-3428C9A489CF}" destId="{59593C7F-02A7-4C56-ABB2-D1C8FFA0D13F}" srcOrd="2" destOrd="0" parTransId="{EC8B6D55-3F48-47CD-A3DA-3F4B8573E3CA}" sibTransId="{D818789B-6956-49ED-8092-41A37C0BE57F}"/>
    <dgm:cxn modelId="{A75FE132-1EFC-4746-96EB-D89DAA7A5639}" type="presOf" srcId="{A2303069-E641-46A7-99C3-D4331405D506}" destId="{1D1A158F-8449-4183-8E7A-6A755748A9E6}" srcOrd="0" destOrd="0" presId="urn:microsoft.com/office/officeart/2005/8/layout/vList5"/>
    <dgm:cxn modelId="{3F52F836-82B0-4379-AAA6-590D3EC89832}" type="presOf" srcId="{0EDA0F3C-5CEE-4E87-BF4B-BC9C2365653A}" destId="{1D1A158F-8449-4183-8E7A-6A755748A9E6}" srcOrd="0" destOrd="1" presId="urn:microsoft.com/office/officeart/2005/8/layout/vList5"/>
    <dgm:cxn modelId="{623D5B37-51B4-4E28-9EB2-99F9AFC2AD93}" type="presOf" srcId="{AF05C643-ACC1-4553-8C6F-5110C8274F34}" destId="{5A16C6C1-41FB-4025-9662-8806F16936AE}" srcOrd="0" destOrd="2" presId="urn:microsoft.com/office/officeart/2005/8/layout/vList5"/>
    <dgm:cxn modelId="{2D616A37-34B0-484A-AD89-032F9A5C1CC8}" type="presOf" srcId="{33A37405-430E-477B-8CF2-5EE159C226B5}" destId="{9A0B9E7E-F29B-4A76-BAB3-07D3FA303041}" srcOrd="0" destOrd="0" presId="urn:microsoft.com/office/officeart/2005/8/layout/vList5"/>
    <dgm:cxn modelId="{90BC0438-B65F-489A-9888-AF8A9FA3491E}" srcId="{A7D16792-A34B-4F2A-9784-B82CC6F6EB0D}" destId="{0EDA0F3C-5CEE-4E87-BF4B-BC9C2365653A}" srcOrd="1" destOrd="0" parTransId="{FFD965A6-10A8-4631-9A12-7F8823524977}" sibTransId="{D41A40C8-A560-4D89-8CD9-63942CEC74F5}"/>
    <dgm:cxn modelId="{FC238C3C-C507-4E87-84B4-8271C46DA884}" srcId="{4FB624FD-2333-4122-A70E-2C69052BFC19}" destId="{F652207C-8996-40E7-89DD-A2C12F2C8822}" srcOrd="0" destOrd="0" parTransId="{F643DF5B-FE73-4139-80BB-9E8F893832DE}" sibTransId="{3B8CA9ED-3EAD-4F72-81E5-77E1D6D1AFFC}"/>
    <dgm:cxn modelId="{67373A40-C1A7-4717-9C30-F6C96F193FBC}" srcId="{9760575C-E477-42B9-95BC-3809E0B7FECD}" destId="{D671192B-75F1-40D9-B3AA-1DA9FA8C9003}" srcOrd="2" destOrd="0" parTransId="{BB521B44-720D-4DCD-90D5-9065FE7CA099}" sibTransId="{30D68EC0-AF3A-4BA0-AAF1-A674337762C6}"/>
    <dgm:cxn modelId="{552CB240-A1F4-48D2-B79B-0C2FB266E325}" type="presOf" srcId="{7E37B7FA-E79E-4DEA-B73C-C4B359B20457}" destId="{E5E96296-8D5F-4603-AA55-5FDCD5F6BD72}" srcOrd="0" destOrd="0" presId="urn:microsoft.com/office/officeart/2005/8/layout/vList5"/>
    <dgm:cxn modelId="{EBA3EC5C-8512-4E1F-B377-5E13617F6AE1}" srcId="{CBCF6A47-3BE0-4931-A8EC-AA60833EDBE4}" destId="{8A8817E0-112B-4AA0-A6E3-C48B22067E91}" srcOrd="0" destOrd="0" parTransId="{91286D8E-3697-4631-908A-6515E0526F37}" sibTransId="{A8D4FA46-58BB-41F3-BCCC-38116BD29FCC}"/>
    <dgm:cxn modelId="{80E40245-49B8-4327-95BB-99A33328EC5C}" type="presOf" srcId="{ED3B247C-C259-4762-A8BC-DE0B421E3266}" destId="{C02CF20A-9112-4A00-99AC-8C4D40428F96}" srcOrd="0" destOrd="0" presId="urn:microsoft.com/office/officeart/2005/8/layout/vList5"/>
    <dgm:cxn modelId="{D9C99D47-53D8-40A1-AE2D-E4D272C6E90A}" srcId="{4FB624FD-2333-4122-A70E-2C69052BFC19}" destId="{A7D16792-A34B-4F2A-9784-B82CC6F6EB0D}" srcOrd="5" destOrd="0" parTransId="{4203184D-7CD6-40C7-8B78-EDC6B5FDA278}" sibTransId="{D5CE8208-D0A6-41BF-83E6-86CB72BC45AA}"/>
    <dgm:cxn modelId="{3AC5F249-F330-4C57-ACDA-B3B01EF62B9F}" type="presOf" srcId="{584EEF56-18F1-4AA3-BE31-3C8C8FA9ECE7}" destId="{87B0E865-248E-4D8D-A199-FFABBDC8AC66}" srcOrd="0" destOrd="2" presId="urn:microsoft.com/office/officeart/2005/8/layout/vList5"/>
    <dgm:cxn modelId="{C8044F4D-CF77-4657-ABE8-1658FCFE5BC3}" srcId="{A7D16792-A34B-4F2A-9784-B82CC6F6EB0D}" destId="{214401CC-3B6C-41D1-B07C-B2DDA2A2C881}" srcOrd="2" destOrd="0" parTransId="{C2C7489D-1F55-433D-959D-AE60A9F50B39}" sibTransId="{7D041052-E8B2-4130-98DF-33347846D72D}"/>
    <dgm:cxn modelId="{FC45EA6D-FA48-4401-AFC1-B2B88823598C}" type="presOf" srcId="{214401CC-3B6C-41D1-B07C-B2DDA2A2C881}" destId="{1D1A158F-8449-4183-8E7A-6A755748A9E6}" srcOrd="0" destOrd="2" presId="urn:microsoft.com/office/officeart/2005/8/layout/vList5"/>
    <dgm:cxn modelId="{D48F346F-8B7E-4D6E-B71E-07B86714E740}" type="presOf" srcId="{B6032AC3-7007-4148-AAAA-D725C34C0C97}" destId="{9A0B9E7E-F29B-4A76-BAB3-07D3FA303041}" srcOrd="0" destOrd="1" presId="urn:microsoft.com/office/officeart/2005/8/layout/vList5"/>
    <dgm:cxn modelId="{A32F0E73-1186-4DAA-B52B-164D7BF2F9F9}" srcId="{9760575C-E477-42B9-95BC-3809E0B7FECD}" destId="{992D70D4-3C77-4508-8D5D-6CA31259E903}" srcOrd="1" destOrd="0" parTransId="{6847076F-6F6B-4F45-9813-04D59F968BB4}" sibTransId="{DE51431B-8B80-465C-8B22-B5FCEBD1A1AC}"/>
    <dgm:cxn modelId="{73CF7A74-D790-4650-A727-5725AD92E8BA}" srcId="{27FBBFCC-25EA-4818-991E-3428C9A489CF}" destId="{C63D707A-AB27-4012-B4BE-DCAD79A8AEE5}" srcOrd="0" destOrd="0" parTransId="{9ECD5B24-504A-4896-B2E6-F51E979D2400}" sibTransId="{9B7DC148-465F-4262-A4A0-3225E11FAACD}"/>
    <dgm:cxn modelId="{BD061857-7CEA-44FC-9DB6-4A983350448E}" type="presOf" srcId="{8A8817E0-112B-4AA0-A6E3-C48B22067E91}" destId="{87B0E865-248E-4D8D-A199-FFABBDC8AC66}" srcOrd="0" destOrd="0" presId="urn:microsoft.com/office/officeart/2005/8/layout/vList5"/>
    <dgm:cxn modelId="{A9A9707C-5EA3-4029-96C6-7C1737FFCD57}" srcId="{CBCF6A47-3BE0-4931-A8EC-AA60833EDBE4}" destId="{7379270B-437A-4554-9160-3DAE5B95C657}" srcOrd="1" destOrd="0" parTransId="{32757178-600F-46BB-8AF1-C2276461B48D}" sibTransId="{1F2AD34B-9455-4AD1-9A43-C542D11E3BB4}"/>
    <dgm:cxn modelId="{BBFACA7F-A650-4D05-87F4-78A753220FAA}" type="presOf" srcId="{992D70D4-3C77-4508-8D5D-6CA31259E903}" destId="{C02CF20A-9112-4A00-99AC-8C4D40428F96}" srcOrd="0" destOrd="1" presId="urn:microsoft.com/office/officeart/2005/8/layout/vList5"/>
    <dgm:cxn modelId="{91CB0381-AC40-4A37-A995-4583849EA8F9}" srcId="{4FB624FD-2333-4122-A70E-2C69052BFC19}" destId="{7E37B7FA-E79E-4DEA-B73C-C4B359B20457}" srcOrd="3" destOrd="0" parTransId="{9F1660E4-1F7F-45CF-9E68-55B31D58B21A}" sibTransId="{586B2D27-AB29-407E-BA35-D5E36DD2C64A}"/>
    <dgm:cxn modelId="{F8E69A84-30D5-46B1-A340-5BB8B73C7EAB}" srcId="{4FB624FD-2333-4122-A70E-2C69052BFC19}" destId="{9760575C-E477-42B9-95BC-3809E0B7FECD}" srcOrd="4" destOrd="0" parTransId="{743141B8-6727-4A95-8689-521940CA65B6}" sibTransId="{C594F075-8274-45F5-856E-65FEEF5E089A}"/>
    <dgm:cxn modelId="{0F666E90-2C4F-46D2-B185-E5C6014006FE}" srcId="{7E37B7FA-E79E-4DEA-B73C-C4B359B20457}" destId="{AF05C643-ACC1-4553-8C6F-5110C8274F34}" srcOrd="2" destOrd="0" parTransId="{68319CDC-0562-4BBA-9744-8F4CE6FC94F5}" sibTransId="{8CE5C446-8386-490F-84E2-A856B881F365}"/>
    <dgm:cxn modelId="{B9AAA295-50FD-4413-98FB-E2077ED9BC18}" type="presOf" srcId="{4FB624FD-2333-4122-A70E-2C69052BFC19}" destId="{AA7AA735-B1B6-4194-9CFE-8635B70007A6}" srcOrd="0" destOrd="0" presId="urn:microsoft.com/office/officeart/2005/8/layout/vList5"/>
    <dgm:cxn modelId="{B36A329A-DE06-4BA4-9D87-F83FF0CF9AED}" type="presOf" srcId="{27FBBFCC-25EA-4818-991E-3428C9A489CF}" destId="{6AD089C6-BF83-4978-B900-79990A7A805F}" srcOrd="0" destOrd="0" presId="urn:microsoft.com/office/officeart/2005/8/layout/vList5"/>
    <dgm:cxn modelId="{2D05FAA3-905E-4FF4-83BC-D0E637C933CF}" type="presOf" srcId="{790A790F-63F6-42CD-84F9-444B8053C269}" destId="{5A16C6C1-41FB-4025-9662-8806F16936AE}" srcOrd="0" destOrd="0" presId="urn:microsoft.com/office/officeart/2005/8/layout/vList5"/>
    <dgm:cxn modelId="{8F292CA5-2CF2-45A3-9D05-DEABAA2A4937}" srcId="{F652207C-8996-40E7-89DD-A2C12F2C8822}" destId="{33A37405-430E-477B-8CF2-5EE159C226B5}" srcOrd="0" destOrd="0" parTransId="{9F5645A0-B708-4A91-BF99-20B31F0C36E4}" sibTransId="{C3635D66-A7D8-40DB-A2DE-CE0197F63118}"/>
    <dgm:cxn modelId="{3FD341AF-F418-49C8-8E3D-493C05BA89C6}" srcId="{7E37B7FA-E79E-4DEA-B73C-C4B359B20457}" destId="{790A790F-63F6-42CD-84F9-444B8053C269}" srcOrd="0" destOrd="0" parTransId="{67CB0B6A-0E87-4038-850F-F755AA7E8619}" sibTransId="{588C5D6E-54FE-4A33-A867-266445C63E5C}"/>
    <dgm:cxn modelId="{49B7C9B2-37EC-448C-9BDE-F12F32C1E027}" type="presOf" srcId="{C63D707A-AB27-4012-B4BE-DCAD79A8AEE5}" destId="{592DC84C-B9A0-41D0-A63E-9CF9CB2C3CF3}" srcOrd="0" destOrd="0" presId="urn:microsoft.com/office/officeart/2005/8/layout/vList5"/>
    <dgm:cxn modelId="{936200B9-8257-4B29-A120-53949C867511}" srcId="{4FB624FD-2333-4122-A70E-2C69052BFC19}" destId="{CBCF6A47-3BE0-4931-A8EC-AA60833EDBE4}" srcOrd="2" destOrd="0" parTransId="{0167CF91-150D-4211-9975-647B160120EA}" sibTransId="{55A654BB-813B-49E3-BE31-ABB943B4A0F8}"/>
    <dgm:cxn modelId="{917BC5C1-8EC6-41F7-AD6E-2EE7F872A265}" type="presOf" srcId="{CBCF6A47-3BE0-4931-A8EC-AA60833EDBE4}" destId="{C6C29A6A-A4E2-4FC9-938E-DD6030F5E3FB}" srcOrd="0" destOrd="0" presId="urn:microsoft.com/office/officeart/2005/8/layout/vList5"/>
    <dgm:cxn modelId="{4240FED9-AB6C-49B3-A399-A848A3002ECA}" type="presOf" srcId="{C624430D-DFE6-44C8-BC75-FDEFE8806004}" destId="{5A16C6C1-41FB-4025-9662-8806F16936AE}" srcOrd="0" destOrd="1" presId="urn:microsoft.com/office/officeart/2005/8/layout/vList5"/>
    <dgm:cxn modelId="{26211ADE-6866-45F9-B70B-1634E5BC0389}" srcId="{9760575C-E477-42B9-95BC-3809E0B7FECD}" destId="{ED3B247C-C259-4762-A8BC-DE0B421E3266}" srcOrd="0" destOrd="0" parTransId="{094C20D6-F4C9-44F9-AED9-9FA73A45649F}" sibTransId="{DAD33D79-C89E-4497-9CBA-2D905ADA12D6}"/>
    <dgm:cxn modelId="{487706E0-558F-455E-BEBD-F717E2E5D787}" type="presOf" srcId="{A7D16792-A34B-4F2A-9784-B82CC6F6EB0D}" destId="{13FD5659-F8BE-4C32-9969-DCB5EB3BDE4A}" srcOrd="0" destOrd="0" presId="urn:microsoft.com/office/officeart/2005/8/layout/vList5"/>
    <dgm:cxn modelId="{999D66EA-C76F-445D-B093-8048359BD04F}" srcId="{4FB624FD-2333-4122-A70E-2C69052BFC19}" destId="{27FBBFCC-25EA-4818-991E-3428C9A489CF}" srcOrd="1" destOrd="0" parTransId="{0ED7E3A7-D6B8-42AD-9830-7D24908F4767}" sibTransId="{A8EB6DAE-8B3F-47F6-B807-E4D05B1CD24F}"/>
    <dgm:cxn modelId="{CA1BABEE-AB3F-44E5-9E3F-F721D97C2F56}" type="presOf" srcId="{59593C7F-02A7-4C56-ABB2-D1C8FFA0D13F}" destId="{592DC84C-B9A0-41D0-A63E-9CF9CB2C3CF3}" srcOrd="0" destOrd="2" presId="urn:microsoft.com/office/officeart/2005/8/layout/vList5"/>
    <dgm:cxn modelId="{825C33F4-DCE4-41A6-8CCA-F85635A4A2AE}" type="presOf" srcId="{F652207C-8996-40E7-89DD-A2C12F2C8822}" destId="{94654FB6-5CFD-4D78-909B-C2185B547683}" srcOrd="0" destOrd="0" presId="urn:microsoft.com/office/officeart/2005/8/layout/vList5"/>
    <dgm:cxn modelId="{DB1C3FF9-551C-459D-A63A-3961499D6672}" srcId="{A7D16792-A34B-4F2A-9784-B82CC6F6EB0D}" destId="{A2303069-E641-46A7-99C3-D4331405D506}" srcOrd="0" destOrd="0" parTransId="{48145A82-FA8C-4F80-A9FC-734F9A096C41}" sibTransId="{69DE097E-A4A5-40BE-A739-AB8C0F287E0C}"/>
    <dgm:cxn modelId="{7647065C-F87A-424B-8C18-80F9AC8EB9F7}" type="presParOf" srcId="{AA7AA735-B1B6-4194-9CFE-8635B70007A6}" destId="{3F951976-D3DD-45CE-84EF-36AE54107358}" srcOrd="0" destOrd="0" presId="urn:microsoft.com/office/officeart/2005/8/layout/vList5"/>
    <dgm:cxn modelId="{ACEB8E04-DA35-4763-BBCF-DEF196E0D600}" type="presParOf" srcId="{3F951976-D3DD-45CE-84EF-36AE54107358}" destId="{94654FB6-5CFD-4D78-909B-C2185B547683}" srcOrd="0" destOrd="0" presId="urn:microsoft.com/office/officeart/2005/8/layout/vList5"/>
    <dgm:cxn modelId="{808E4D7C-6B3B-43C0-B84D-7EDFFD661A3D}" type="presParOf" srcId="{3F951976-D3DD-45CE-84EF-36AE54107358}" destId="{9A0B9E7E-F29B-4A76-BAB3-07D3FA303041}" srcOrd="1" destOrd="0" presId="urn:microsoft.com/office/officeart/2005/8/layout/vList5"/>
    <dgm:cxn modelId="{8A503CEE-45E9-42C6-9A0C-A23B300B1429}" type="presParOf" srcId="{AA7AA735-B1B6-4194-9CFE-8635B70007A6}" destId="{4B08B4EF-F61E-46C8-A173-FFFDFF38904E}" srcOrd="1" destOrd="0" presId="urn:microsoft.com/office/officeart/2005/8/layout/vList5"/>
    <dgm:cxn modelId="{9EF040AA-5270-4D53-BF06-8598879E16D8}" type="presParOf" srcId="{AA7AA735-B1B6-4194-9CFE-8635B70007A6}" destId="{16D5F933-FC62-40DA-8CCA-3C5F11699770}" srcOrd="2" destOrd="0" presId="urn:microsoft.com/office/officeart/2005/8/layout/vList5"/>
    <dgm:cxn modelId="{9EA9E6C4-8896-444E-ACF5-48B770EE93B2}" type="presParOf" srcId="{16D5F933-FC62-40DA-8CCA-3C5F11699770}" destId="{6AD089C6-BF83-4978-B900-79990A7A805F}" srcOrd="0" destOrd="0" presId="urn:microsoft.com/office/officeart/2005/8/layout/vList5"/>
    <dgm:cxn modelId="{29E3C994-89B5-4997-9447-0367120D39C0}" type="presParOf" srcId="{16D5F933-FC62-40DA-8CCA-3C5F11699770}" destId="{592DC84C-B9A0-41D0-A63E-9CF9CB2C3CF3}" srcOrd="1" destOrd="0" presId="urn:microsoft.com/office/officeart/2005/8/layout/vList5"/>
    <dgm:cxn modelId="{9066D133-A1B0-4ED9-A602-B97F7FACB694}" type="presParOf" srcId="{AA7AA735-B1B6-4194-9CFE-8635B70007A6}" destId="{7114564B-C4C5-4206-9F12-953D07BEDF67}" srcOrd="3" destOrd="0" presId="urn:microsoft.com/office/officeart/2005/8/layout/vList5"/>
    <dgm:cxn modelId="{E05E03E8-081D-42B6-89E2-087913FA5C14}" type="presParOf" srcId="{AA7AA735-B1B6-4194-9CFE-8635B70007A6}" destId="{D2081B51-B256-425D-BC31-25AB659AB2EF}" srcOrd="4" destOrd="0" presId="urn:microsoft.com/office/officeart/2005/8/layout/vList5"/>
    <dgm:cxn modelId="{B078DFC4-4A89-4DC7-B7AA-56281CDE4B5E}" type="presParOf" srcId="{D2081B51-B256-425D-BC31-25AB659AB2EF}" destId="{C6C29A6A-A4E2-4FC9-938E-DD6030F5E3FB}" srcOrd="0" destOrd="0" presId="urn:microsoft.com/office/officeart/2005/8/layout/vList5"/>
    <dgm:cxn modelId="{9F986F19-6F46-405E-86CA-63C1E0E43FD4}" type="presParOf" srcId="{D2081B51-B256-425D-BC31-25AB659AB2EF}" destId="{87B0E865-248E-4D8D-A199-FFABBDC8AC66}" srcOrd="1" destOrd="0" presId="urn:microsoft.com/office/officeart/2005/8/layout/vList5"/>
    <dgm:cxn modelId="{4491E041-F776-4312-B61F-FE4ABE901056}" type="presParOf" srcId="{AA7AA735-B1B6-4194-9CFE-8635B70007A6}" destId="{CE46D0D0-B129-4A77-B2AD-0F33752E8736}" srcOrd="5" destOrd="0" presId="urn:microsoft.com/office/officeart/2005/8/layout/vList5"/>
    <dgm:cxn modelId="{3B58DA99-0FE9-462F-8D7E-4D041AD505B0}" type="presParOf" srcId="{AA7AA735-B1B6-4194-9CFE-8635B70007A6}" destId="{2B597A99-BDDC-4E9A-85D4-6912A84D111F}" srcOrd="6" destOrd="0" presId="urn:microsoft.com/office/officeart/2005/8/layout/vList5"/>
    <dgm:cxn modelId="{21400F91-B44D-47C8-932B-FBBF0171AF74}" type="presParOf" srcId="{2B597A99-BDDC-4E9A-85D4-6912A84D111F}" destId="{E5E96296-8D5F-4603-AA55-5FDCD5F6BD72}" srcOrd="0" destOrd="0" presId="urn:microsoft.com/office/officeart/2005/8/layout/vList5"/>
    <dgm:cxn modelId="{B77B9E2C-A235-44BA-BE42-1C0D2ED8EC48}" type="presParOf" srcId="{2B597A99-BDDC-4E9A-85D4-6912A84D111F}" destId="{5A16C6C1-41FB-4025-9662-8806F16936AE}" srcOrd="1" destOrd="0" presId="urn:microsoft.com/office/officeart/2005/8/layout/vList5"/>
    <dgm:cxn modelId="{6F09807B-BCE0-4ADD-9A1C-BD879723CC70}" type="presParOf" srcId="{AA7AA735-B1B6-4194-9CFE-8635B70007A6}" destId="{FAFD6F45-05F6-414A-912F-4BF95E90B98E}" srcOrd="7" destOrd="0" presId="urn:microsoft.com/office/officeart/2005/8/layout/vList5"/>
    <dgm:cxn modelId="{B6AB7B85-98AB-4DC8-9C13-A106CBB63A33}" type="presParOf" srcId="{AA7AA735-B1B6-4194-9CFE-8635B70007A6}" destId="{BBC15BED-79A8-4E9B-8371-51209A8A75E4}" srcOrd="8" destOrd="0" presId="urn:microsoft.com/office/officeart/2005/8/layout/vList5"/>
    <dgm:cxn modelId="{E0ECBD59-9FA2-46C1-B4B0-2EA57F09ACCC}" type="presParOf" srcId="{BBC15BED-79A8-4E9B-8371-51209A8A75E4}" destId="{090D4648-F61B-420C-86B8-09E900587B6E}" srcOrd="0" destOrd="0" presId="urn:microsoft.com/office/officeart/2005/8/layout/vList5"/>
    <dgm:cxn modelId="{59EBB0C4-5190-471B-A3BB-3DE437A64B5E}" type="presParOf" srcId="{BBC15BED-79A8-4E9B-8371-51209A8A75E4}" destId="{C02CF20A-9112-4A00-99AC-8C4D40428F96}" srcOrd="1" destOrd="0" presId="urn:microsoft.com/office/officeart/2005/8/layout/vList5"/>
    <dgm:cxn modelId="{BDC4BE59-655C-4D18-924C-F5B330247F8E}" type="presParOf" srcId="{AA7AA735-B1B6-4194-9CFE-8635B70007A6}" destId="{C3A0E296-4AE6-4A1A-8522-3CAC133CE16F}" srcOrd="9" destOrd="0" presId="urn:microsoft.com/office/officeart/2005/8/layout/vList5"/>
    <dgm:cxn modelId="{332A633B-54DD-4F60-9809-80F6D1D93EEF}" type="presParOf" srcId="{AA7AA735-B1B6-4194-9CFE-8635B70007A6}" destId="{61E23284-2DDB-4BE5-89D1-315259EA513F}" srcOrd="10" destOrd="0" presId="urn:microsoft.com/office/officeart/2005/8/layout/vList5"/>
    <dgm:cxn modelId="{6212BBCB-0669-42F8-8B0F-82E30630B93A}" type="presParOf" srcId="{61E23284-2DDB-4BE5-89D1-315259EA513F}" destId="{13FD5659-F8BE-4C32-9969-DCB5EB3BDE4A}" srcOrd="0" destOrd="0" presId="urn:microsoft.com/office/officeart/2005/8/layout/vList5"/>
    <dgm:cxn modelId="{601C7A2D-66AB-4C9D-8930-796F1849944D}" type="presParOf" srcId="{61E23284-2DDB-4BE5-89D1-315259EA513F}" destId="{1D1A158F-8449-4183-8E7A-6A755748A9E6}"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CDCE811-AF2C-4A79-8FE8-27C4821BCC0A}"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C3DA3066-5B1D-4988-852F-9D708AF2295D}">
      <dgm:prSet/>
      <dgm:spPr/>
      <dgm:t>
        <a:bodyPr/>
        <a:lstStyle/>
        <a:p>
          <a:pPr>
            <a:lnSpc>
              <a:spcPct val="100000"/>
            </a:lnSpc>
          </a:pPr>
          <a:r>
            <a:rPr lang="es-MX" b="1" dirty="0"/>
            <a:t>4. Implementar redes separadas para dispositivos de visitantes y establecer una red exclusiva para servidores </a:t>
          </a:r>
          <a:r>
            <a:rPr lang="es-MX" b="1"/>
            <a:t>públicos.</a:t>
          </a:r>
          <a:endParaRPr lang="es-MX" b="1" dirty="0"/>
        </a:p>
        <a:p>
          <a:pPr>
            <a:lnSpc>
              <a:spcPct val="100000"/>
            </a:lnSpc>
          </a:pPr>
          <a:endParaRPr lang="en-US" b="1" dirty="0"/>
        </a:p>
      </dgm:t>
    </dgm:pt>
    <dgm:pt modelId="{BAA60298-64C9-40B6-B569-B21F4107BB17}" type="parTrans" cxnId="{F43EB2A4-0D26-4EF8-898F-44FDA9B2A6E4}">
      <dgm:prSet/>
      <dgm:spPr/>
      <dgm:t>
        <a:bodyPr/>
        <a:lstStyle/>
        <a:p>
          <a:endParaRPr lang="en-US"/>
        </a:p>
      </dgm:t>
    </dgm:pt>
    <dgm:pt modelId="{27D93D54-4D79-4921-B013-DFBAC7F004B2}" type="sibTrans" cxnId="{F43EB2A4-0D26-4EF8-898F-44FDA9B2A6E4}">
      <dgm:prSet/>
      <dgm:spPr/>
      <dgm:t>
        <a:bodyPr/>
        <a:lstStyle/>
        <a:p>
          <a:pPr>
            <a:lnSpc>
              <a:spcPct val="100000"/>
            </a:lnSpc>
          </a:pPr>
          <a:endParaRPr lang="en-US"/>
        </a:p>
      </dgm:t>
    </dgm:pt>
    <dgm:pt modelId="{0A840C11-05D8-4CD0-AF26-C9A7406F5714}">
      <dgm:prSet/>
      <dgm:spPr/>
      <dgm:t>
        <a:bodyPr/>
        <a:lstStyle/>
        <a:p>
          <a:pPr>
            <a:lnSpc>
              <a:spcPct val="100000"/>
            </a:lnSpc>
          </a:pPr>
          <a:r>
            <a:rPr lang="es-MX" b="1"/>
            <a:t>3. Identificar los riesgos  y desarrollar respuestas que mitiguen su impacto, incluyendo los riesgos de corrupción.</a:t>
          </a:r>
        </a:p>
      </dgm:t>
    </dgm:pt>
    <dgm:pt modelId="{A95F1559-BE77-43E3-B9D9-23FBAF4CB63B}" type="parTrans" cxnId="{D4C2768C-8883-4773-8638-F56A1640B398}">
      <dgm:prSet/>
      <dgm:spPr/>
      <dgm:t>
        <a:bodyPr/>
        <a:lstStyle/>
        <a:p>
          <a:endParaRPr lang="es-MX"/>
        </a:p>
      </dgm:t>
    </dgm:pt>
    <dgm:pt modelId="{2D533AB4-03C7-433C-80B8-B150098C4D92}" type="sibTrans" cxnId="{D4C2768C-8883-4773-8638-F56A1640B398}">
      <dgm:prSet/>
      <dgm:spPr/>
      <dgm:t>
        <a:bodyPr/>
        <a:lstStyle/>
        <a:p>
          <a:pPr>
            <a:lnSpc>
              <a:spcPct val="100000"/>
            </a:lnSpc>
          </a:pPr>
          <a:endParaRPr lang="es-MX"/>
        </a:p>
      </dgm:t>
    </dgm:pt>
    <dgm:pt modelId="{57A43D2B-5F34-4689-96F7-D6B3330C7607}">
      <dgm:prSet/>
      <dgm:spPr/>
      <dgm:t>
        <a:bodyPr/>
        <a:lstStyle/>
        <a:p>
          <a:pPr>
            <a:lnSpc>
              <a:spcPct val="100000"/>
            </a:lnSpc>
          </a:pPr>
          <a:r>
            <a:rPr lang="es-MX" b="1" dirty="0"/>
            <a:t>1. Formulación del proyecto del Reglamento Interior de la Secretaría de Economía y Turismo.</a:t>
          </a:r>
          <a:br>
            <a:rPr lang="es-MX" b="1" dirty="0"/>
          </a:br>
          <a:endParaRPr lang="es-MX" b="1" dirty="0"/>
        </a:p>
      </dgm:t>
    </dgm:pt>
    <dgm:pt modelId="{412C3CDF-4EA2-4423-9024-105DCFAFC58D}" type="parTrans" cxnId="{A205116B-928B-492E-9D78-D3C07653CAC7}">
      <dgm:prSet/>
      <dgm:spPr/>
      <dgm:t>
        <a:bodyPr/>
        <a:lstStyle/>
        <a:p>
          <a:endParaRPr lang="es-MX"/>
        </a:p>
      </dgm:t>
    </dgm:pt>
    <dgm:pt modelId="{D41CD5AE-716B-41C6-93F6-D4F4B1201F18}" type="sibTrans" cxnId="{A205116B-928B-492E-9D78-D3C07653CAC7}">
      <dgm:prSet/>
      <dgm:spPr/>
      <dgm:t>
        <a:bodyPr/>
        <a:lstStyle/>
        <a:p>
          <a:pPr>
            <a:lnSpc>
              <a:spcPct val="100000"/>
            </a:lnSpc>
          </a:pPr>
          <a:endParaRPr lang="es-MX"/>
        </a:p>
      </dgm:t>
    </dgm:pt>
    <dgm:pt modelId="{39197744-0562-4255-8CEA-4ADB3B618054}">
      <dgm:prSet/>
      <dgm:spPr/>
      <dgm:t>
        <a:bodyPr/>
        <a:lstStyle/>
        <a:p>
          <a:pPr>
            <a:lnSpc>
              <a:spcPct val="100000"/>
            </a:lnSpc>
          </a:pPr>
          <a:r>
            <a:rPr lang="es-MX" b="1"/>
            <a:t>2. Difusión del código de ética y código de conducta, valores, principios y reglas de integridad.</a:t>
          </a:r>
        </a:p>
      </dgm:t>
    </dgm:pt>
    <dgm:pt modelId="{B4B2C54A-A2F3-401C-A4C1-43EE097AB242}" type="parTrans" cxnId="{CF5193B3-A627-4B0E-9156-B1D00CC333DF}">
      <dgm:prSet/>
      <dgm:spPr/>
      <dgm:t>
        <a:bodyPr/>
        <a:lstStyle/>
        <a:p>
          <a:endParaRPr lang="es-MX"/>
        </a:p>
      </dgm:t>
    </dgm:pt>
    <dgm:pt modelId="{FECB6D69-37DC-46F8-A0C0-6B03149EAE9B}" type="sibTrans" cxnId="{CF5193B3-A627-4B0E-9156-B1D00CC333DF}">
      <dgm:prSet/>
      <dgm:spPr/>
      <dgm:t>
        <a:bodyPr/>
        <a:lstStyle/>
        <a:p>
          <a:endParaRPr lang="es-MX"/>
        </a:p>
      </dgm:t>
    </dgm:pt>
    <dgm:pt modelId="{DE92276E-E027-4B8B-8FB8-D3B182D95331}" type="pres">
      <dgm:prSet presAssocID="{9CDCE811-AF2C-4A79-8FE8-27C4821BCC0A}" presName="root" presStyleCnt="0">
        <dgm:presLayoutVars>
          <dgm:dir/>
          <dgm:resizeHandles val="exact"/>
        </dgm:presLayoutVars>
      </dgm:prSet>
      <dgm:spPr/>
    </dgm:pt>
    <dgm:pt modelId="{ACD90653-2534-463E-AB5E-6681E6DEB09B}" type="pres">
      <dgm:prSet presAssocID="{9CDCE811-AF2C-4A79-8FE8-27C4821BCC0A}" presName="container" presStyleCnt="0">
        <dgm:presLayoutVars>
          <dgm:dir/>
          <dgm:resizeHandles val="exact"/>
        </dgm:presLayoutVars>
      </dgm:prSet>
      <dgm:spPr/>
    </dgm:pt>
    <dgm:pt modelId="{287EEB96-2A92-4A9D-9F1A-E8753F5FB603}" type="pres">
      <dgm:prSet presAssocID="{C3DA3066-5B1D-4988-852F-9D708AF2295D}" presName="compNode" presStyleCnt="0"/>
      <dgm:spPr/>
    </dgm:pt>
    <dgm:pt modelId="{9CF7B9FE-335A-4155-8846-5508CA132F49}" type="pres">
      <dgm:prSet presAssocID="{C3DA3066-5B1D-4988-852F-9D708AF2295D}" presName="iconBgRect" presStyleLbl="bgShp" presStyleIdx="0" presStyleCnt="4"/>
      <dgm:spPr/>
    </dgm:pt>
    <dgm:pt modelId="{70CBAB0F-BD11-4928-A61F-BCADE5C19854}" type="pres">
      <dgm:prSet presAssocID="{C3DA3066-5B1D-4988-852F-9D708AF2295D}" presName="iconRect" presStyleLbl="nod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Documento con relleno sólido"/>
        </a:ext>
      </dgm:extLst>
    </dgm:pt>
    <dgm:pt modelId="{D61C37A2-F77B-4F2B-AD74-60974A3E308F}" type="pres">
      <dgm:prSet presAssocID="{C3DA3066-5B1D-4988-852F-9D708AF2295D}" presName="spaceRect" presStyleCnt="0"/>
      <dgm:spPr/>
    </dgm:pt>
    <dgm:pt modelId="{CE48CF71-35CD-4F31-8825-BED0899EACF6}" type="pres">
      <dgm:prSet presAssocID="{C3DA3066-5B1D-4988-852F-9D708AF2295D}" presName="textRect" presStyleLbl="revTx" presStyleIdx="0" presStyleCnt="4" custLinFactX="65912" custLinFactY="67966" custLinFactNeighborX="100000" custLinFactNeighborY="100000">
        <dgm:presLayoutVars>
          <dgm:chMax val="1"/>
          <dgm:chPref val="1"/>
        </dgm:presLayoutVars>
      </dgm:prSet>
      <dgm:spPr/>
    </dgm:pt>
    <dgm:pt modelId="{9342167D-50EB-4ADC-A0C7-B17DD425B5B4}" type="pres">
      <dgm:prSet presAssocID="{27D93D54-4D79-4921-B013-DFBAC7F004B2}" presName="sibTrans" presStyleLbl="sibTrans2D1" presStyleIdx="0" presStyleCnt="0"/>
      <dgm:spPr/>
    </dgm:pt>
    <dgm:pt modelId="{FB12F4C6-EE3D-4DC8-97FA-1E72D933F851}" type="pres">
      <dgm:prSet presAssocID="{0A840C11-05D8-4CD0-AF26-C9A7406F5714}" presName="compNode" presStyleCnt="0"/>
      <dgm:spPr/>
    </dgm:pt>
    <dgm:pt modelId="{98E9E216-6961-45CE-B0B4-1B7A1B67EC3C}" type="pres">
      <dgm:prSet presAssocID="{0A840C11-05D8-4CD0-AF26-C9A7406F5714}" presName="iconBgRect" presStyleLbl="bgShp" presStyleIdx="1" presStyleCnt="4"/>
      <dgm:spPr/>
    </dgm:pt>
    <dgm:pt modelId="{4575D14F-3EDC-4F2E-BE7F-B34D9E0AEA82}" type="pres">
      <dgm:prSet presAssocID="{0A840C11-05D8-4CD0-AF26-C9A7406F571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Warning"/>
        </a:ext>
      </dgm:extLst>
    </dgm:pt>
    <dgm:pt modelId="{95245747-6E44-43D9-80BB-3FC45B209865}" type="pres">
      <dgm:prSet presAssocID="{0A840C11-05D8-4CD0-AF26-C9A7406F5714}" presName="spaceRect" presStyleCnt="0"/>
      <dgm:spPr/>
    </dgm:pt>
    <dgm:pt modelId="{FFEEA679-5909-4D7D-B2F8-C4D916C7C578}" type="pres">
      <dgm:prSet presAssocID="{0A840C11-05D8-4CD0-AF26-C9A7406F5714}" presName="textRect" presStyleLbl="revTx" presStyleIdx="1" presStyleCnt="4">
        <dgm:presLayoutVars>
          <dgm:chMax val="1"/>
          <dgm:chPref val="1"/>
        </dgm:presLayoutVars>
      </dgm:prSet>
      <dgm:spPr/>
    </dgm:pt>
    <dgm:pt modelId="{6B64878C-3279-43B1-9923-6C715668A39A}" type="pres">
      <dgm:prSet presAssocID="{2D533AB4-03C7-433C-80B8-B150098C4D92}" presName="sibTrans" presStyleLbl="sibTrans2D1" presStyleIdx="0" presStyleCnt="0"/>
      <dgm:spPr/>
    </dgm:pt>
    <dgm:pt modelId="{F19C7595-D66D-48F4-B70E-DAA8F180EE6B}" type="pres">
      <dgm:prSet presAssocID="{57A43D2B-5F34-4689-96F7-D6B3330C7607}" presName="compNode" presStyleCnt="0"/>
      <dgm:spPr/>
    </dgm:pt>
    <dgm:pt modelId="{1189CBF8-C60A-4B28-896D-0C156116730B}" type="pres">
      <dgm:prSet presAssocID="{57A43D2B-5F34-4689-96F7-D6B3330C7607}" presName="iconBgRect" presStyleLbl="bgShp" presStyleIdx="2" presStyleCnt="4"/>
      <dgm:spPr/>
    </dgm:pt>
    <dgm:pt modelId="{65873375-6E1E-4882-80A8-619D80B9CDAE}" type="pres">
      <dgm:prSet presAssocID="{57A43D2B-5F34-4689-96F7-D6B3330C760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Judge"/>
        </a:ext>
      </dgm:extLst>
    </dgm:pt>
    <dgm:pt modelId="{8B97074E-58D3-4274-AC88-6D0E81253488}" type="pres">
      <dgm:prSet presAssocID="{57A43D2B-5F34-4689-96F7-D6B3330C7607}" presName="spaceRect" presStyleCnt="0"/>
      <dgm:spPr/>
    </dgm:pt>
    <dgm:pt modelId="{72E5AE7F-80CD-435D-B48A-6B152228DCFC}" type="pres">
      <dgm:prSet presAssocID="{57A43D2B-5F34-4689-96F7-D6B3330C7607}" presName="textRect" presStyleLbl="revTx" presStyleIdx="2" presStyleCnt="4" custLinFactY="-59808" custLinFactNeighborX="-380" custLinFactNeighborY="-100000">
        <dgm:presLayoutVars>
          <dgm:chMax val="1"/>
          <dgm:chPref val="1"/>
        </dgm:presLayoutVars>
      </dgm:prSet>
      <dgm:spPr/>
    </dgm:pt>
    <dgm:pt modelId="{BF8FB245-B766-4974-AB05-DB1BE52303AC}" type="pres">
      <dgm:prSet presAssocID="{D41CD5AE-716B-41C6-93F6-D4F4B1201F18}" presName="sibTrans" presStyleLbl="sibTrans2D1" presStyleIdx="0" presStyleCnt="0"/>
      <dgm:spPr/>
    </dgm:pt>
    <dgm:pt modelId="{9D195C98-DF96-406C-9A5C-D1D47D31B14C}" type="pres">
      <dgm:prSet presAssocID="{39197744-0562-4255-8CEA-4ADB3B618054}" presName="compNode" presStyleCnt="0"/>
      <dgm:spPr/>
    </dgm:pt>
    <dgm:pt modelId="{43DDDC0F-AACE-4FD9-B859-071E1D0B828C}" type="pres">
      <dgm:prSet presAssocID="{39197744-0562-4255-8CEA-4ADB3B618054}" presName="iconBgRect" presStyleLbl="bgShp" presStyleIdx="3" presStyleCnt="4"/>
      <dgm:spPr/>
    </dgm:pt>
    <dgm:pt modelId="{B4A8D19E-BC20-4CB3-9A73-378927828A4C}" type="pres">
      <dgm:prSet presAssocID="{39197744-0562-4255-8CEA-4ADB3B618054}" presName="iconRect" presStyleLbl="node1" presStyleIdx="3" presStyleCnt="4"/>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Internet de las cosas con relleno sólido"/>
        </a:ext>
      </dgm:extLst>
    </dgm:pt>
    <dgm:pt modelId="{8E0DF27E-4DF6-40AF-A6EB-8C497BCE1D2E}" type="pres">
      <dgm:prSet presAssocID="{39197744-0562-4255-8CEA-4ADB3B618054}" presName="spaceRect" presStyleCnt="0"/>
      <dgm:spPr/>
    </dgm:pt>
    <dgm:pt modelId="{75FE2435-9DF6-4AA2-8B64-538E0A96E9AA}" type="pres">
      <dgm:prSet presAssocID="{39197744-0562-4255-8CEA-4ADB3B618054}" presName="textRect" presStyleLbl="revTx" presStyleIdx="3" presStyleCnt="4" custLinFactX="-69319" custLinFactNeighborX="-100000" custLinFactNeighborY="744">
        <dgm:presLayoutVars>
          <dgm:chMax val="1"/>
          <dgm:chPref val="1"/>
        </dgm:presLayoutVars>
      </dgm:prSet>
      <dgm:spPr/>
    </dgm:pt>
  </dgm:ptLst>
  <dgm:cxnLst>
    <dgm:cxn modelId="{E3248317-C1C3-469B-B5A3-22CDE98FC316}" type="presOf" srcId="{39197744-0562-4255-8CEA-4ADB3B618054}" destId="{75FE2435-9DF6-4AA2-8B64-538E0A96E9AA}" srcOrd="0" destOrd="0" presId="urn:microsoft.com/office/officeart/2018/2/layout/IconCircleList"/>
    <dgm:cxn modelId="{492E8D17-BEE2-44C0-96AC-46B436B63643}" type="presOf" srcId="{D41CD5AE-716B-41C6-93F6-D4F4B1201F18}" destId="{BF8FB245-B766-4974-AB05-DB1BE52303AC}" srcOrd="0" destOrd="0" presId="urn:microsoft.com/office/officeart/2018/2/layout/IconCircleList"/>
    <dgm:cxn modelId="{8DAAA040-F814-4BBE-A917-0EAF0E7B34F4}" type="presOf" srcId="{27D93D54-4D79-4921-B013-DFBAC7F004B2}" destId="{9342167D-50EB-4ADC-A0C7-B17DD425B5B4}" srcOrd="0" destOrd="0" presId="urn:microsoft.com/office/officeart/2018/2/layout/IconCircleList"/>
    <dgm:cxn modelId="{A205116B-928B-492E-9D78-D3C07653CAC7}" srcId="{9CDCE811-AF2C-4A79-8FE8-27C4821BCC0A}" destId="{57A43D2B-5F34-4689-96F7-D6B3330C7607}" srcOrd="2" destOrd="0" parTransId="{412C3CDF-4EA2-4423-9024-105DCFAFC58D}" sibTransId="{D41CD5AE-716B-41C6-93F6-D4F4B1201F18}"/>
    <dgm:cxn modelId="{642B5F5A-3FFC-47FA-A5BA-F82EC87D6C62}" type="presOf" srcId="{0A840C11-05D8-4CD0-AF26-C9A7406F5714}" destId="{FFEEA679-5909-4D7D-B2F8-C4D916C7C578}" srcOrd="0" destOrd="0" presId="urn:microsoft.com/office/officeart/2018/2/layout/IconCircleList"/>
    <dgm:cxn modelId="{30707880-ED64-4D8E-95BC-6DCDF055A7F4}" type="presOf" srcId="{2D533AB4-03C7-433C-80B8-B150098C4D92}" destId="{6B64878C-3279-43B1-9923-6C715668A39A}" srcOrd="0" destOrd="0" presId="urn:microsoft.com/office/officeart/2018/2/layout/IconCircleList"/>
    <dgm:cxn modelId="{B503998A-0B44-45B3-B557-01E9F34F7843}" type="presOf" srcId="{C3DA3066-5B1D-4988-852F-9D708AF2295D}" destId="{CE48CF71-35CD-4F31-8825-BED0899EACF6}" srcOrd="0" destOrd="0" presId="urn:microsoft.com/office/officeart/2018/2/layout/IconCircleList"/>
    <dgm:cxn modelId="{D4C2768C-8883-4773-8638-F56A1640B398}" srcId="{9CDCE811-AF2C-4A79-8FE8-27C4821BCC0A}" destId="{0A840C11-05D8-4CD0-AF26-C9A7406F5714}" srcOrd="1" destOrd="0" parTransId="{A95F1559-BE77-43E3-B9D9-23FBAF4CB63B}" sibTransId="{2D533AB4-03C7-433C-80B8-B150098C4D92}"/>
    <dgm:cxn modelId="{1A57D8A3-CB3F-47EF-A5EF-65D7A38BACCA}" type="presOf" srcId="{9CDCE811-AF2C-4A79-8FE8-27C4821BCC0A}" destId="{DE92276E-E027-4B8B-8FB8-D3B182D95331}" srcOrd="0" destOrd="0" presId="urn:microsoft.com/office/officeart/2018/2/layout/IconCircleList"/>
    <dgm:cxn modelId="{F43EB2A4-0D26-4EF8-898F-44FDA9B2A6E4}" srcId="{9CDCE811-AF2C-4A79-8FE8-27C4821BCC0A}" destId="{C3DA3066-5B1D-4988-852F-9D708AF2295D}" srcOrd="0" destOrd="0" parTransId="{BAA60298-64C9-40B6-B569-B21F4107BB17}" sibTransId="{27D93D54-4D79-4921-B013-DFBAC7F004B2}"/>
    <dgm:cxn modelId="{CF5193B3-A627-4B0E-9156-B1D00CC333DF}" srcId="{9CDCE811-AF2C-4A79-8FE8-27C4821BCC0A}" destId="{39197744-0562-4255-8CEA-4ADB3B618054}" srcOrd="3" destOrd="0" parTransId="{B4B2C54A-A2F3-401C-A4C1-43EE097AB242}" sibTransId="{FECB6D69-37DC-46F8-A0C0-6B03149EAE9B}"/>
    <dgm:cxn modelId="{FA0989C8-4093-49D8-AE51-08BD570209AE}" type="presOf" srcId="{57A43D2B-5F34-4689-96F7-D6B3330C7607}" destId="{72E5AE7F-80CD-435D-B48A-6B152228DCFC}" srcOrd="0" destOrd="0" presId="urn:microsoft.com/office/officeart/2018/2/layout/IconCircleList"/>
    <dgm:cxn modelId="{5EC1BFD7-9F7A-4E51-921A-9A7FF7C9A42D}" type="presParOf" srcId="{DE92276E-E027-4B8B-8FB8-D3B182D95331}" destId="{ACD90653-2534-463E-AB5E-6681E6DEB09B}" srcOrd="0" destOrd="0" presId="urn:microsoft.com/office/officeart/2018/2/layout/IconCircleList"/>
    <dgm:cxn modelId="{D63AAA56-7C0B-43D0-996D-0C32A415BD33}" type="presParOf" srcId="{ACD90653-2534-463E-AB5E-6681E6DEB09B}" destId="{287EEB96-2A92-4A9D-9F1A-E8753F5FB603}" srcOrd="0" destOrd="0" presId="urn:microsoft.com/office/officeart/2018/2/layout/IconCircleList"/>
    <dgm:cxn modelId="{A7794D65-5608-42EE-8325-354A337013BB}" type="presParOf" srcId="{287EEB96-2A92-4A9D-9F1A-E8753F5FB603}" destId="{9CF7B9FE-335A-4155-8846-5508CA132F49}" srcOrd="0" destOrd="0" presId="urn:microsoft.com/office/officeart/2018/2/layout/IconCircleList"/>
    <dgm:cxn modelId="{42DD0139-09AD-4B8A-B469-79185D1A56EF}" type="presParOf" srcId="{287EEB96-2A92-4A9D-9F1A-E8753F5FB603}" destId="{70CBAB0F-BD11-4928-A61F-BCADE5C19854}" srcOrd="1" destOrd="0" presId="urn:microsoft.com/office/officeart/2018/2/layout/IconCircleList"/>
    <dgm:cxn modelId="{9C58595F-45A8-47A6-9F17-E9BE462A5B6B}" type="presParOf" srcId="{287EEB96-2A92-4A9D-9F1A-E8753F5FB603}" destId="{D61C37A2-F77B-4F2B-AD74-60974A3E308F}" srcOrd="2" destOrd="0" presId="urn:microsoft.com/office/officeart/2018/2/layout/IconCircleList"/>
    <dgm:cxn modelId="{F5170A2C-EE01-4A05-A36C-EC3410FE7A90}" type="presParOf" srcId="{287EEB96-2A92-4A9D-9F1A-E8753F5FB603}" destId="{CE48CF71-35CD-4F31-8825-BED0899EACF6}" srcOrd="3" destOrd="0" presId="urn:microsoft.com/office/officeart/2018/2/layout/IconCircleList"/>
    <dgm:cxn modelId="{D2DF420A-4A04-4683-AE44-23938D3FB1C8}" type="presParOf" srcId="{ACD90653-2534-463E-AB5E-6681E6DEB09B}" destId="{9342167D-50EB-4ADC-A0C7-B17DD425B5B4}" srcOrd="1" destOrd="0" presId="urn:microsoft.com/office/officeart/2018/2/layout/IconCircleList"/>
    <dgm:cxn modelId="{5A3864B1-4EAC-40D7-84EC-C004AAF67C1D}" type="presParOf" srcId="{ACD90653-2534-463E-AB5E-6681E6DEB09B}" destId="{FB12F4C6-EE3D-4DC8-97FA-1E72D933F851}" srcOrd="2" destOrd="0" presId="urn:microsoft.com/office/officeart/2018/2/layout/IconCircleList"/>
    <dgm:cxn modelId="{38B20A80-3FF6-426E-AFDE-0F01CCCBAEB1}" type="presParOf" srcId="{FB12F4C6-EE3D-4DC8-97FA-1E72D933F851}" destId="{98E9E216-6961-45CE-B0B4-1B7A1B67EC3C}" srcOrd="0" destOrd="0" presId="urn:microsoft.com/office/officeart/2018/2/layout/IconCircleList"/>
    <dgm:cxn modelId="{01B6AA72-9498-488A-907A-27E550BDA04E}" type="presParOf" srcId="{FB12F4C6-EE3D-4DC8-97FA-1E72D933F851}" destId="{4575D14F-3EDC-4F2E-BE7F-B34D9E0AEA82}" srcOrd="1" destOrd="0" presId="urn:microsoft.com/office/officeart/2018/2/layout/IconCircleList"/>
    <dgm:cxn modelId="{85D00CDE-C99F-4466-A02E-0A74BEEAD18D}" type="presParOf" srcId="{FB12F4C6-EE3D-4DC8-97FA-1E72D933F851}" destId="{95245747-6E44-43D9-80BB-3FC45B209865}" srcOrd="2" destOrd="0" presId="urn:microsoft.com/office/officeart/2018/2/layout/IconCircleList"/>
    <dgm:cxn modelId="{807F94B6-A421-43DA-9A8F-6AB2CFCD921B}" type="presParOf" srcId="{FB12F4C6-EE3D-4DC8-97FA-1E72D933F851}" destId="{FFEEA679-5909-4D7D-B2F8-C4D916C7C578}" srcOrd="3" destOrd="0" presId="urn:microsoft.com/office/officeart/2018/2/layout/IconCircleList"/>
    <dgm:cxn modelId="{2B38C352-AF17-4D18-B8A6-2E562C331E06}" type="presParOf" srcId="{ACD90653-2534-463E-AB5E-6681E6DEB09B}" destId="{6B64878C-3279-43B1-9923-6C715668A39A}" srcOrd="3" destOrd="0" presId="urn:microsoft.com/office/officeart/2018/2/layout/IconCircleList"/>
    <dgm:cxn modelId="{A0EEAC86-0199-4D23-B6CD-0AACDA189AA4}" type="presParOf" srcId="{ACD90653-2534-463E-AB5E-6681E6DEB09B}" destId="{F19C7595-D66D-48F4-B70E-DAA8F180EE6B}" srcOrd="4" destOrd="0" presId="urn:microsoft.com/office/officeart/2018/2/layout/IconCircleList"/>
    <dgm:cxn modelId="{85F2F5B6-4798-449A-B328-F1D043663656}" type="presParOf" srcId="{F19C7595-D66D-48F4-B70E-DAA8F180EE6B}" destId="{1189CBF8-C60A-4B28-896D-0C156116730B}" srcOrd="0" destOrd="0" presId="urn:microsoft.com/office/officeart/2018/2/layout/IconCircleList"/>
    <dgm:cxn modelId="{084195A9-CB19-49F8-8242-A4275A96713C}" type="presParOf" srcId="{F19C7595-D66D-48F4-B70E-DAA8F180EE6B}" destId="{65873375-6E1E-4882-80A8-619D80B9CDAE}" srcOrd="1" destOrd="0" presId="urn:microsoft.com/office/officeart/2018/2/layout/IconCircleList"/>
    <dgm:cxn modelId="{97EE900E-839B-4592-B29C-A0C8AB29871F}" type="presParOf" srcId="{F19C7595-D66D-48F4-B70E-DAA8F180EE6B}" destId="{8B97074E-58D3-4274-AC88-6D0E81253488}" srcOrd="2" destOrd="0" presId="urn:microsoft.com/office/officeart/2018/2/layout/IconCircleList"/>
    <dgm:cxn modelId="{2E0B1550-E62F-46F9-ADD4-ED3602B9FF55}" type="presParOf" srcId="{F19C7595-D66D-48F4-B70E-DAA8F180EE6B}" destId="{72E5AE7F-80CD-435D-B48A-6B152228DCFC}" srcOrd="3" destOrd="0" presId="urn:microsoft.com/office/officeart/2018/2/layout/IconCircleList"/>
    <dgm:cxn modelId="{46956E00-D8D0-49D6-9B1A-2ADCE9410B55}" type="presParOf" srcId="{ACD90653-2534-463E-AB5E-6681E6DEB09B}" destId="{BF8FB245-B766-4974-AB05-DB1BE52303AC}" srcOrd="5" destOrd="0" presId="urn:microsoft.com/office/officeart/2018/2/layout/IconCircleList"/>
    <dgm:cxn modelId="{5C3E26D2-68C1-496E-84EC-8CAEECA686A0}" type="presParOf" srcId="{ACD90653-2534-463E-AB5E-6681E6DEB09B}" destId="{9D195C98-DF96-406C-9A5C-D1D47D31B14C}" srcOrd="6" destOrd="0" presId="urn:microsoft.com/office/officeart/2018/2/layout/IconCircleList"/>
    <dgm:cxn modelId="{F31B657A-087D-42AD-8A5A-F02610C4CE90}" type="presParOf" srcId="{9D195C98-DF96-406C-9A5C-D1D47D31B14C}" destId="{43DDDC0F-AACE-4FD9-B859-071E1D0B828C}" srcOrd="0" destOrd="0" presId="urn:microsoft.com/office/officeart/2018/2/layout/IconCircleList"/>
    <dgm:cxn modelId="{D39B2041-43C1-4D3D-B6D4-74FDD7BBCD74}" type="presParOf" srcId="{9D195C98-DF96-406C-9A5C-D1D47D31B14C}" destId="{B4A8D19E-BC20-4CB3-9A73-378927828A4C}" srcOrd="1" destOrd="0" presId="urn:microsoft.com/office/officeart/2018/2/layout/IconCircleList"/>
    <dgm:cxn modelId="{13E107B8-B02C-4E75-B854-4A42BAE180A7}" type="presParOf" srcId="{9D195C98-DF96-406C-9A5C-D1D47D31B14C}" destId="{8E0DF27E-4DF6-40AF-A6EB-8C497BCE1D2E}" srcOrd="2" destOrd="0" presId="urn:microsoft.com/office/officeart/2018/2/layout/IconCircleList"/>
    <dgm:cxn modelId="{1D489993-1BBF-4510-B8B9-DA07D86E06AE}" type="presParOf" srcId="{9D195C98-DF96-406C-9A5C-D1D47D31B14C}" destId="{75FE2435-9DF6-4AA2-8B64-538E0A96E9AA}" srcOrd="3" destOrd="0" presId="urn:microsoft.com/office/officeart/2018/2/layout/IconCircle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FE157F2-53D9-4DBB-AC0D-31DC7D26FCE5}" type="doc">
      <dgm:prSet loTypeId="urn:microsoft.com/office/officeart/2018/2/layout/IconLabelDescriptionList" loCatId="icon" qsTypeId="urn:microsoft.com/office/officeart/2005/8/quickstyle/simple1" qsCatId="simple" csTypeId="urn:microsoft.com/office/officeart/2005/8/colors/accent1_2" csCatId="accent1" phldr="1"/>
      <dgm:spPr/>
      <dgm:t>
        <a:bodyPr/>
        <a:lstStyle/>
        <a:p>
          <a:endParaRPr lang="en-US"/>
        </a:p>
      </dgm:t>
    </dgm:pt>
    <dgm:pt modelId="{B04EF3C0-61DC-44D0-9494-458CCADEC7D2}">
      <dgm:prSet custT="1"/>
      <dgm:spPr/>
      <dgm:t>
        <a:bodyPr/>
        <a:lstStyle/>
        <a:p>
          <a:pPr>
            <a:lnSpc>
              <a:spcPct val="100000"/>
            </a:lnSpc>
            <a:defRPr b="1"/>
          </a:pPr>
          <a:r>
            <a:rPr lang="es-MX" sz="1800" b="1" dirty="0"/>
            <a:t>Ejes </a:t>
          </a:r>
        </a:p>
        <a:p>
          <a:pPr>
            <a:lnSpc>
              <a:spcPct val="100000"/>
            </a:lnSpc>
            <a:defRPr b="1"/>
          </a:pPr>
          <a:r>
            <a:rPr lang="es-MX" sz="1800" b="1" dirty="0"/>
            <a:t>Principales:</a:t>
          </a:r>
          <a:endParaRPr lang="en-US" sz="1800" dirty="0"/>
        </a:p>
      </dgm:t>
    </dgm:pt>
    <dgm:pt modelId="{18D04E67-1D3D-437F-82B0-6D02A4B4D3BA}" type="parTrans" cxnId="{7F47E5A4-4096-4C7D-83BF-03228179A022}">
      <dgm:prSet/>
      <dgm:spPr/>
      <dgm:t>
        <a:bodyPr/>
        <a:lstStyle/>
        <a:p>
          <a:endParaRPr lang="en-US" sz="3600"/>
        </a:p>
      </dgm:t>
    </dgm:pt>
    <dgm:pt modelId="{4F4D3FC8-9039-4F00-AC47-6A09D7D2920A}" type="sibTrans" cxnId="{7F47E5A4-4096-4C7D-83BF-03228179A022}">
      <dgm:prSet/>
      <dgm:spPr/>
      <dgm:t>
        <a:bodyPr/>
        <a:lstStyle/>
        <a:p>
          <a:endParaRPr lang="en-US" sz="3600"/>
        </a:p>
      </dgm:t>
    </dgm:pt>
    <dgm:pt modelId="{6EBFD686-61C6-46BA-A150-8836061D7F01}">
      <dgm:prSet custT="1"/>
      <dgm:spPr/>
      <dgm:t>
        <a:bodyPr/>
        <a:lstStyle/>
        <a:p>
          <a:pPr>
            <a:lnSpc>
              <a:spcPct val="100000"/>
            </a:lnSpc>
            <a:defRPr b="1"/>
          </a:pPr>
          <a:r>
            <a:rPr lang="es-MX" sz="1400" b="1" dirty="0"/>
            <a:t>Autoevaluación del Control Interno</a:t>
          </a:r>
          <a:endParaRPr lang="en-US" sz="1400" dirty="0"/>
        </a:p>
      </dgm:t>
    </dgm:pt>
    <dgm:pt modelId="{1293F167-F437-4CB5-8C1F-8BD9317FE0D4}" type="parTrans" cxnId="{1FAEE51E-BF37-49EE-86D5-9F0ED1965E99}">
      <dgm:prSet/>
      <dgm:spPr/>
      <dgm:t>
        <a:bodyPr/>
        <a:lstStyle/>
        <a:p>
          <a:endParaRPr lang="en-US" sz="3600"/>
        </a:p>
      </dgm:t>
    </dgm:pt>
    <dgm:pt modelId="{4AD083E7-4E14-4969-88DA-6E7F420486BE}" type="sibTrans" cxnId="{1FAEE51E-BF37-49EE-86D5-9F0ED1965E99}">
      <dgm:prSet/>
      <dgm:spPr/>
      <dgm:t>
        <a:bodyPr/>
        <a:lstStyle/>
        <a:p>
          <a:endParaRPr lang="en-US" sz="3600"/>
        </a:p>
      </dgm:t>
    </dgm:pt>
    <dgm:pt modelId="{F7F16488-CD56-459C-B5D6-01B7C28CE9EF}">
      <dgm:prSet custT="1"/>
      <dgm:spPr/>
      <dgm:t>
        <a:bodyPr/>
        <a:lstStyle/>
        <a:p>
          <a:pPr>
            <a:lnSpc>
              <a:spcPct val="100000"/>
            </a:lnSpc>
            <a:buFont typeface="Arial" panose="020B0604020202020204" pitchFamily="34" charset="0"/>
            <a:buChar char="•"/>
          </a:pPr>
          <a:r>
            <a:rPr lang="es-MX" sz="1400" dirty="0"/>
            <a:t>Evaluación anual en noviembre.</a:t>
          </a:r>
          <a:endParaRPr lang="en-US" sz="1400" dirty="0"/>
        </a:p>
      </dgm:t>
    </dgm:pt>
    <dgm:pt modelId="{FD6439D6-1CEA-496A-868A-9E9CD449F787}" type="parTrans" cxnId="{5DB77035-1440-45AE-93A8-101DB5761C93}">
      <dgm:prSet/>
      <dgm:spPr/>
      <dgm:t>
        <a:bodyPr/>
        <a:lstStyle/>
        <a:p>
          <a:endParaRPr lang="en-US" sz="3600"/>
        </a:p>
      </dgm:t>
    </dgm:pt>
    <dgm:pt modelId="{19301EE4-76D2-4723-952A-4CD7A005732A}" type="sibTrans" cxnId="{5DB77035-1440-45AE-93A8-101DB5761C93}">
      <dgm:prSet/>
      <dgm:spPr/>
      <dgm:t>
        <a:bodyPr/>
        <a:lstStyle/>
        <a:p>
          <a:endParaRPr lang="en-US" sz="3600"/>
        </a:p>
      </dgm:t>
    </dgm:pt>
    <dgm:pt modelId="{A5E6A559-CA95-47CA-807C-97DDADD38FA2}">
      <dgm:prSet custT="1"/>
      <dgm:spPr/>
      <dgm:t>
        <a:bodyPr/>
        <a:lstStyle/>
        <a:p>
          <a:pPr>
            <a:lnSpc>
              <a:spcPct val="100000"/>
            </a:lnSpc>
            <a:buFont typeface="Arial" panose="020B0604020202020204" pitchFamily="34" charset="0"/>
            <a:buChar char="•"/>
          </a:pPr>
          <a:r>
            <a:rPr lang="es-MX" sz="1400" dirty="0"/>
            <a:t>Identificación de debilidades y acciones correctivas.</a:t>
          </a:r>
          <a:endParaRPr lang="en-US" sz="1400" dirty="0"/>
        </a:p>
      </dgm:t>
    </dgm:pt>
    <dgm:pt modelId="{EB63CBA9-9FAB-4FDE-A6D3-6A6A10578CBC}" type="parTrans" cxnId="{70A8F6D0-74A1-41D2-ACF7-9396E1A55C76}">
      <dgm:prSet/>
      <dgm:spPr/>
      <dgm:t>
        <a:bodyPr/>
        <a:lstStyle/>
        <a:p>
          <a:endParaRPr lang="en-US" sz="3600"/>
        </a:p>
      </dgm:t>
    </dgm:pt>
    <dgm:pt modelId="{9340B74B-49C7-4607-8D75-65A37D0E6C46}" type="sibTrans" cxnId="{70A8F6D0-74A1-41D2-ACF7-9396E1A55C76}">
      <dgm:prSet/>
      <dgm:spPr/>
      <dgm:t>
        <a:bodyPr/>
        <a:lstStyle/>
        <a:p>
          <a:endParaRPr lang="en-US" sz="3600"/>
        </a:p>
      </dgm:t>
    </dgm:pt>
    <dgm:pt modelId="{065E90FC-AA4E-4E95-B72C-83E333AC1727}">
      <dgm:prSet custT="1"/>
      <dgm:spPr/>
      <dgm:t>
        <a:bodyPr/>
        <a:lstStyle/>
        <a:p>
          <a:pPr>
            <a:lnSpc>
              <a:spcPct val="100000"/>
            </a:lnSpc>
            <a:buFont typeface="Arial" panose="020B0604020202020204" pitchFamily="34" charset="0"/>
            <a:buChar char="•"/>
          </a:pPr>
          <a:r>
            <a:rPr lang="es-MX" sz="1400" dirty="0"/>
            <a:t>Formalización de resultados en el PTCI 2025.</a:t>
          </a:r>
          <a:endParaRPr lang="en-US" sz="1400" dirty="0"/>
        </a:p>
      </dgm:t>
    </dgm:pt>
    <dgm:pt modelId="{24DB2CA4-8E8C-4BD7-9A75-4122CEAFD20B}" type="parTrans" cxnId="{3EB8E5A6-3DE3-4E2F-A293-484BDD4D79D4}">
      <dgm:prSet/>
      <dgm:spPr/>
      <dgm:t>
        <a:bodyPr/>
        <a:lstStyle/>
        <a:p>
          <a:endParaRPr lang="en-US" sz="3600"/>
        </a:p>
      </dgm:t>
    </dgm:pt>
    <dgm:pt modelId="{741EBC95-1708-451B-B2FC-CE83CD2D5752}" type="sibTrans" cxnId="{3EB8E5A6-3DE3-4E2F-A293-484BDD4D79D4}">
      <dgm:prSet/>
      <dgm:spPr/>
      <dgm:t>
        <a:bodyPr/>
        <a:lstStyle/>
        <a:p>
          <a:endParaRPr lang="en-US" sz="3600"/>
        </a:p>
      </dgm:t>
    </dgm:pt>
    <dgm:pt modelId="{F59D1C39-1C36-41D7-8414-E70A09A27D11}">
      <dgm:prSet custT="1"/>
      <dgm:spPr/>
      <dgm:t>
        <a:bodyPr/>
        <a:lstStyle/>
        <a:p>
          <a:pPr>
            <a:lnSpc>
              <a:spcPct val="100000"/>
            </a:lnSpc>
            <a:defRPr b="1"/>
          </a:pPr>
          <a:r>
            <a:rPr lang="es-MX" sz="1400" b="1" dirty="0"/>
            <a:t>Administración de Riesgos</a:t>
          </a:r>
          <a:endParaRPr lang="en-US" sz="1400" dirty="0"/>
        </a:p>
      </dgm:t>
    </dgm:pt>
    <dgm:pt modelId="{7820D0CF-E3F8-4E59-9867-5C92D27FDEE2}" type="parTrans" cxnId="{6A417B2D-2BDF-4B0C-BFD5-CA6955FFC20A}">
      <dgm:prSet/>
      <dgm:spPr/>
      <dgm:t>
        <a:bodyPr/>
        <a:lstStyle/>
        <a:p>
          <a:endParaRPr lang="en-US" sz="3600"/>
        </a:p>
      </dgm:t>
    </dgm:pt>
    <dgm:pt modelId="{1FAA94E7-940D-41F7-9549-80F6A8AE6F08}" type="sibTrans" cxnId="{6A417B2D-2BDF-4B0C-BFD5-CA6955FFC20A}">
      <dgm:prSet/>
      <dgm:spPr/>
      <dgm:t>
        <a:bodyPr/>
        <a:lstStyle/>
        <a:p>
          <a:endParaRPr lang="en-US" sz="3600"/>
        </a:p>
      </dgm:t>
    </dgm:pt>
    <dgm:pt modelId="{AC77A18E-23B7-43B7-A41B-FCF5E0DE9AE2}">
      <dgm:prSet custT="1"/>
      <dgm:spPr/>
      <dgm:t>
        <a:bodyPr/>
        <a:lstStyle/>
        <a:p>
          <a:pPr>
            <a:lnSpc>
              <a:spcPct val="100000"/>
            </a:lnSpc>
          </a:pPr>
          <a:r>
            <a:rPr lang="es-MX" sz="1400" dirty="0"/>
            <a:t>Proceso continuo actualizado cada 6 meses.</a:t>
          </a:r>
          <a:endParaRPr lang="en-US" sz="1400" dirty="0"/>
        </a:p>
      </dgm:t>
    </dgm:pt>
    <dgm:pt modelId="{6B2C6BF4-D9E8-493A-9020-281019578EE4}" type="parTrans" cxnId="{E80ECF64-BEC2-4527-AA1F-C3F5DB04F26C}">
      <dgm:prSet/>
      <dgm:spPr/>
      <dgm:t>
        <a:bodyPr/>
        <a:lstStyle/>
        <a:p>
          <a:endParaRPr lang="en-US" sz="3600"/>
        </a:p>
      </dgm:t>
    </dgm:pt>
    <dgm:pt modelId="{4D24182A-DF71-4767-8B60-3D4571414A11}" type="sibTrans" cxnId="{E80ECF64-BEC2-4527-AA1F-C3F5DB04F26C}">
      <dgm:prSet/>
      <dgm:spPr/>
      <dgm:t>
        <a:bodyPr/>
        <a:lstStyle/>
        <a:p>
          <a:endParaRPr lang="en-US" sz="3600"/>
        </a:p>
      </dgm:t>
    </dgm:pt>
    <dgm:pt modelId="{FEA8FB8B-949D-4AA3-9307-895AE65D8B03}">
      <dgm:prSet custT="1"/>
      <dgm:spPr/>
      <dgm:t>
        <a:bodyPr/>
        <a:lstStyle/>
        <a:p>
          <a:pPr>
            <a:lnSpc>
              <a:spcPct val="100000"/>
            </a:lnSpc>
          </a:pPr>
          <a:r>
            <a:rPr lang="es-MX" sz="1400"/>
            <a:t>Conformación de una Matriz de Riesgos y un Programa de Trabajo de Administración de Riesgos.</a:t>
          </a:r>
          <a:endParaRPr lang="en-US" sz="1400"/>
        </a:p>
      </dgm:t>
    </dgm:pt>
    <dgm:pt modelId="{68384160-A5DC-4752-A18C-40DD7A59161F}" type="parTrans" cxnId="{351633D5-6570-483A-B1B3-DBCD0545C134}">
      <dgm:prSet/>
      <dgm:spPr/>
      <dgm:t>
        <a:bodyPr/>
        <a:lstStyle/>
        <a:p>
          <a:endParaRPr lang="en-US" sz="3600"/>
        </a:p>
      </dgm:t>
    </dgm:pt>
    <dgm:pt modelId="{48232D42-6A87-4D72-AB95-CF16013E037D}" type="sibTrans" cxnId="{351633D5-6570-483A-B1B3-DBCD0545C134}">
      <dgm:prSet/>
      <dgm:spPr/>
      <dgm:t>
        <a:bodyPr/>
        <a:lstStyle/>
        <a:p>
          <a:endParaRPr lang="en-US" sz="3600"/>
        </a:p>
      </dgm:t>
    </dgm:pt>
    <dgm:pt modelId="{6BBE319A-2867-4A56-9E71-C4100458C320}">
      <dgm:prSet custT="1"/>
      <dgm:spPr/>
      <dgm:t>
        <a:bodyPr/>
        <a:lstStyle/>
        <a:p>
          <a:pPr>
            <a:lnSpc>
              <a:spcPct val="100000"/>
            </a:lnSpc>
          </a:pPr>
          <a:r>
            <a:rPr lang="es-MX" sz="1400"/>
            <a:t>Designación de responsables y fechas compromiso.</a:t>
          </a:r>
          <a:endParaRPr lang="en-US" sz="1400"/>
        </a:p>
      </dgm:t>
    </dgm:pt>
    <dgm:pt modelId="{28A610A9-7A49-4DA5-907C-353A232B0EC2}" type="parTrans" cxnId="{E14542ED-B89F-438C-BF58-F1BE16A7186D}">
      <dgm:prSet/>
      <dgm:spPr/>
      <dgm:t>
        <a:bodyPr/>
        <a:lstStyle/>
        <a:p>
          <a:endParaRPr lang="en-US" sz="3600"/>
        </a:p>
      </dgm:t>
    </dgm:pt>
    <dgm:pt modelId="{9B17A75E-26B1-4286-8416-2DF542275FF4}" type="sibTrans" cxnId="{E14542ED-B89F-438C-BF58-F1BE16A7186D}">
      <dgm:prSet/>
      <dgm:spPr/>
      <dgm:t>
        <a:bodyPr/>
        <a:lstStyle/>
        <a:p>
          <a:endParaRPr lang="en-US" sz="3600"/>
        </a:p>
      </dgm:t>
    </dgm:pt>
    <dgm:pt modelId="{6CF8791D-944A-4231-843D-09425411A688}">
      <dgm:prSet custT="1"/>
      <dgm:spPr/>
      <dgm:t>
        <a:bodyPr/>
        <a:lstStyle/>
        <a:p>
          <a:pPr>
            <a:lnSpc>
              <a:spcPct val="100000"/>
            </a:lnSpc>
            <a:defRPr b="1"/>
          </a:pPr>
          <a:r>
            <a:rPr lang="es-MX" sz="1400" b="1" dirty="0"/>
            <a:t>Seguimiento del Desempeño Institucional</a:t>
          </a:r>
          <a:endParaRPr lang="en-US" sz="1400" dirty="0"/>
        </a:p>
      </dgm:t>
    </dgm:pt>
    <dgm:pt modelId="{6E54518E-2F4A-4C46-9314-88C07210698C}" type="parTrans" cxnId="{27D04FCA-14A2-4DE6-9668-70693CD2803C}">
      <dgm:prSet/>
      <dgm:spPr/>
      <dgm:t>
        <a:bodyPr/>
        <a:lstStyle/>
        <a:p>
          <a:endParaRPr lang="en-US" sz="3600"/>
        </a:p>
      </dgm:t>
    </dgm:pt>
    <dgm:pt modelId="{C08F14F5-EDD8-41B1-B3A3-C818EA578165}" type="sibTrans" cxnId="{27D04FCA-14A2-4DE6-9668-70693CD2803C}">
      <dgm:prSet/>
      <dgm:spPr/>
      <dgm:t>
        <a:bodyPr/>
        <a:lstStyle/>
        <a:p>
          <a:endParaRPr lang="en-US" sz="3600"/>
        </a:p>
      </dgm:t>
    </dgm:pt>
    <dgm:pt modelId="{609E9F12-AA27-4362-B6FC-AB4398137558}">
      <dgm:prSet custT="1"/>
      <dgm:spPr>
        <a:noFill/>
        <a:ln>
          <a:noFill/>
        </a:ln>
        <a:effectLst/>
      </dgm:spPr>
      <dgm:t>
        <a:bodyPr spcFirstLastPara="0" vert="horz" wrap="square" lIns="0" tIns="0" rIns="0" bIns="0" numCol="1" spcCol="1270" anchor="t" anchorCtr="0"/>
        <a:lstStyle/>
        <a:p>
          <a:pPr>
            <a:lnSpc>
              <a:spcPct val="100000"/>
            </a:lnSpc>
          </a:pPr>
          <a:r>
            <a:rPr lang="es-MX" sz="1400" kern="1200" dirty="0">
              <a:solidFill>
                <a:prstClr val="black">
                  <a:hueOff val="0"/>
                  <a:satOff val="0"/>
                  <a:lumOff val="0"/>
                  <a:alphaOff val="0"/>
                </a:prstClr>
              </a:solidFill>
              <a:latin typeface="Calibri" panose="020F0502020204030204"/>
              <a:ea typeface="+mn-ea"/>
              <a:cs typeface="+mn-cs"/>
            </a:rPr>
            <a:t>Análisis de indicadores clave (POA y MIR).</a:t>
          </a:r>
          <a:endParaRPr lang="en-US" sz="1400" kern="1200" dirty="0">
            <a:solidFill>
              <a:prstClr val="black">
                <a:hueOff val="0"/>
                <a:satOff val="0"/>
                <a:lumOff val="0"/>
                <a:alphaOff val="0"/>
              </a:prstClr>
            </a:solidFill>
            <a:latin typeface="Calibri" panose="020F0502020204030204"/>
            <a:ea typeface="+mn-ea"/>
            <a:cs typeface="+mn-cs"/>
          </a:endParaRPr>
        </a:p>
      </dgm:t>
    </dgm:pt>
    <dgm:pt modelId="{74D1CDAB-7122-46D9-A756-D1EA22CBA65C}" type="parTrans" cxnId="{E3219A09-E66A-4EE7-9C18-61C645A72160}">
      <dgm:prSet/>
      <dgm:spPr/>
      <dgm:t>
        <a:bodyPr/>
        <a:lstStyle/>
        <a:p>
          <a:endParaRPr lang="en-US" sz="3600"/>
        </a:p>
      </dgm:t>
    </dgm:pt>
    <dgm:pt modelId="{0292EE22-2680-4105-825F-7266B6019FB7}" type="sibTrans" cxnId="{E3219A09-E66A-4EE7-9C18-61C645A72160}">
      <dgm:prSet/>
      <dgm:spPr/>
      <dgm:t>
        <a:bodyPr/>
        <a:lstStyle/>
        <a:p>
          <a:endParaRPr lang="en-US" sz="3600"/>
        </a:p>
      </dgm:t>
    </dgm:pt>
    <dgm:pt modelId="{71011175-A12A-4B75-BBEF-4A7B6D833AD7}">
      <dgm:prSet custT="1"/>
      <dgm:spPr>
        <a:noFill/>
        <a:ln>
          <a:noFill/>
        </a:ln>
        <a:effectLst/>
      </dgm:spPr>
      <dgm:t>
        <a:bodyPr spcFirstLastPara="0" vert="horz" wrap="square" lIns="0" tIns="0" rIns="0" bIns="0" numCol="1" spcCol="1270" anchor="t" anchorCtr="0"/>
        <a:lstStyle/>
        <a:p>
          <a:pPr>
            <a:lnSpc>
              <a:spcPct val="100000"/>
            </a:lnSpc>
          </a:pPr>
          <a:r>
            <a:rPr lang="es-MX" sz="1400" kern="1200" dirty="0">
              <a:solidFill>
                <a:prstClr val="black">
                  <a:hueOff val="0"/>
                  <a:satOff val="0"/>
                  <a:lumOff val="0"/>
                  <a:alphaOff val="0"/>
                </a:prstClr>
              </a:solidFill>
              <a:latin typeface="Calibri" panose="020F0502020204030204"/>
              <a:ea typeface="+mn-ea"/>
              <a:cs typeface="+mn-cs"/>
            </a:rPr>
            <a:t>Identificación de riesgos presupuestarios y en proyectos de inversión pública.</a:t>
          </a:r>
          <a:endParaRPr lang="en-US" sz="1400" kern="1200" dirty="0">
            <a:solidFill>
              <a:prstClr val="black">
                <a:hueOff val="0"/>
                <a:satOff val="0"/>
                <a:lumOff val="0"/>
                <a:alphaOff val="0"/>
              </a:prstClr>
            </a:solidFill>
            <a:latin typeface="Calibri" panose="020F0502020204030204"/>
            <a:ea typeface="+mn-ea"/>
            <a:cs typeface="+mn-cs"/>
          </a:endParaRPr>
        </a:p>
      </dgm:t>
    </dgm:pt>
    <dgm:pt modelId="{9DDD7524-DDA2-4A45-B1A9-95A1436D9A9B}" type="parTrans" cxnId="{8E259067-DF71-495E-9104-6BCB605D391B}">
      <dgm:prSet/>
      <dgm:spPr/>
      <dgm:t>
        <a:bodyPr/>
        <a:lstStyle/>
        <a:p>
          <a:endParaRPr lang="en-US" sz="3600"/>
        </a:p>
      </dgm:t>
    </dgm:pt>
    <dgm:pt modelId="{81DBDE56-3E21-440C-9B27-5C28DAF01558}" type="sibTrans" cxnId="{8E259067-DF71-495E-9104-6BCB605D391B}">
      <dgm:prSet/>
      <dgm:spPr/>
      <dgm:t>
        <a:bodyPr/>
        <a:lstStyle/>
        <a:p>
          <a:endParaRPr lang="en-US" sz="3600"/>
        </a:p>
      </dgm:t>
    </dgm:pt>
    <dgm:pt modelId="{991415DD-AB86-4C65-B4F0-8E99D9EDD447}">
      <dgm:prSet custT="1"/>
      <dgm:spPr>
        <a:noFill/>
        <a:ln>
          <a:noFill/>
        </a:ln>
        <a:effectLst/>
      </dgm:spPr>
      <dgm:t>
        <a:bodyPr spcFirstLastPara="0" vert="horz" wrap="square" lIns="0" tIns="0" rIns="0" bIns="0" numCol="1" spcCol="1270" anchor="t" anchorCtr="0"/>
        <a:lstStyle/>
        <a:p>
          <a:pPr>
            <a:lnSpc>
              <a:spcPct val="100000"/>
            </a:lnSpc>
          </a:pPr>
          <a:r>
            <a:rPr lang="es-MX" sz="1400" kern="1200" dirty="0">
              <a:solidFill>
                <a:prstClr val="black">
                  <a:hueOff val="0"/>
                  <a:satOff val="0"/>
                  <a:lumOff val="0"/>
                  <a:alphaOff val="0"/>
                </a:prstClr>
              </a:solidFill>
              <a:latin typeface="Calibri" panose="020F0502020204030204"/>
              <a:ea typeface="+mn-ea"/>
              <a:cs typeface="+mn-cs"/>
            </a:rPr>
            <a:t>Reportes trimestrales de avances.</a:t>
          </a:r>
          <a:endParaRPr lang="en-US" sz="1400" kern="1200" dirty="0">
            <a:solidFill>
              <a:prstClr val="black">
                <a:hueOff val="0"/>
                <a:satOff val="0"/>
                <a:lumOff val="0"/>
                <a:alphaOff val="0"/>
              </a:prstClr>
            </a:solidFill>
            <a:latin typeface="Calibri" panose="020F0502020204030204"/>
            <a:ea typeface="+mn-ea"/>
            <a:cs typeface="+mn-cs"/>
          </a:endParaRPr>
        </a:p>
      </dgm:t>
    </dgm:pt>
    <dgm:pt modelId="{86D605C6-BEF0-4161-8E96-29AE10B29E1C}" type="parTrans" cxnId="{8E014570-2A2E-4DCC-87AF-04F68BE5BDA5}">
      <dgm:prSet/>
      <dgm:spPr/>
      <dgm:t>
        <a:bodyPr/>
        <a:lstStyle/>
        <a:p>
          <a:endParaRPr lang="en-US" sz="3600"/>
        </a:p>
      </dgm:t>
    </dgm:pt>
    <dgm:pt modelId="{CF95EF5C-882C-4449-972F-3BAEE0AF48FA}" type="sibTrans" cxnId="{8E014570-2A2E-4DCC-87AF-04F68BE5BDA5}">
      <dgm:prSet/>
      <dgm:spPr/>
      <dgm:t>
        <a:bodyPr/>
        <a:lstStyle/>
        <a:p>
          <a:endParaRPr lang="en-US" sz="3600"/>
        </a:p>
      </dgm:t>
    </dgm:pt>
    <dgm:pt modelId="{09CC7127-D262-4CA2-B36A-7647A725380F}">
      <dgm:prSet custT="1"/>
      <dgm:spPr/>
      <dgm:t>
        <a:bodyPr/>
        <a:lstStyle/>
        <a:p>
          <a:pPr>
            <a:lnSpc>
              <a:spcPct val="100000"/>
            </a:lnSpc>
            <a:defRPr b="1"/>
          </a:pPr>
          <a:r>
            <a:rPr lang="es-MX" sz="1400" b="1" dirty="0"/>
            <a:t>Integridad Institucional</a:t>
          </a:r>
          <a:endParaRPr lang="en-US" sz="1400" dirty="0"/>
        </a:p>
      </dgm:t>
    </dgm:pt>
    <dgm:pt modelId="{8326E46A-CEB5-4187-8D55-854543DFDF3B}" type="parTrans" cxnId="{A7CD199F-DFF7-43E2-A40F-EA2B44F6391E}">
      <dgm:prSet/>
      <dgm:spPr/>
      <dgm:t>
        <a:bodyPr/>
        <a:lstStyle/>
        <a:p>
          <a:endParaRPr lang="en-US" sz="3600"/>
        </a:p>
      </dgm:t>
    </dgm:pt>
    <dgm:pt modelId="{C7B2596C-B74D-4107-A869-069DC61CACA7}" type="sibTrans" cxnId="{A7CD199F-DFF7-43E2-A40F-EA2B44F6391E}">
      <dgm:prSet/>
      <dgm:spPr/>
      <dgm:t>
        <a:bodyPr/>
        <a:lstStyle/>
        <a:p>
          <a:endParaRPr lang="en-US" sz="3600"/>
        </a:p>
      </dgm:t>
    </dgm:pt>
    <dgm:pt modelId="{D79517A0-B582-4786-8FD7-94ED5ED42CC3}">
      <dgm:prSet custT="1"/>
      <dgm:spPr/>
      <dgm:t>
        <a:bodyPr/>
        <a:lstStyle/>
        <a:p>
          <a:pPr>
            <a:lnSpc>
              <a:spcPct val="100000"/>
            </a:lnSpc>
          </a:pPr>
          <a:r>
            <a:rPr lang="es-MX" sz="1400"/>
            <a:t>Gestión de quejas y denuncias.</a:t>
          </a:r>
          <a:endParaRPr lang="en-US" sz="1400"/>
        </a:p>
      </dgm:t>
    </dgm:pt>
    <dgm:pt modelId="{8ADA11E5-1B98-4748-AF1C-0835A751F43C}" type="parTrans" cxnId="{F709529D-F237-46CB-AE0E-E5B25E237ECF}">
      <dgm:prSet/>
      <dgm:spPr/>
      <dgm:t>
        <a:bodyPr/>
        <a:lstStyle/>
        <a:p>
          <a:endParaRPr lang="en-US" sz="3600"/>
        </a:p>
      </dgm:t>
    </dgm:pt>
    <dgm:pt modelId="{64627369-8CE6-47DA-BBE2-5339D04ABC2B}" type="sibTrans" cxnId="{F709529D-F237-46CB-AE0E-E5B25E237ECF}">
      <dgm:prSet/>
      <dgm:spPr/>
      <dgm:t>
        <a:bodyPr/>
        <a:lstStyle/>
        <a:p>
          <a:endParaRPr lang="en-US" sz="3600"/>
        </a:p>
      </dgm:t>
    </dgm:pt>
    <dgm:pt modelId="{8D8763B7-3EE8-4416-A75E-48D79D112C40}">
      <dgm:prSet custT="1"/>
      <dgm:spPr/>
      <dgm:t>
        <a:bodyPr/>
        <a:lstStyle/>
        <a:p>
          <a:pPr>
            <a:lnSpc>
              <a:spcPct val="100000"/>
            </a:lnSpc>
          </a:pPr>
          <a:r>
            <a:rPr lang="es-MX" sz="1400" dirty="0"/>
            <a:t>Cumplimiento del portal de transparencia.</a:t>
          </a:r>
          <a:endParaRPr lang="en-US" sz="1400" dirty="0"/>
        </a:p>
      </dgm:t>
    </dgm:pt>
    <dgm:pt modelId="{1AD3A058-CFD7-4469-9E1A-CDA970577BA2}" type="parTrans" cxnId="{25513100-F834-45D7-B75D-AF047EA1E3A5}">
      <dgm:prSet/>
      <dgm:spPr/>
      <dgm:t>
        <a:bodyPr/>
        <a:lstStyle/>
        <a:p>
          <a:endParaRPr lang="en-US" sz="3600"/>
        </a:p>
      </dgm:t>
    </dgm:pt>
    <dgm:pt modelId="{761565DD-7E2A-48A7-B149-CE285E3ABD68}" type="sibTrans" cxnId="{25513100-F834-45D7-B75D-AF047EA1E3A5}">
      <dgm:prSet/>
      <dgm:spPr/>
      <dgm:t>
        <a:bodyPr/>
        <a:lstStyle/>
        <a:p>
          <a:endParaRPr lang="en-US" sz="3600"/>
        </a:p>
      </dgm:t>
    </dgm:pt>
    <dgm:pt modelId="{CD3A3507-D5BC-4BA0-AC2D-3792AEEECEE2}">
      <dgm:prSet custT="1"/>
      <dgm:spPr/>
      <dgm:t>
        <a:bodyPr/>
        <a:lstStyle/>
        <a:p>
          <a:pPr>
            <a:lnSpc>
              <a:spcPct val="100000"/>
            </a:lnSpc>
          </a:pPr>
          <a:r>
            <a:rPr lang="es-MX" sz="1400"/>
            <a:t>Declaraciones patrimoniales de servidores públicos.</a:t>
          </a:r>
          <a:endParaRPr lang="en-US" sz="1400"/>
        </a:p>
      </dgm:t>
    </dgm:pt>
    <dgm:pt modelId="{4B805F18-723E-4591-A09D-3E9A23AB2404}" type="parTrans" cxnId="{FD418D7F-B269-44CB-9D4D-6CB4853AC4B2}">
      <dgm:prSet/>
      <dgm:spPr/>
      <dgm:t>
        <a:bodyPr/>
        <a:lstStyle/>
        <a:p>
          <a:endParaRPr lang="en-US" sz="3600"/>
        </a:p>
      </dgm:t>
    </dgm:pt>
    <dgm:pt modelId="{32A7E947-716A-4F6F-B9F9-DCCAA7756C27}" type="sibTrans" cxnId="{FD418D7F-B269-44CB-9D4D-6CB4853AC4B2}">
      <dgm:prSet/>
      <dgm:spPr/>
      <dgm:t>
        <a:bodyPr/>
        <a:lstStyle/>
        <a:p>
          <a:endParaRPr lang="en-US" sz="3600"/>
        </a:p>
      </dgm:t>
    </dgm:pt>
    <dgm:pt modelId="{F6920C52-845C-4681-883E-9184FE024F85}" type="pres">
      <dgm:prSet presAssocID="{4FE157F2-53D9-4DBB-AC0D-31DC7D26FCE5}" presName="root" presStyleCnt="0">
        <dgm:presLayoutVars>
          <dgm:dir/>
          <dgm:resizeHandles val="exact"/>
        </dgm:presLayoutVars>
      </dgm:prSet>
      <dgm:spPr/>
    </dgm:pt>
    <dgm:pt modelId="{98EE36F4-1D6C-4CD9-87EA-28AD7560CA5B}" type="pres">
      <dgm:prSet presAssocID="{B04EF3C0-61DC-44D0-9494-458CCADEC7D2}" presName="compNode" presStyleCnt="0"/>
      <dgm:spPr/>
    </dgm:pt>
    <dgm:pt modelId="{65B4B32D-9136-4755-B18F-7D34E9A00131}" type="pres">
      <dgm:prSet presAssocID="{B04EF3C0-61DC-44D0-9494-458CCADEC7D2}" presName="iconRect" presStyleLbl="node1" presStyleIdx="0" presStyleCnt="5" custLinFactNeighborX="9865" custLinFactNeighborY="1812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ingle gear"/>
        </a:ext>
      </dgm:extLst>
    </dgm:pt>
    <dgm:pt modelId="{5532BF63-F2D1-4ED1-87F4-A2CD06E4B7C2}" type="pres">
      <dgm:prSet presAssocID="{B04EF3C0-61DC-44D0-9494-458CCADEC7D2}" presName="iconSpace" presStyleCnt="0"/>
      <dgm:spPr/>
    </dgm:pt>
    <dgm:pt modelId="{E64C53B7-A134-4751-9841-ACB0552F2280}" type="pres">
      <dgm:prSet presAssocID="{B04EF3C0-61DC-44D0-9494-458CCADEC7D2}" presName="parTx" presStyleLbl="revTx" presStyleIdx="0" presStyleCnt="10" custLinFactNeighborX="8894" custLinFactNeighborY="27303">
        <dgm:presLayoutVars>
          <dgm:chMax val="0"/>
          <dgm:chPref val="0"/>
        </dgm:presLayoutVars>
      </dgm:prSet>
      <dgm:spPr/>
    </dgm:pt>
    <dgm:pt modelId="{1DE0DCBB-993F-4E11-B7AB-4875D2EEB8C1}" type="pres">
      <dgm:prSet presAssocID="{B04EF3C0-61DC-44D0-9494-458CCADEC7D2}" presName="txSpace" presStyleCnt="0"/>
      <dgm:spPr/>
    </dgm:pt>
    <dgm:pt modelId="{BB2F66BC-00BA-439A-963A-6DD8D36EAB93}" type="pres">
      <dgm:prSet presAssocID="{B04EF3C0-61DC-44D0-9494-458CCADEC7D2}" presName="desTx" presStyleLbl="revTx" presStyleIdx="1" presStyleCnt="10">
        <dgm:presLayoutVars/>
      </dgm:prSet>
      <dgm:spPr/>
    </dgm:pt>
    <dgm:pt modelId="{50BD3594-ADE3-4E21-88AB-15DD66BFB300}" type="pres">
      <dgm:prSet presAssocID="{4F4D3FC8-9039-4F00-AC47-6A09D7D2920A}" presName="sibTrans" presStyleCnt="0"/>
      <dgm:spPr/>
    </dgm:pt>
    <dgm:pt modelId="{4D440654-2C95-4992-9781-2B9161F32081}" type="pres">
      <dgm:prSet presAssocID="{6EBFD686-61C6-46BA-A150-8836061D7F01}" presName="compNode" presStyleCnt="0"/>
      <dgm:spPr/>
    </dgm:pt>
    <dgm:pt modelId="{77EB7B3C-338A-4D84-A8A1-97691BBACF2B}" type="pres">
      <dgm:prSet presAssocID="{6EBFD686-61C6-46BA-A150-8836061D7F01}" presName="iconRect" presStyleLbl="node1" presStyleIdx="1" presStyleCnt="5" custLinFactNeighborX="44049" custLinFactNeighborY="6478"/>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Pizarra con relleno sólido"/>
        </a:ext>
      </dgm:extLst>
    </dgm:pt>
    <dgm:pt modelId="{48B2AAEB-A243-44BA-857F-5AADDA689A73}" type="pres">
      <dgm:prSet presAssocID="{6EBFD686-61C6-46BA-A150-8836061D7F01}" presName="iconSpace" presStyleCnt="0"/>
      <dgm:spPr/>
    </dgm:pt>
    <dgm:pt modelId="{1ACD68F1-C67C-448E-8BFA-D851FA0D09F5}" type="pres">
      <dgm:prSet presAssocID="{6EBFD686-61C6-46BA-A150-8836061D7F01}" presName="parTx" presStyleLbl="revTx" presStyleIdx="2" presStyleCnt="10">
        <dgm:presLayoutVars>
          <dgm:chMax val="0"/>
          <dgm:chPref val="0"/>
        </dgm:presLayoutVars>
      </dgm:prSet>
      <dgm:spPr/>
    </dgm:pt>
    <dgm:pt modelId="{47CEB0DF-C3A4-409D-9A3A-63E28E51A160}" type="pres">
      <dgm:prSet presAssocID="{6EBFD686-61C6-46BA-A150-8836061D7F01}" presName="txSpace" presStyleCnt="0"/>
      <dgm:spPr/>
    </dgm:pt>
    <dgm:pt modelId="{82328205-69CD-4D48-B575-5CC795954995}" type="pres">
      <dgm:prSet presAssocID="{6EBFD686-61C6-46BA-A150-8836061D7F01}" presName="desTx" presStyleLbl="revTx" presStyleIdx="3" presStyleCnt="10">
        <dgm:presLayoutVars/>
      </dgm:prSet>
      <dgm:spPr/>
    </dgm:pt>
    <dgm:pt modelId="{06CD1B57-7AA2-4960-84C1-D5AFD0CDD762}" type="pres">
      <dgm:prSet presAssocID="{4AD083E7-4E14-4969-88DA-6E7F420486BE}" presName="sibTrans" presStyleCnt="0"/>
      <dgm:spPr/>
    </dgm:pt>
    <dgm:pt modelId="{6B12D36C-F163-4277-813B-DD68888453A1}" type="pres">
      <dgm:prSet presAssocID="{F59D1C39-1C36-41D7-8414-E70A09A27D11}" presName="compNode" presStyleCnt="0"/>
      <dgm:spPr/>
    </dgm:pt>
    <dgm:pt modelId="{0AD9AC1B-15DB-44D4-83CD-B304E1AD1CD3}" type="pres">
      <dgm:prSet presAssocID="{F59D1C39-1C36-41D7-8414-E70A09A27D11}" presName="iconRect" presStyleLbl="node1" presStyleIdx="2" presStyleCnt="5" custLinFactNeighborX="29798" custLinFactNeighborY="-2591"/>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Advertencia"/>
        </a:ext>
      </dgm:extLst>
    </dgm:pt>
    <dgm:pt modelId="{B230F098-22CD-4588-AC81-8886A69F8FE5}" type="pres">
      <dgm:prSet presAssocID="{F59D1C39-1C36-41D7-8414-E70A09A27D11}" presName="iconSpace" presStyleCnt="0"/>
      <dgm:spPr/>
    </dgm:pt>
    <dgm:pt modelId="{F7D2704C-6620-49DA-9AA0-58F596088188}" type="pres">
      <dgm:prSet presAssocID="{F59D1C39-1C36-41D7-8414-E70A09A27D11}" presName="parTx" presStyleLbl="revTx" presStyleIdx="4" presStyleCnt="10">
        <dgm:presLayoutVars>
          <dgm:chMax val="0"/>
          <dgm:chPref val="0"/>
        </dgm:presLayoutVars>
      </dgm:prSet>
      <dgm:spPr/>
    </dgm:pt>
    <dgm:pt modelId="{1F993867-107D-403E-8901-8CE0F76EDBBC}" type="pres">
      <dgm:prSet presAssocID="{F59D1C39-1C36-41D7-8414-E70A09A27D11}" presName="txSpace" presStyleCnt="0"/>
      <dgm:spPr/>
    </dgm:pt>
    <dgm:pt modelId="{BE93C65A-32B1-4D96-8404-EDC7BF206DB1}" type="pres">
      <dgm:prSet presAssocID="{F59D1C39-1C36-41D7-8414-E70A09A27D11}" presName="desTx" presStyleLbl="revTx" presStyleIdx="5" presStyleCnt="10">
        <dgm:presLayoutVars/>
      </dgm:prSet>
      <dgm:spPr/>
    </dgm:pt>
    <dgm:pt modelId="{CA5B9FF3-D89C-49E6-80BF-45167A4A9268}" type="pres">
      <dgm:prSet presAssocID="{1FAA94E7-940D-41F7-9549-80F6A8AE6F08}" presName="sibTrans" presStyleCnt="0"/>
      <dgm:spPr/>
    </dgm:pt>
    <dgm:pt modelId="{82938880-3D2A-43E4-8918-B14CCE24A43B}" type="pres">
      <dgm:prSet presAssocID="{6CF8791D-944A-4231-843D-09425411A688}" presName="compNode" presStyleCnt="0"/>
      <dgm:spPr/>
    </dgm:pt>
    <dgm:pt modelId="{A6B5BA29-7464-43C7-90BC-0C17FCA6D7D7}" type="pres">
      <dgm:prSet presAssocID="{6CF8791D-944A-4231-843D-09425411A688}" presName="iconRect" presStyleLbl="node1" presStyleIdx="3" presStyleCnt="5" custLinFactNeighborX="49231" custLinFactNeighborY="-5182"/>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Procesador"/>
        </a:ext>
      </dgm:extLst>
    </dgm:pt>
    <dgm:pt modelId="{A1343CBB-CA27-4639-BEB7-074AE7AABB58}" type="pres">
      <dgm:prSet presAssocID="{6CF8791D-944A-4231-843D-09425411A688}" presName="iconSpace" presStyleCnt="0"/>
      <dgm:spPr/>
    </dgm:pt>
    <dgm:pt modelId="{09F64881-884D-480A-8F5E-2BB7A0F41229}" type="pres">
      <dgm:prSet presAssocID="{6CF8791D-944A-4231-843D-09425411A688}" presName="parTx" presStyleLbl="revTx" presStyleIdx="6" presStyleCnt="10">
        <dgm:presLayoutVars>
          <dgm:chMax val="0"/>
          <dgm:chPref val="0"/>
        </dgm:presLayoutVars>
      </dgm:prSet>
      <dgm:spPr/>
    </dgm:pt>
    <dgm:pt modelId="{FB3A2A5B-6940-4B25-BA03-71DE1320868D}" type="pres">
      <dgm:prSet presAssocID="{6CF8791D-944A-4231-843D-09425411A688}" presName="txSpace" presStyleCnt="0"/>
      <dgm:spPr/>
    </dgm:pt>
    <dgm:pt modelId="{D82CDAD5-DD5F-413C-B8A6-BA5A747F0392}" type="pres">
      <dgm:prSet presAssocID="{6CF8791D-944A-4231-843D-09425411A688}" presName="desTx" presStyleLbl="revTx" presStyleIdx="7" presStyleCnt="10">
        <dgm:presLayoutVars/>
      </dgm:prSet>
      <dgm:spPr>
        <a:xfrm>
          <a:off x="7111212" y="2363740"/>
          <a:ext cx="2016562" cy="1437148"/>
        </a:xfrm>
        <a:prstGeom prst="rect">
          <a:avLst/>
        </a:prstGeom>
      </dgm:spPr>
    </dgm:pt>
    <dgm:pt modelId="{23C03408-41FA-43A1-86D4-A04A64C55C03}" type="pres">
      <dgm:prSet presAssocID="{C08F14F5-EDD8-41B1-B3A3-C818EA578165}" presName="sibTrans" presStyleCnt="0"/>
      <dgm:spPr/>
    </dgm:pt>
    <dgm:pt modelId="{4F06BB38-7748-40AD-8CF0-2E69CD2A7B77}" type="pres">
      <dgm:prSet presAssocID="{09CC7127-D262-4CA2-B36A-7647A725380F}" presName="compNode" presStyleCnt="0"/>
      <dgm:spPr/>
    </dgm:pt>
    <dgm:pt modelId="{5B515039-AEC3-470F-BEA8-E9A6E04991B2}" type="pres">
      <dgm:prSet presAssocID="{09CC7127-D262-4CA2-B36A-7647A725380F}" presName="iconRect" presStyleLbl="node1" presStyleIdx="4" presStyleCnt="5" custLinFactNeighborX="51822" custLinFactNeighborY="1296"/>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Grupo de personas con relleno sólido"/>
        </a:ext>
      </dgm:extLst>
    </dgm:pt>
    <dgm:pt modelId="{B80E0F27-489B-4D90-ACA6-895E254CBFF2}" type="pres">
      <dgm:prSet presAssocID="{09CC7127-D262-4CA2-B36A-7647A725380F}" presName="iconSpace" presStyleCnt="0"/>
      <dgm:spPr/>
    </dgm:pt>
    <dgm:pt modelId="{AFBEAC91-E654-4885-A6AB-71B4C9D92D5C}" type="pres">
      <dgm:prSet presAssocID="{09CC7127-D262-4CA2-B36A-7647A725380F}" presName="parTx" presStyleLbl="revTx" presStyleIdx="8" presStyleCnt="10">
        <dgm:presLayoutVars>
          <dgm:chMax val="0"/>
          <dgm:chPref val="0"/>
        </dgm:presLayoutVars>
      </dgm:prSet>
      <dgm:spPr/>
    </dgm:pt>
    <dgm:pt modelId="{8B683E3F-5FAC-45C7-8EE6-9EB283EC7DD1}" type="pres">
      <dgm:prSet presAssocID="{09CC7127-D262-4CA2-B36A-7647A725380F}" presName="txSpace" presStyleCnt="0"/>
      <dgm:spPr/>
    </dgm:pt>
    <dgm:pt modelId="{45B63C17-2222-4076-875E-7B62EC112D67}" type="pres">
      <dgm:prSet presAssocID="{09CC7127-D262-4CA2-B36A-7647A725380F}" presName="desTx" presStyleLbl="revTx" presStyleIdx="9" presStyleCnt="10">
        <dgm:presLayoutVars/>
      </dgm:prSet>
      <dgm:spPr/>
    </dgm:pt>
  </dgm:ptLst>
  <dgm:cxnLst>
    <dgm:cxn modelId="{25513100-F834-45D7-B75D-AF047EA1E3A5}" srcId="{09CC7127-D262-4CA2-B36A-7647A725380F}" destId="{8D8763B7-3EE8-4416-A75E-48D79D112C40}" srcOrd="1" destOrd="0" parTransId="{1AD3A058-CFD7-4469-9E1A-CDA970577BA2}" sibTransId="{761565DD-7E2A-48A7-B149-CE285E3ABD68}"/>
    <dgm:cxn modelId="{44233E04-0CEC-408E-9EFE-A4F6E6C3AE81}" type="presOf" srcId="{A5E6A559-CA95-47CA-807C-97DDADD38FA2}" destId="{82328205-69CD-4D48-B575-5CC795954995}" srcOrd="0" destOrd="1" presId="urn:microsoft.com/office/officeart/2018/2/layout/IconLabelDescriptionList"/>
    <dgm:cxn modelId="{E3219A09-E66A-4EE7-9C18-61C645A72160}" srcId="{6CF8791D-944A-4231-843D-09425411A688}" destId="{609E9F12-AA27-4362-B6FC-AB4398137558}" srcOrd="0" destOrd="0" parTransId="{74D1CDAB-7122-46D9-A756-D1EA22CBA65C}" sibTransId="{0292EE22-2680-4105-825F-7266B6019FB7}"/>
    <dgm:cxn modelId="{4DF0C60D-AC6F-499E-84AC-11CA58145240}" type="presOf" srcId="{4FE157F2-53D9-4DBB-AC0D-31DC7D26FCE5}" destId="{F6920C52-845C-4681-883E-9184FE024F85}" srcOrd="0" destOrd="0" presId="urn:microsoft.com/office/officeart/2018/2/layout/IconLabelDescriptionList"/>
    <dgm:cxn modelId="{2CFA0712-2950-4773-9672-3ADA99E7E946}" type="presOf" srcId="{991415DD-AB86-4C65-B4F0-8E99D9EDD447}" destId="{D82CDAD5-DD5F-413C-B8A6-BA5A747F0392}" srcOrd="0" destOrd="2" presId="urn:microsoft.com/office/officeart/2018/2/layout/IconLabelDescriptionList"/>
    <dgm:cxn modelId="{3AA82F1D-32D1-4A46-B4A8-3724DA268095}" type="presOf" srcId="{CD3A3507-D5BC-4BA0-AC2D-3792AEEECEE2}" destId="{45B63C17-2222-4076-875E-7B62EC112D67}" srcOrd="0" destOrd="2" presId="urn:microsoft.com/office/officeart/2018/2/layout/IconLabelDescriptionList"/>
    <dgm:cxn modelId="{1FAEE51E-BF37-49EE-86D5-9F0ED1965E99}" srcId="{4FE157F2-53D9-4DBB-AC0D-31DC7D26FCE5}" destId="{6EBFD686-61C6-46BA-A150-8836061D7F01}" srcOrd="1" destOrd="0" parTransId="{1293F167-F437-4CB5-8C1F-8BD9317FE0D4}" sibTransId="{4AD083E7-4E14-4969-88DA-6E7F420486BE}"/>
    <dgm:cxn modelId="{6A417B2D-2BDF-4B0C-BFD5-CA6955FFC20A}" srcId="{4FE157F2-53D9-4DBB-AC0D-31DC7D26FCE5}" destId="{F59D1C39-1C36-41D7-8414-E70A09A27D11}" srcOrd="2" destOrd="0" parTransId="{7820D0CF-E3F8-4E59-9867-5C92D27FDEE2}" sibTransId="{1FAA94E7-940D-41F7-9549-80F6A8AE6F08}"/>
    <dgm:cxn modelId="{804E8D2E-2E31-4DAF-9EDC-3384395BC8CF}" type="presOf" srcId="{F7F16488-CD56-459C-B5D6-01B7C28CE9EF}" destId="{82328205-69CD-4D48-B575-5CC795954995}" srcOrd="0" destOrd="0" presId="urn:microsoft.com/office/officeart/2018/2/layout/IconLabelDescriptionList"/>
    <dgm:cxn modelId="{641B4833-CD3E-4668-B764-3575245A79BB}" type="presOf" srcId="{FEA8FB8B-949D-4AA3-9307-895AE65D8B03}" destId="{BE93C65A-32B1-4D96-8404-EDC7BF206DB1}" srcOrd="0" destOrd="1" presId="urn:microsoft.com/office/officeart/2018/2/layout/IconLabelDescriptionList"/>
    <dgm:cxn modelId="{5DB77035-1440-45AE-93A8-101DB5761C93}" srcId="{6EBFD686-61C6-46BA-A150-8836061D7F01}" destId="{F7F16488-CD56-459C-B5D6-01B7C28CE9EF}" srcOrd="0" destOrd="0" parTransId="{FD6439D6-1CEA-496A-868A-9E9CD449F787}" sibTransId="{19301EE4-76D2-4723-952A-4CD7A005732A}"/>
    <dgm:cxn modelId="{3E5E0B60-41E7-467D-B8E8-9C1D08891D23}" type="presOf" srcId="{B04EF3C0-61DC-44D0-9494-458CCADEC7D2}" destId="{E64C53B7-A134-4751-9841-ACB0552F2280}" srcOrd="0" destOrd="0" presId="urn:microsoft.com/office/officeart/2018/2/layout/IconLabelDescriptionList"/>
    <dgm:cxn modelId="{E80ECF64-BEC2-4527-AA1F-C3F5DB04F26C}" srcId="{F59D1C39-1C36-41D7-8414-E70A09A27D11}" destId="{AC77A18E-23B7-43B7-A41B-FCF5E0DE9AE2}" srcOrd="0" destOrd="0" parTransId="{6B2C6BF4-D9E8-493A-9020-281019578EE4}" sibTransId="{4D24182A-DF71-4767-8B60-3D4571414A11}"/>
    <dgm:cxn modelId="{8E259067-DF71-495E-9104-6BCB605D391B}" srcId="{6CF8791D-944A-4231-843D-09425411A688}" destId="{71011175-A12A-4B75-BBEF-4A7B6D833AD7}" srcOrd="1" destOrd="0" parTransId="{9DDD7524-DDA2-4A45-B1A9-95A1436D9A9B}" sibTransId="{81DBDE56-3E21-440C-9B27-5C28DAF01558}"/>
    <dgm:cxn modelId="{45F5C767-39F4-44F1-9CCE-A972EDD0C127}" type="presOf" srcId="{6BBE319A-2867-4A56-9E71-C4100458C320}" destId="{BE93C65A-32B1-4D96-8404-EDC7BF206DB1}" srcOrd="0" destOrd="2" presId="urn:microsoft.com/office/officeart/2018/2/layout/IconLabelDescriptionList"/>
    <dgm:cxn modelId="{8E014570-2A2E-4DCC-87AF-04F68BE5BDA5}" srcId="{6CF8791D-944A-4231-843D-09425411A688}" destId="{991415DD-AB86-4C65-B4F0-8E99D9EDD447}" srcOrd="2" destOrd="0" parTransId="{86D605C6-BEF0-4161-8E96-29AE10B29E1C}" sibTransId="{CF95EF5C-882C-4449-972F-3BAEE0AF48FA}"/>
    <dgm:cxn modelId="{9CF67674-B428-4994-A98F-48E7BCD3C58C}" type="presOf" srcId="{71011175-A12A-4B75-BBEF-4A7B6D833AD7}" destId="{D82CDAD5-DD5F-413C-B8A6-BA5A747F0392}" srcOrd="0" destOrd="1" presId="urn:microsoft.com/office/officeart/2018/2/layout/IconLabelDescriptionList"/>
    <dgm:cxn modelId="{FD418D7F-B269-44CB-9D4D-6CB4853AC4B2}" srcId="{09CC7127-D262-4CA2-B36A-7647A725380F}" destId="{CD3A3507-D5BC-4BA0-AC2D-3792AEEECEE2}" srcOrd="2" destOrd="0" parTransId="{4B805F18-723E-4591-A09D-3E9A23AB2404}" sibTransId="{32A7E947-716A-4F6F-B9F9-DCCAA7756C27}"/>
    <dgm:cxn modelId="{E6F6EE82-BE3E-459E-880F-A3F707BB20B7}" type="presOf" srcId="{AC77A18E-23B7-43B7-A41B-FCF5E0DE9AE2}" destId="{BE93C65A-32B1-4D96-8404-EDC7BF206DB1}" srcOrd="0" destOrd="0" presId="urn:microsoft.com/office/officeart/2018/2/layout/IconLabelDescriptionList"/>
    <dgm:cxn modelId="{04BB2888-FCE1-49E5-8959-1F1075E062CC}" type="presOf" srcId="{065E90FC-AA4E-4E95-B72C-83E333AC1727}" destId="{82328205-69CD-4D48-B575-5CC795954995}" srcOrd="0" destOrd="2" presId="urn:microsoft.com/office/officeart/2018/2/layout/IconLabelDescriptionList"/>
    <dgm:cxn modelId="{F709529D-F237-46CB-AE0E-E5B25E237ECF}" srcId="{09CC7127-D262-4CA2-B36A-7647A725380F}" destId="{D79517A0-B582-4786-8FD7-94ED5ED42CC3}" srcOrd="0" destOrd="0" parTransId="{8ADA11E5-1B98-4748-AF1C-0835A751F43C}" sibTransId="{64627369-8CE6-47DA-BBE2-5339D04ABC2B}"/>
    <dgm:cxn modelId="{A7CD199F-DFF7-43E2-A40F-EA2B44F6391E}" srcId="{4FE157F2-53D9-4DBB-AC0D-31DC7D26FCE5}" destId="{09CC7127-D262-4CA2-B36A-7647A725380F}" srcOrd="4" destOrd="0" parTransId="{8326E46A-CEB5-4187-8D55-854543DFDF3B}" sibTransId="{C7B2596C-B74D-4107-A869-069DC61CACA7}"/>
    <dgm:cxn modelId="{7F47E5A4-4096-4C7D-83BF-03228179A022}" srcId="{4FE157F2-53D9-4DBB-AC0D-31DC7D26FCE5}" destId="{B04EF3C0-61DC-44D0-9494-458CCADEC7D2}" srcOrd="0" destOrd="0" parTransId="{18D04E67-1D3D-437F-82B0-6D02A4B4D3BA}" sibTransId="{4F4D3FC8-9039-4F00-AC47-6A09D7D2920A}"/>
    <dgm:cxn modelId="{3EB8E5A6-3DE3-4E2F-A293-484BDD4D79D4}" srcId="{6EBFD686-61C6-46BA-A150-8836061D7F01}" destId="{065E90FC-AA4E-4E95-B72C-83E333AC1727}" srcOrd="2" destOrd="0" parTransId="{24DB2CA4-8E8C-4BD7-9A75-4122CEAFD20B}" sibTransId="{741EBC95-1708-451B-B2FC-CE83CD2D5752}"/>
    <dgm:cxn modelId="{A5387BBF-BD56-4AC4-9578-F181888EF4D6}" type="presOf" srcId="{609E9F12-AA27-4362-B6FC-AB4398137558}" destId="{D82CDAD5-DD5F-413C-B8A6-BA5A747F0392}" srcOrd="0" destOrd="0" presId="urn:microsoft.com/office/officeart/2018/2/layout/IconLabelDescriptionList"/>
    <dgm:cxn modelId="{9D9FA5C1-CBC3-41EB-B38D-11DDD551AC10}" type="presOf" srcId="{6CF8791D-944A-4231-843D-09425411A688}" destId="{09F64881-884D-480A-8F5E-2BB7A0F41229}" srcOrd="0" destOrd="0" presId="urn:microsoft.com/office/officeart/2018/2/layout/IconLabelDescriptionList"/>
    <dgm:cxn modelId="{BADB02C2-090F-4DDD-B3AE-BFC0EBA603F3}" type="presOf" srcId="{F59D1C39-1C36-41D7-8414-E70A09A27D11}" destId="{F7D2704C-6620-49DA-9AA0-58F596088188}" srcOrd="0" destOrd="0" presId="urn:microsoft.com/office/officeart/2018/2/layout/IconLabelDescriptionList"/>
    <dgm:cxn modelId="{27D04FCA-14A2-4DE6-9668-70693CD2803C}" srcId="{4FE157F2-53D9-4DBB-AC0D-31DC7D26FCE5}" destId="{6CF8791D-944A-4231-843D-09425411A688}" srcOrd="3" destOrd="0" parTransId="{6E54518E-2F4A-4C46-9314-88C07210698C}" sibTransId="{C08F14F5-EDD8-41B1-B3A3-C818EA578165}"/>
    <dgm:cxn modelId="{33D628CF-4CD0-4795-BB1A-3DE7F6DA1C54}" type="presOf" srcId="{09CC7127-D262-4CA2-B36A-7647A725380F}" destId="{AFBEAC91-E654-4885-A6AB-71B4C9D92D5C}" srcOrd="0" destOrd="0" presId="urn:microsoft.com/office/officeart/2018/2/layout/IconLabelDescriptionList"/>
    <dgm:cxn modelId="{70A8F6D0-74A1-41D2-ACF7-9396E1A55C76}" srcId="{6EBFD686-61C6-46BA-A150-8836061D7F01}" destId="{A5E6A559-CA95-47CA-807C-97DDADD38FA2}" srcOrd="1" destOrd="0" parTransId="{EB63CBA9-9FAB-4FDE-A6D3-6A6A10578CBC}" sibTransId="{9340B74B-49C7-4607-8D75-65A37D0E6C46}"/>
    <dgm:cxn modelId="{351633D5-6570-483A-B1B3-DBCD0545C134}" srcId="{F59D1C39-1C36-41D7-8414-E70A09A27D11}" destId="{FEA8FB8B-949D-4AA3-9307-895AE65D8B03}" srcOrd="1" destOrd="0" parTransId="{68384160-A5DC-4752-A18C-40DD7A59161F}" sibTransId="{48232D42-6A87-4D72-AB95-CF16013E037D}"/>
    <dgm:cxn modelId="{FAA516E2-93BE-4AAB-A49C-DA9F55C810FE}" type="presOf" srcId="{D79517A0-B582-4786-8FD7-94ED5ED42CC3}" destId="{45B63C17-2222-4076-875E-7B62EC112D67}" srcOrd="0" destOrd="0" presId="urn:microsoft.com/office/officeart/2018/2/layout/IconLabelDescriptionList"/>
    <dgm:cxn modelId="{864DB9E6-225C-43FC-AFC2-61FAF632ABF3}" type="presOf" srcId="{8D8763B7-3EE8-4416-A75E-48D79D112C40}" destId="{45B63C17-2222-4076-875E-7B62EC112D67}" srcOrd="0" destOrd="1" presId="urn:microsoft.com/office/officeart/2018/2/layout/IconLabelDescriptionList"/>
    <dgm:cxn modelId="{120BD9E9-6980-428D-B6E0-A4A908CC7760}" type="presOf" srcId="{6EBFD686-61C6-46BA-A150-8836061D7F01}" destId="{1ACD68F1-C67C-448E-8BFA-D851FA0D09F5}" srcOrd="0" destOrd="0" presId="urn:microsoft.com/office/officeart/2018/2/layout/IconLabelDescriptionList"/>
    <dgm:cxn modelId="{E14542ED-B89F-438C-BF58-F1BE16A7186D}" srcId="{F59D1C39-1C36-41D7-8414-E70A09A27D11}" destId="{6BBE319A-2867-4A56-9E71-C4100458C320}" srcOrd="2" destOrd="0" parTransId="{28A610A9-7A49-4DA5-907C-353A232B0EC2}" sibTransId="{9B17A75E-26B1-4286-8416-2DF542275FF4}"/>
    <dgm:cxn modelId="{65E7552C-570B-4678-8BF6-F2C8103486B3}" type="presParOf" srcId="{F6920C52-845C-4681-883E-9184FE024F85}" destId="{98EE36F4-1D6C-4CD9-87EA-28AD7560CA5B}" srcOrd="0" destOrd="0" presId="urn:microsoft.com/office/officeart/2018/2/layout/IconLabelDescriptionList"/>
    <dgm:cxn modelId="{AB381B2A-F394-4761-9BE0-78FA09AC2DAF}" type="presParOf" srcId="{98EE36F4-1D6C-4CD9-87EA-28AD7560CA5B}" destId="{65B4B32D-9136-4755-B18F-7D34E9A00131}" srcOrd="0" destOrd="0" presId="urn:microsoft.com/office/officeart/2018/2/layout/IconLabelDescriptionList"/>
    <dgm:cxn modelId="{EEAE5F68-7982-4EA0-97AE-AD57C28CC07C}" type="presParOf" srcId="{98EE36F4-1D6C-4CD9-87EA-28AD7560CA5B}" destId="{5532BF63-F2D1-4ED1-87F4-A2CD06E4B7C2}" srcOrd="1" destOrd="0" presId="urn:microsoft.com/office/officeart/2018/2/layout/IconLabelDescriptionList"/>
    <dgm:cxn modelId="{A8B80CA9-10E0-4606-8F05-7CE4644ECCA9}" type="presParOf" srcId="{98EE36F4-1D6C-4CD9-87EA-28AD7560CA5B}" destId="{E64C53B7-A134-4751-9841-ACB0552F2280}" srcOrd="2" destOrd="0" presId="urn:microsoft.com/office/officeart/2018/2/layout/IconLabelDescriptionList"/>
    <dgm:cxn modelId="{74CD9493-463B-459A-B313-CBEEE6CC00A9}" type="presParOf" srcId="{98EE36F4-1D6C-4CD9-87EA-28AD7560CA5B}" destId="{1DE0DCBB-993F-4E11-B7AB-4875D2EEB8C1}" srcOrd="3" destOrd="0" presId="urn:microsoft.com/office/officeart/2018/2/layout/IconLabelDescriptionList"/>
    <dgm:cxn modelId="{E3C95320-9EB2-438C-8FCB-929734A47DA5}" type="presParOf" srcId="{98EE36F4-1D6C-4CD9-87EA-28AD7560CA5B}" destId="{BB2F66BC-00BA-439A-963A-6DD8D36EAB93}" srcOrd="4" destOrd="0" presId="urn:microsoft.com/office/officeart/2018/2/layout/IconLabelDescriptionList"/>
    <dgm:cxn modelId="{5EE1043E-E6B5-4FB6-A76A-664C9D728FA7}" type="presParOf" srcId="{F6920C52-845C-4681-883E-9184FE024F85}" destId="{50BD3594-ADE3-4E21-88AB-15DD66BFB300}" srcOrd="1" destOrd="0" presId="urn:microsoft.com/office/officeart/2018/2/layout/IconLabelDescriptionList"/>
    <dgm:cxn modelId="{2BEAF7B4-1AB6-44CF-BD4B-2BF326DE0E53}" type="presParOf" srcId="{F6920C52-845C-4681-883E-9184FE024F85}" destId="{4D440654-2C95-4992-9781-2B9161F32081}" srcOrd="2" destOrd="0" presId="urn:microsoft.com/office/officeart/2018/2/layout/IconLabelDescriptionList"/>
    <dgm:cxn modelId="{00F13BB0-B69A-4DDD-B79C-2F78574F776F}" type="presParOf" srcId="{4D440654-2C95-4992-9781-2B9161F32081}" destId="{77EB7B3C-338A-4D84-A8A1-97691BBACF2B}" srcOrd="0" destOrd="0" presId="urn:microsoft.com/office/officeart/2018/2/layout/IconLabelDescriptionList"/>
    <dgm:cxn modelId="{E3DBAEB6-E3AE-4314-A984-2B18313D1329}" type="presParOf" srcId="{4D440654-2C95-4992-9781-2B9161F32081}" destId="{48B2AAEB-A243-44BA-857F-5AADDA689A73}" srcOrd="1" destOrd="0" presId="urn:microsoft.com/office/officeart/2018/2/layout/IconLabelDescriptionList"/>
    <dgm:cxn modelId="{46C8650B-66F4-4F3C-A6BA-DBD236A49100}" type="presParOf" srcId="{4D440654-2C95-4992-9781-2B9161F32081}" destId="{1ACD68F1-C67C-448E-8BFA-D851FA0D09F5}" srcOrd="2" destOrd="0" presId="urn:microsoft.com/office/officeart/2018/2/layout/IconLabelDescriptionList"/>
    <dgm:cxn modelId="{85E51003-B01A-4B77-A9D4-C364545F9C1F}" type="presParOf" srcId="{4D440654-2C95-4992-9781-2B9161F32081}" destId="{47CEB0DF-C3A4-409D-9A3A-63E28E51A160}" srcOrd="3" destOrd="0" presId="urn:microsoft.com/office/officeart/2018/2/layout/IconLabelDescriptionList"/>
    <dgm:cxn modelId="{063859F7-E0A8-45CD-A626-6D0A27D4A039}" type="presParOf" srcId="{4D440654-2C95-4992-9781-2B9161F32081}" destId="{82328205-69CD-4D48-B575-5CC795954995}" srcOrd="4" destOrd="0" presId="urn:microsoft.com/office/officeart/2018/2/layout/IconLabelDescriptionList"/>
    <dgm:cxn modelId="{65A61BF4-079E-43CF-AA1B-A9D76134A294}" type="presParOf" srcId="{F6920C52-845C-4681-883E-9184FE024F85}" destId="{06CD1B57-7AA2-4960-84C1-D5AFD0CDD762}" srcOrd="3" destOrd="0" presId="urn:microsoft.com/office/officeart/2018/2/layout/IconLabelDescriptionList"/>
    <dgm:cxn modelId="{09E32AA9-FD74-4DC4-B443-3497652CB4BA}" type="presParOf" srcId="{F6920C52-845C-4681-883E-9184FE024F85}" destId="{6B12D36C-F163-4277-813B-DD68888453A1}" srcOrd="4" destOrd="0" presId="urn:microsoft.com/office/officeart/2018/2/layout/IconLabelDescriptionList"/>
    <dgm:cxn modelId="{CC67CFB0-27A4-4DA5-A13A-8E1FD93473AA}" type="presParOf" srcId="{6B12D36C-F163-4277-813B-DD68888453A1}" destId="{0AD9AC1B-15DB-44D4-83CD-B304E1AD1CD3}" srcOrd="0" destOrd="0" presId="urn:microsoft.com/office/officeart/2018/2/layout/IconLabelDescriptionList"/>
    <dgm:cxn modelId="{E391338B-8CE6-4685-9871-2C5D0DDCE4A2}" type="presParOf" srcId="{6B12D36C-F163-4277-813B-DD68888453A1}" destId="{B230F098-22CD-4588-AC81-8886A69F8FE5}" srcOrd="1" destOrd="0" presId="urn:microsoft.com/office/officeart/2018/2/layout/IconLabelDescriptionList"/>
    <dgm:cxn modelId="{133173C9-9016-4E83-A6F8-C020DB97F917}" type="presParOf" srcId="{6B12D36C-F163-4277-813B-DD68888453A1}" destId="{F7D2704C-6620-49DA-9AA0-58F596088188}" srcOrd="2" destOrd="0" presId="urn:microsoft.com/office/officeart/2018/2/layout/IconLabelDescriptionList"/>
    <dgm:cxn modelId="{3FCFC642-B397-4FE8-AA25-2337861CB767}" type="presParOf" srcId="{6B12D36C-F163-4277-813B-DD68888453A1}" destId="{1F993867-107D-403E-8901-8CE0F76EDBBC}" srcOrd="3" destOrd="0" presId="urn:microsoft.com/office/officeart/2018/2/layout/IconLabelDescriptionList"/>
    <dgm:cxn modelId="{3B226CE3-70C7-4F50-BEFD-D366B67E77D7}" type="presParOf" srcId="{6B12D36C-F163-4277-813B-DD68888453A1}" destId="{BE93C65A-32B1-4D96-8404-EDC7BF206DB1}" srcOrd="4" destOrd="0" presId="urn:microsoft.com/office/officeart/2018/2/layout/IconLabelDescriptionList"/>
    <dgm:cxn modelId="{94BCFDA5-BF00-4AA9-AE31-C3E4842DCE24}" type="presParOf" srcId="{F6920C52-845C-4681-883E-9184FE024F85}" destId="{CA5B9FF3-D89C-49E6-80BF-45167A4A9268}" srcOrd="5" destOrd="0" presId="urn:microsoft.com/office/officeart/2018/2/layout/IconLabelDescriptionList"/>
    <dgm:cxn modelId="{E5984E54-4EDB-43F2-81FB-9E3155507C6B}" type="presParOf" srcId="{F6920C52-845C-4681-883E-9184FE024F85}" destId="{82938880-3D2A-43E4-8918-B14CCE24A43B}" srcOrd="6" destOrd="0" presId="urn:microsoft.com/office/officeart/2018/2/layout/IconLabelDescriptionList"/>
    <dgm:cxn modelId="{05F1ECD5-7684-4D76-A848-94B692B5C2E9}" type="presParOf" srcId="{82938880-3D2A-43E4-8918-B14CCE24A43B}" destId="{A6B5BA29-7464-43C7-90BC-0C17FCA6D7D7}" srcOrd="0" destOrd="0" presId="urn:microsoft.com/office/officeart/2018/2/layout/IconLabelDescriptionList"/>
    <dgm:cxn modelId="{67A6DD4A-863A-4121-A08C-0D5E100873DE}" type="presParOf" srcId="{82938880-3D2A-43E4-8918-B14CCE24A43B}" destId="{A1343CBB-CA27-4639-BEB7-074AE7AABB58}" srcOrd="1" destOrd="0" presId="urn:microsoft.com/office/officeart/2018/2/layout/IconLabelDescriptionList"/>
    <dgm:cxn modelId="{D4096811-AB3B-4B11-9F77-961D5920D42C}" type="presParOf" srcId="{82938880-3D2A-43E4-8918-B14CCE24A43B}" destId="{09F64881-884D-480A-8F5E-2BB7A0F41229}" srcOrd="2" destOrd="0" presId="urn:microsoft.com/office/officeart/2018/2/layout/IconLabelDescriptionList"/>
    <dgm:cxn modelId="{8FA378A8-2FBE-46E1-AC15-7579A49CEBB5}" type="presParOf" srcId="{82938880-3D2A-43E4-8918-B14CCE24A43B}" destId="{FB3A2A5B-6940-4B25-BA03-71DE1320868D}" srcOrd="3" destOrd="0" presId="urn:microsoft.com/office/officeart/2018/2/layout/IconLabelDescriptionList"/>
    <dgm:cxn modelId="{E4CEA06F-C5FC-4001-A1FC-E03816F7FCAF}" type="presParOf" srcId="{82938880-3D2A-43E4-8918-B14CCE24A43B}" destId="{D82CDAD5-DD5F-413C-B8A6-BA5A747F0392}" srcOrd="4" destOrd="0" presId="urn:microsoft.com/office/officeart/2018/2/layout/IconLabelDescriptionList"/>
    <dgm:cxn modelId="{2801A099-9D8C-477C-BF16-7E2BACDFE278}" type="presParOf" srcId="{F6920C52-845C-4681-883E-9184FE024F85}" destId="{23C03408-41FA-43A1-86D4-A04A64C55C03}" srcOrd="7" destOrd="0" presId="urn:microsoft.com/office/officeart/2018/2/layout/IconLabelDescriptionList"/>
    <dgm:cxn modelId="{A4DC6FC5-7161-4248-BC36-806CE1BA4091}" type="presParOf" srcId="{F6920C52-845C-4681-883E-9184FE024F85}" destId="{4F06BB38-7748-40AD-8CF0-2E69CD2A7B77}" srcOrd="8" destOrd="0" presId="urn:microsoft.com/office/officeart/2018/2/layout/IconLabelDescriptionList"/>
    <dgm:cxn modelId="{7509CCD1-16E3-4F2D-9106-F568AEEE9FFF}" type="presParOf" srcId="{4F06BB38-7748-40AD-8CF0-2E69CD2A7B77}" destId="{5B515039-AEC3-470F-BEA8-E9A6E04991B2}" srcOrd="0" destOrd="0" presId="urn:microsoft.com/office/officeart/2018/2/layout/IconLabelDescriptionList"/>
    <dgm:cxn modelId="{51649F74-5346-4E4E-B6D0-D0366B658556}" type="presParOf" srcId="{4F06BB38-7748-40AD-8CF0-2E69CD2A7B77}" destId="{B80E0F27-489B-4D90-ACA6-895E254CBFF2}" srcOrd="1" destOrd="0" presId="urn:microsoft.com/office/officeart/2018/2/layout/IconLabelDescriptionList"/>
    <dgm:cxn modelId="{E348C6A8-B3B0-4BE2-8D0A-C1A8A7BF2A0B}" type="presParOf" srcId="{4F06BB38-7748-40AD-8CF0-2E69CD2A7B77}" destId="{AFBEAC91-E654-4885-A6AB-71B4C9D92D5C}" srcOrd="2" destOrd="0" presId="urn:microsoft.com/office/officeart/2018/2/layout/IconLabelDescriptionList"/>
    <dgm:cxn modelId="{15DF44CD-2E64-485C-8FD2-3120B4F0C3E6}" type="presParOf" srcId="{4F06BB38-7748-40AD-8CF0-2E69CD2A7B77}" destId="{8B683E3F-5FAC-45C7-8EE6-9EB283EC7DD1}" srcOrd="3" destOrd="0" presId="urn:microsoft.com/office/officeart/2018/2/layout/IconLabelDescriptionList"/>
    <dgm:cxn modelId="{8E4A7034-C81E-42CB-9496-164DFA0A901A}" type="presParOf" srcId="{4F06BB38-7748-40AD-8CF0-2E69CD2A7B77}" destId="{45B63C17-2222-4076-875E-7B62EC112D67}" srcOrd="4" destOrd="0" presId="urn:microsoft.com/office/officeart/2018/2/layout/IconLabelDescription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E6609E7-D522-4CE6-8E2E-C1CC65DB053A}" type="doc">
      <dgm:prSet loTypeId="urn:microsoft.com/office/officeart/2018/5/layout/IconLeafLabelList" loCatId="icon" qsTypeId="urn:microsoft.com/office/officeart/2005/8/quickstyle/simple1" qsCatId="simple" csTypeId="urn:microsoft.com/office/officeart/2005/8/colors/accent1_2" csCatId="accent1" phldr="1"/>
      <dgm:spPr/>
      <dgm:t>
        <a:bodyPr/>
        <a:lstStyle/>
        <a:p>
          <a:endParaRPr lang="en-US"/>
        </a:p>
      </dgm:t>
    </dgm:pt>
    <dgm:pt modelId="{18898D4D-0E1A-4B73-836F-1AFCA08E9AFA}">
      <dgm:prSet custT="1"/>
      <dgm:spPr/>
      <dgm:t>
        <a:bodyPr/>
        <a:lstStyle/>
        <a:p>
          <a:pPr>
            <a:lnSpc>
              <a:spcPct val="100000"/>
            </a:lnSpc>
            <a:defRPr cap="all"/>
          </a:pPr>
          <a:r>
            <a:rPr lang="es-MX" sz="1400" b="1" dirty="0"/>
            <a:t>1. Control Interno: </a:t>
          </a:r>
        </a:p>
        <a:p>
          <a:pPr>
            <a:lnSpc>
              <a:spcPct val="100000"/>
            </a:lnSpc>
            <a:defRPr cap="all"/>
          </a:pPr>
          <a:r>
            <a:rPr lang="es-MX" sz="1600" dirty="0"/>
            <a:t>Revisión constante de procesos y auditorías internas.</a:t>
          </a:r>
          <a:endParaRPr lang="en-US" sz="1600" dirty="0"/>
        </a:p>
      </dgm:t>
    </dgm:pt>
    <dgm:pt modelId="{8E735019-8A5E-4977-B099-0ADD11B5D714}" type="parTrans" cxnId="{04C2A993-34FD-4E5A-9628-E19FC2D2708E}">
      <dgm:prSet/>
      <dgm:spPr/>
      <dgm:t>
        <a:bodyPr/>
        <a:lstStyle/>
        <a:p>
          <a:endParaRPr lang="en-US" sz="2400"/>
        </a:p>
      </dgm:t>
    </dgm:pt>
    <dgm:pt modelId="{52A693F0-9AAA-4730-8F5D-FC55FE94618A}" type="sibTrans" cxnId="{04C2A993-34FD-4E5A-9628-E19FC2D2708E}">
      <dgm:prSet/>
      <dgm:spPr/>
      <dgm:t>
        <a:bodyPr/>
        <a:lstStyle/>
        <a:p>
          <a:endParaRPr lang="en-US" sz="2400"/>
        </a:p>
      </dgm:t>
    </dgm:pt>
    <dgm:pt modelId="{A6C7CA3B-F92F-4CBB-A0D0-01BDC200CD33}">
      <dgm:prSet custT="1"/>
      <dgm:spPr/>
      <dgm:t>
        <a:bodyPr/>
        <a:lstStyle/>
        <a:p>
          <a:pPr>
            <a:lnSpc>
              <a:spcPct val="100000"/>
            </a:lnSpc>
            <a:defRPr cap="all"/>
          </a:pPr>
          <a:r>
            <a:rPr lang="es-MX" sz="1400" b="1" dirty="0"/>
            <a:t>2. Disciplina Financiera</a:t>
          </a:r>
          <a:r>
            <a:rPr lang="es-MX" sz="1400" dirty="0"/>
            <a:t>:</a:t>
          </a:r>
        </a:p>
        <a:p>
          <a:pPr>
            <a:lnSpc>
              <a:spcPct val="100000"/>
            </a:lnSpc>
            <a:defRPr cap="all"/>
          </a:pPr>
          <a:r>
            <a:rPr lang="es-MX" sz="1400" dirty="0"/>
            <a:t> </a:t>
          </a:r>
          <a:r>
            <a:rPr lang="es-MX" sz="1600" dirty="0"/>
            <a:t>Reducción de gastos innecesarios y reasignación eficiente de recursos.</a:t>
          </a:r>
          <a:endParaRPr lang="en-US" sz="1400" dirty="0"/>
        </a:p>
      </dgm:t>
    </dgm:pt>
    <dgm:pt modelId="{03B269D4-EAEC-4CF2-BC00-5E3C0C991C4A}" type="parTrans" cxnId="{5C4BC56F-D448-4880-9FBC-3966CA2C5493}">
      <dgm:prSet/>
      <dgm:spPr/>
      <dgm:t>
        <a:bodyPr/>
        <a:lstStyle/>
        <a:p>
          <a:endParaRPr lang="en-US" sz="2400"/>
        </a:p>
      </dgm:t>
    </dgm:pt>
    <dgm:pt modelId="{703EB0BC-522B-44A9-8038-0DD4A9EF20ED}" type="sibTrans" cxnId="{5C4BC56F-D448-4880-9FBC-3966CA2C5493}">
      <dgm:prSet/>
      <dgm:spPr/>
      <dgm:t>
        <a:bodyPr/>
        <a:lstStyle/>
        <a:p>
          <a:endParaRPr lang="en-US" sz="2400"/>
        </a:p>
      </dgm:t>
    </dgm:pt>
    <dgm:pt modelId="{76D21E9A-D29A-466E-8CDE-3B912B7167A7}">
      <dgm:prSet custT="1"/>
      <dgm:spPr/>
      <dgm:t>
        <a:bodyPr/>
        <a:lstStyle/>
        <a:p>
          <a:pPr>
            <a:lnSpc>
              <a:spcPct val="100000"/>
            </a:lnSpc>
            <a:defRPr cap="all"/>
          </a:pPr>
          <a:r>
            <a:rPr lang="es-MX" sz="1400" b="1" dirty="0"/>
            <a:t>3. Tecnologías de la Información: </a:t>
          </a:r>
        </a:p>
        <a:p>
          <a:pPr>
            <a:lnSpc>
              <a:spcPct val="100000"/>
            </a:lnSpc>
            <a:defRPr cap="all"/>
          </a:pPr>
          <a:r>
            <a:rPr lang="es-MX" sz="1600" dirty="0"/>
            <a:t>Formación continua para mejorar el uso de herramientas tecnológicas.</a:t>
          </a:r>
          <a:endParaRPr lang="en-US" sz="1600" dirty="0"/>
        </a:p>
      </dgm:t>
    </dgm:pt>
    <dgm:pt modelId="{73D18A5B-7AE3-4F07-9C05-63ED787EFA0D}" type="parTrans" cxnId="{B8724EF7-55BF-4FF9-B358-4B1A2F58C901}">
      <dgm:prSet/>
      <dgm:spPr/>
      <dgm:t>
        <a:bodyPr/>
        <a:lstStyle/>
        <a:p>
          <a:endParaRPr lang="en-US" sz="2400"/>
        </a:p>
      </dgm:t>
    </dgm:pt>
    <dgm:pt modelId="{AD6A7B6E-0661-4F00-9F0F-51A3CF7B55CC}" type="sibTrans" cxnId="{B8724EF7-55BF-4FF9-B358-4B1A2F58C901}">
      <dgm:prSet/>
      <dgm:spPr/>
      <dgm:t>
        <a:bodyPr/>
        <a:lstStyle/>
        <a:p>
          <a:endParaRPr lang="en-US" sz="2400"/>
        </a:p>
      </dgm:t>
    </dgm:pt>
    <dgm:pt modelId="{0A90606B-756F-452F-AEAE-BB2E16CB413E}" type="pres">
      <dgm:prSet presAssocID="{0E6609E7-D522-4CE6-8E2E-C1CC65DB053A}" presName="root" presStyleCnt="0">
        <dgm:presLayoutVars>
          <dgm:dir/>
          <dgm:resizeHandles val="exact"/>
        </dgm:presLayoutVars>
      </dgm:prSet>
      <dgm:spPr/>
    </dgm:pt>
    <dgm:pt modelId="{27E8CA5D-C855-4DB6-904B-1CC969890A94}" type="pres">
      <dgm:prSet presAssocID="{18898D4D-0E1A-4B73-836F-1AFCA08E9AFA}" presName="compNode" presStyleCnt="0"/>
      <dgm:spPr/>
    </dgm:pt>
    <dgm:pt modelId="{E8B207D4-C2C8-4D8D-8372-793E208C703A}" type="pres">
      <dgm:prSet presAssocID="{18898D4D-0E1A-4B73-836F-1AFCA08E9AFA}" presName="iconBgRect" presStyleLbl="bgShp" presStyleIdx="0" presStyleCnt="3"/>
      <dgm:spPr>
        <a:prstGeom prst="round2DiagRect">
          <a:avLst>
            <a:gd name="adj1" fmla="val 29727"/>
            <a:gd name="adj2" fmla="val 0"/>
          </a:avLst>
        </a:prstGeom>
      </dgm:spPr>
    </dgm:pt>
    <dgm:pt modelId="{86268683-7FD1-4F0C-95F2-87A72631D16F}" type="pres">
      <dgm:prSet presAssocID="{18898D4D-0E1A-4B73-836F-1AFCA08E9AFA}"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Portapapeles comprobado con relleno sólido"/>
        </a:ext>
      </dgm:extLst>
    </dgm:pt>
    <dgm:pt modelId="{97D5D845-C2CB-4808-A738-3EB39BA2B6C5}" type="pres">
      <dgm:prSet presAssocID="{18898D4D-0E1A-4B73-836F-1AFCA08E9AFA}" presName="spaceRect" presStyleCnt="0"/>
      <dgm:spPr/>
    </dgm:pt>
    <dgm:pt modelId="{663D37D1-93A9-460F-8E5D-87003CADB5D7}" type="pres">
      <dgm:prSet presAssocID="{18898D4D-0E1A-4B73-836F-1AFCA08E9AFA}" presName="textRect" presStyleLbl="revTx" presStyleIdx="0" presStyleCnt="3">
        <dgm:presLayoutVars>
          <dgm:chMax val="1"/>
          <dgm:chPref val="1"/>
        </dgm:presLayoutVars>
      </dgm:prSet>
      <dgm:spPr/>
    </dgm:pt>
    <dgm:pt modelId="{84CBF731-D356-45C1-A975-4BAA6E4C2041}" type="pres">
      <dgm:prSet presAssocID="{52A693F0-9AAA-4730-8F5D-FC55FE94618A}" presName="sibTrans" presStyleCnt="0"/>
      <dgm:spPr/>
    </dgm:pt>
    <dgm:pt modelId="{25671182-EFFD-420C-928C-A163E89BE90F}" type="pres">
      <dgm:prSet presAssocID="{A6C7CA3B-F92F-4CBB-A0D0-01BDC200CD33}" presName="compNode" presStyleCnt="0"/>
      <dgm:spPr/>
    </dgm:pt>
    <dgm:pt modelId="{5A1B2DC0-D6D9-4699-914B-36DCCEF3942F}" type="pres">
      <dgm:prSet presAssocID="{A6C7CA3B-F92F-4CBB-A0D0-01BDC200CD33}" presName="iconBgRect" presStyleLbl="bgShp" presStyleIdx="1" presStyleCnt="3"/>
      <dgm:spPr>
        <a:prstGeom prst="round2DiagRect">
          <a:avLst>
            <a:gd name="adj1" fmla="val 29727"/>
            <a:gd name="adj2" fmla="val 0"/>
          </a:avLst>
        </a:prstGeom>
      </dgm:spPr>
    </dgm:pt>
    <dgm:pt modelId="{59596157-E611-44BB-A91A-76DDEE6D4AD8}" type="pres">
      <dgm:prSet presAssocID="{A6C7CA3B-F92F-4CBB-A0D0-01BDC200CD33}"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Dinero con relleno sólido"/>
        </a:ext>
      </dgm:extLst>
    </dgm:pt>
    <dgm:pt modelId="{42B7660F-F8A3-461A-A268-373B0C8169BF}" type="pres">
      <dgm:prSet presAssocID="{A6C7CA3B-F92F-4CBB-A0D0-01BDC200CD33}" presName="spaceRect" presStyleCnt="0"/>
      <dgm:spPr/>
    </dgm:pt>
    <dgm:pt modelId="{CA0101A0-41C7-4F27-97AB-620588328E82}" type="pres">
      <dgm:prSet presAssocID="{A6C7CA3B-F92F-4CBB-A0D0-01BDC200CD33}" presName="textRect" presStyleLbl="revTx" presStyleIdx="1" presStyleCnt="3">
        <dgm:presLayoutVars>
          <dgm:chMax val="1"/>
          <dgm:chPref val="1"/>
        </dgm:presLayoutVars>
      </dgm:prSet>
      <dgm:spPr/>
    </dgm:pt>
    <dgm:pt modelId="{E17397F5-C26C-4B2B-ABE1-9341FE2FAACF}" type="pres">
      <dgm:prSet presAssocID="{703EB0BC-522B-44A9-8038-0DD4A9EF20ED}" presName="sibTrans" presStyleCnt="0"/>
      <dgm:spPr/>
    </dgm:pt>
    <dgm:pt modelId="{E39CE521-50B9-491D-8EE1-0971079A7C65}" type="pres">
      <dgm:prSet presAssocID="{76D21E9A-D29A-466E-8CDE-3B912B7167A7}" presName="compNode" presStyleCnt="0"/>
      <dgm:spPr/>
    </dgm:pt>
    <dgm:pt modelId="{4D225A26-8E04-4F5A-A7D4-81E17E5D7946}" type="pres">
      <dgm:prSet presAssocID="{76D21E9A-D29A-466E-8CDE-3B912B7167A7}" presName="iconBgRect" presStyleLbl="bgShp" presStyleIdx="2" presStyleCnt="3"/>
      <dgm:spPr>
        <a:prstGeom prst="round2DiagRect">
          <a:avLst>
            <a:gd name="adj1" fmla="val 29727"/>
            <a:gd name="adj2" fmla="val 0"/>
          </a:avLst>
        </a:prstGeom>
      </dgm:spPr>
    </dgm:pt>
    <dgm:pt modelId="{44FEB6A1-EFB1-4366-9BD9-D4B91AAF39D8}" type="pres">
      <dgm:prSet presAssocID="{76D21E9A-D29A-466E-8CDE-3B912B7167A7}"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Reunión en línea con relleno sólido"/>
        </a:ext>
      </dgm:extLst>
    </dgm:pt>
    <dgm:pt modelId="{98147007-79EA-4B56-957C-821ED8098FD6}" type="pres">
      <dgm:prSet presAssocID="{76D21E9A-D29A-466E-8CDE-3B912B7167A7}" presName="spaceRect" presStyleCnt="0"/>
      <dgm:spPr/>
    </dgm:pt>
    <dgm:pt modelId="{4E4F6959-0B3A-4FE8-9212-7DD82F31B391}" type="pres">
      <dgm:prSet presAssocID="{76D21E9A-D29A-466E-8CDE-3B912B7167A7}" presName="textRect" presStyleLbl="revTx" presStyleIdx="2" presStyleCnt="3">
        <dgm:presLayoutVars>
          <dgm:chMax val="1"/>
          <dgm:chPref val="1"/>
        </dgm:presLayoutVars>
      </dgm:prSet>
      <dgm:spPr/>
    </dgm:pt>
  </dgm:ptLst>
  <dgm:cxnLst>
    <dgm:cxn modelId="{D7D4E65C-A890-4385-94FB-2AF10C99373B}" type="presOf" srcId="{18898D4D-0E1A-4B73-836F-1AFCA08E9AFA}" destId="{663D37D1-93A9-460F-8E5D-87003CADB5D7}" srcOrd="0" destOrd="0" presId="urn:microsoft.com/office/officeart/2018/5/layout/IconLeafLabelList"/>
    <dgm:cxn modelId="{D69E1D63-BE1E-4811-9BD4-28DDC8BAD8ED}" type="presOf" srcId="{A6C7CA3B-F92F-4CBB-A0D0-01BDC200CD33}" destId="{CA0101A0-41C7-4F27-97AB-620588328E82}" srcOrd="0" destOrd="0" presId="urn:microsoft.com/office/officeart/2018/5/layout/IconLeafLabelList"/>
    <dgm:cxn modelId="{5C4BC56F-D448-4880-9FBC-3966CA2C5493}" srcId="{0E6609E7-D522-4CE6-8E2E-C1CC65DB053A}" destId="{A6C7CA3B-F92F-4CBB-A0D0-01BDC200CD33}" srcOrd="1" destOrd="0" parTransId="{03B269D4-EAEC-4CF2-BC00-5E3C0C991C4A}" sibTransId="{703EB0BC-522B-44A9-8038-0DD4A9EF20ED}"/>
    <dgm:cxn modelId="{04C2A993-34FD-4E5A-9628-E19FC2D2708E}" srcId="{0E6609E7-D522-4CE6-8E2E-C1CC65DB053A}" destId="{18898D4D-0E1A-4B73-836F-1AFCA08E9AFA}" srcOrd="0" destOrd="0" parTransId="{8E735019-8A5E-4977-B099-0ADD11B5D714}" sibTransId="{52A693F0-9AAA-4730-8F5D-FC55FE94618A}"/>
    <dgm:cxn modelId="{EC87B197-177A-4270-A018-E9F12AA7101E}" type="presOf" srcId="{76D21E9A-D29A-466E-8CDE-3B912B7167A7}" destId="{4E4F6959-0B3A-4FE8-9212-7DD82F31B391}" srcOrd="0" destOrd="0" presId="urn:microsoft.com/office/officeart/2018/5/layout/IconLeafLabelList"/>
    <dgm:cxn modelId="{7581D3D6-5D4B-48CC-9B3B-AE1F914F7ED9}" type="presOf" srcId="{0E6609E7-D522-4CE6-8E2E-C1CC65DB053A}" destId="{0A90606B-756F-452F-AEAE-BB2E16CB413E}" srcOrd="0" destOrd="0" presId="urn:microsoft.com/office/officeart/2018/5/layout/IconLeafLabelList"/>
    <dgm:cxn modelId="{B8724EF7-55BF-4FF9-B358-4B1A2F58C901}" srcId="{0E6609E7-D522-4CE6-8E2E-C1CC65DB053A}" destId="{76D21E9A-D29A-466E-8CDE-3B912B7167A7}" srcOrd="2" destOrd="0" parTransId="{73D18A5B-7AE3-4F07-9C05-63ED787EFA0D}" sibTransId="{AD6A7B6E-0661-4F00-9F0F-51A3CF7B55CC}"/>
    <dgm:cxn modelId="{8BE771E3-94CD-4D93-99E7-AA43A02F690C}" type="presParOf" srcId="{0A90606B-756F-452F-AEAE-BB2E16CB413E}" destId="{27E8CA5D-C855-4DB6-904B-1CC969890A94}" srcOrd="0" destOrd="0" presId="urn:microsoft.com/office/officeart/2018/5/layout/IconLeafLabelList"/>
    <dgm:cxn modelId="{3DC3204A-BACE-4578-AB1A-A5702A3DAD89}" type="presParOf" srcId="{27E8CA5D-C855-4DB6-904B-1CC969890A94}" destId="{E8B207D4-C2C8-4D8D-8372-793E208C703A}" srcOrd="0" destOrd="0" presId="urn:microsoft.com/office/officeart/2018/5/layout/IconLeafLabelList"/>
    <dgm:cxn modelId="{E248D57F-9925-4C24-B3FA-3DC2E929452D}" type="presParOf" srcId="{27E8CA5D-C855-4DB6-904B-1CC969890A94}" destId="{86268683-7FD1-4F0C-95F2-87A72631D16F}" srcOrd="1" destOrd="0" presId="urn:microsoft.com/office/officeart/2018/5/layout/IconLeafLabelList"/>
    <dgm:cxn modelId="{552513F5-9238-487B-B856-D81F187FADCA}" type="presParOf" srcId="{27E8CA5D-C855-4DB6-904B-1CC969890A94}" destId="{97D5D845-C2CB-4808-A738-3EB39BA2B6C5}" srcOrd="2" destOrd="0" presId="urn:microsoft.com/office/officeart/2018/5/layout/IconLeafLabelList"/>
    <dgm:cxn modelId="{36F9C2BE-B733-4B33-BA64-217A3EEE7001}" type="presParOf" srcId="{27E8CA5D-C855-4DB6-904B-1CC969890A94}" destId="{663D37D1-93A9-460F-8E5D-87003CADB5D7}" srcOrd="3" destOrd="0" presId="urn:microsoft.com/office/officeart/2018/5/layout/IconLeafLabelList"/>
    <dgm:cxn modelId="{3AA59B35-E6E1-459A-B936-F9A3B3805CBC}" type="presParOf" srcId="{0A90606B-756F-452F-AEAE-BB2E16CB413E}" destId="{84CBF731-D356-45C1-A975-4BAA6E4C2041}" srcOrd="1" destOrd="0" presId="urn:microsoft.com/office/officeart/2018/5/layout/IconLeafLabelList"/>
    <dgm:cxn modelId="{3307198D-3958-4EE0-B0B2-82310BF12D17}" type="presParOf" srcId="{0A90606B-756F-452F-AEAE-BB2E16CB413E}" destId="{25671182-EFFD-420C-928C-A163E89BE90F}" srcOrd="2" destOrd="0" presId="urn:microsoft.com/office/officeart/2018/5/layout/IconLeafLabelList"/>
    <dgm:cxn modelId="{0D70F952-C40F-4754-A229-5981E8DBC716}" type="presParOf" srcId="{25671182-EFFD-420C-928C-A163E89BE90F}" destId="{5A1B2DC0-D6D9-4699-914B-36DCCEF3942F}" srcOrd="0" destOrd="0" presId="urn:microsoft.com/office/officeart/2018/5/layout/IconLeafLabelList"/>
    <dgm:cxn modelId="{9A9C30D0-AE35-44F4-9097-C2EB227D0876}" type="presParOf" srcId="{25671182-EFFD-420C-928C-A163E89BE90F}" destId="{59596157-E611-44BB-A91A-76DDEE6D4AD8}" srcOrd="1" destOrd="0" presId="urn:microsoft.com/office/officeart/2018/5/layout/IconLeafLabelList"/>
    <dgm:cxn modelId="{B25FBC80-A852-4B9F-BDBB-3E87431ADEF4}" type="presParOf" srcId="{25671182-EFFD-420C-928C-A163E89BE90F}" destId="{42B7660F-F8A3-461A-A268-373B0C8169BF}" srcOrd="2" destOrd="0" presId="urn:microsoft.com/office/officeart/2018/5/layout/IconLeafLabelList"/>
    <dgm:cxn modelId="{4E448453-0B67-4BDD-91E8-86698BE4AFAF}" type="presParOf" srcId="{25671182-EFFD-420C-928C-A163E89BE90F}" destId="{CA0101A0-41C7-4F27-97AB-620588328E82}" srcOrd="3" destOrd="0" presId="urn:microsoft.com/office/officeart/2018/5/layout/IconLeafLabelList"/>
    <dgm:cxn modelId="{4E21AB0F-4896-4DDC-A5E5-11EA2950EA08}" type="presParOf" srcId="{0A90606B-756F-452F-AEAE-BB2E16CB413E}" destId="{E17397F5-C26C-4B2B-ABE1-9341FE2FAACF}" srcOrd="3" destOrd="0" presId="urn:microsoft.com/office/officeart/2018/5/layout/IconLeafLabelList"/>
    <dgm:cxn modelId="{C021C67A-352A-4851-B405-51FCC960A00B}" type="presParOf" srcId="{0A90606B-756F-452F-AEAE-BB2E16CB413E}" destId="{E39CE521-50B9-491D-8EE1-0971079A7C65}" srcOrd="4" destOrd="0" presId="urn:microsoft.com/office/officeart/2018/5/layout/IconLeafLabelList"/>
    <dgm:cxn modelId="{BF19387F-5E98-476B-A65F-9C8D09C88ACF}" type="presParOf" srcId="{E39CE521-50B9-491D-8EE1-0971079A7C65}" destId="{4D225A26-8E04-4F5A-A7D4-81E17E5D7946}" srcOrd="0" destOrd="0" presId="urn:microsoft.com/office/officeart/2018/5/layout/IconLeafLabelList"/>
    <dgm:cxn modelId="{77787196-D0AF-4684-BA34-09F3068E84F7}" type="presParOf" srcId="{E39CE521-50B9-491D-8EE1-0971079A7C65}" destId="{44FEB6A1-EFB1-4366-9BD9-D4B91AAF39D8}" srcOrd="1" destOrd="0" presId="urn:microsoft.com/office/officeart/2018/5/layout/IconLeafLabelList"/>
    <dgm:cxn modelId="{FCF57324-2F38-43DD-AF81-F54C191EFFCE}" type="presParOf" srcId="{E39CE521-50B9-491D-8EE1-0971079A7C65}" destId="{98147007-79EA-4B56-957C-821ED8098FD6}" srcOrd="2" destOrd="0" presId="urn:microsoft.com/office/officeart/2018/5/layout/IconLeafLabelList"/>
    <dgm:cxn modelId="{61DAF7A0-9FA3-4CC9-A837-175CF04B79F9}" type="presParOf" srcId="{E39CE521-50B9-491D-8EE1-0971079A7C65}" destId="{4E4F6959-0B3A-4FE8-9212-7DD82F31B391}" srcOrd="3" destOrd="0" presId="urn:microsoft.com/office/officeart/2018/5/layout/IconLeafLabel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C26798-9690-4E02-9D4C-1BE2C104BA79}">
      <dsp:nvSpPr>
        <dsp:cNvPr id="0" name=""/>
        <dsp:cNvSpPr/>
      </dsp:nvSpPr>
      <dsp:spPr>
        <a:xfrm>
          <a:off x="0" y="0"/>
          <a:ext cx="6981291" cy="52767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s-ES" sz="2200" b="1" kern="1200" dirty="0"/>
            <a:t>Orden del Día</a:t>
          </a:r>
          <a:endParaRPr lang="en-US" sz="2200" kern="1200" dirty="0"/>
        </a:p>
      </dsp:txBody>
      <dsp:txXfrm>
        <a:off x="25759" y="25759"/>
        <a:ext cx="6929773" cy="476152"/>
      </dsp:txXfrm>
    </dsp:sp>
    <dsp:sp modelId="{218C3F50-12A8-4B24-88CD-0D059084D764}">
      <dsp:nvSpPr>
        <dsp:cNvPr id="0" name=""/>
        <dsp:cNvSpPr/>
      </dsp:nvSpPr>
      <dsp:spPr>
        <a:xfrm>
          <a:off x="0" y="528451"/>
          <a:ext cx="6981291" cy="3461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1656"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s-MX" sz="1700" b="0" kern="1200" dirty="0"/>
            <a:t>Bienvenida </a:t>
          </a:r>
          <a:r>
            <a:rPr lang="es-MX" sz="1700" kern="1200" dirty="0"/>
            <a:t>por parte del Secretario de Economía y Turismo.</a:t>
          </a:r>
          <a:endParaRPr lang="en-US" sz="1700" kern="1200" dirty="0"/>
        </a:p>
        <a:p>
          <a:pPr marL="171450" lvl="1" indent="-171450" algn="l" defTabSz="755650">
            <a:lnSpc>
              <a:spcPct val="90000"/>
            </a:lnSpc>
            <a:spcBef>
              <a:spcPct val="0"/>
            </a:spcBef>
            <a:spcAft>
              <a:spcPct val="20000"/>
            </a:spcAft>
            <a:buChar char="•"/>
          </a:pPr>
          <a:r>
            <a:rPr lang="es-MX" sz="1700" b="0" kern="1200" dirty="0"/>
            <a:t>Palabras y presentación del </a:t>
          </a:r>
          <a:r>
            <a:rPr lang="es-MX" sz="1700" kern="1200" dirty="0"/>
            <a:t>Subsecretario de Planeación y Administración. </a:t>
          </a:r>
          <a:endParaRPr lang="en-US" sz="1700" b="0" kern="1200" dirty="0"/>
        </a:p>
        <a:p>
          <a:pPr marL="171450" lvl="1" indent="-171450" algn="l" defTabSz="755650">
            <a:lnSpc>
              <a:spcPct val="90000"/>
            </a:lnSpc>
            <a:spcBef>
              <a:spcPct val="0"/>
            </a:spcBef>
            <a:spcAft>
              <a:spcPct val="20000"/>
            </a:spcAft>
            <a:buChar char="•"/>
          </a:pPr>
          <a:r>
            <a:rPr lang="es-ES" sz="1700" kern="1200" dirty="0"/>
            <a:t>Toma de protesta a integrantes </a:t>
          </a:r>
          <a:endParaRPr lang="en-US" sz="1700" kern="1200" dirty="0"/>
        </a:p>
        <a:p>
          <a:pPr marL="171450" lvl="1" indent="-171450" algn="l" defTabSz="755650">
            <a:lnSpc>
              <a:spcPct val="90000"/>
            </a:lnSpc>
            <a:spcBef>
              <a:spcPct val="0"/>
            </a:spcBef>
            <a:spcAft>
              <a:spcPct val="20000"/>
            </a:spcAft>
            <a:buChar char="•"/>
          </a:pPr>
          <a:r>
            <a:rPr lang="es-ES" sz="1700" kern="1200" dirty="0"/>
            <a:t>Lectura y Aprobación del Orden del Día</a:t>
          </a:r>
          <a:endParaRPr lang="en-US" sz="1700" kern="1200" dirty="0"/>
        </a:p>
        <a:p>
          <a:pPr marL="171450" lvl="1" indent="-171450" algn="l" defTabSz="755650">
            <a:lnSpc>
              <a:spcPct val="90000"/>
            </a:lnSpc>
            <a:spcBef>
              <a:spcPct val="0"/>
            </a:spcBef>
            <a:spcAft>
              <a:spcPct val="20000"/>
            </a:spcAft>
            <a:buChar char="•"/>
          </a:pPr>
          <a:r>
            <a:rPr lang="en-US" sz="1700" kern="1200" dirty="0"/>
            <a:t>Presentación de </a:t>
          </a:r>
          <a:r>
            <a:rPr lang="en-US" sz="1700" kern="1200" dirty="0" err="1"/>
            <a:t>integrantes</a:t>
          </a:r>
          <a:r>
            <a:rPr lang="en-US" sz="1700" kern="1200" dirty="0"/>
            <a:t> </a:t>
          </a:r>
        </a:p>
        <a:p>
          <a:pPr marL="171450" lvl="1" indent="-171450" algn="l" defTabSz="755650">
            <a:lnSpc>
              <a:spcPct val="90000"/>
            </a:lnSpc>
            <a:spcBef>
              <a:spcPct val="0"/>
            </a:spcBef>
            <a:spcAft>
              <a:spcPct val="20000"/>
            </a:spcAft>
            <a:buChar char="•"/>
          </a:pPr>
          <a:r>
            <a:rPr lang="es-ES" sz="1700" kern="1200" dirty="0"/>
            <a:t>Ratificación del Acta de la Sesión Anterior</a:t>
          </a:r>
          <a:endParaRPr lang="en-US" sz="1700" kern="1200" dirty="0"/>
        </a:p>
        <a:p>
          <a:pPr marL="171450" lvl="1" indent="-171450" algn="l" defTabSz="755650">
            <a:lnSpc>
              <a:spcPct val="90000"/>
            </a:lnSpc>
            <a:spcBef>
              <a:spcPct val="0"/>
            </a:spcBef>
            <a:spcAft>
              <a:spcPct val="20000"/>
            </a:spcAft>
            <a:buChar char="•"/>
          </a:pPr>
          <a:r>
            <a:rPr lang="es-ES" sz="1700" kern="1200" dirty="0"/>
            <a:t>Desahogo de Temas</a:t>
          </a:r>
          <a:endParaRPr lang="en-US" sz="1700" kern="1200" dirty="0"/>
        </a:p>
        <a:p>
          <a:pPr marL="171450" lvl="1" indent="-171450" algn="l" defTabSz="755650">
            <a:lnSpc>
              <a:spcPct val="90000"/>
            </a:lnSpc>
            <a:spcBef>
              <a:spcPct val="0"/>
            </a:spcBef>
            <a:spcAft>
              <a:spcPct val="20000"/>
            </a:spcAft>
            <a:buChar char="•"/>
          </a:pPr>
          <a:r>
            <a:rPr lang="es-ES" sz="1700" kern="1200" dirty="0"/>
            <a:t>Asuntos Generales</a:t>
          </a:r>
          <a:endParaRPr lang="en-US" sz="1700" kern="1200" dirty="0"/>
        </a:p>
        <a:p>
          <a:pPr marL="171450" lvl="1" indent="-171450" algn="l" defTabSz="755650">
            <a:lnSpc>
              <a:spcPct val="90000"/>
            </a:lnSpc>
            <a:spcBef>
              <a:spcPct val="0"/>
            </a:spcBef>
            <a:spcAft>
              <a:spcPct val="20000"/>
            </a:spcAft>
            <a:buChar char="•"/>
          </a:pPr>
          <a:r>
            <a:rPr lang="es-ES" sz="1700" kern="1200" dirty="0"/>
            <a:t>Aprobación de Calendario Próximas Sesiones</a:t>
          </a:r>
          <a:endParaRPr lang="en-US" sz="1700" kern="1200" dirty="0"/>
        </a:p>
        <a:p>
          <a:pPr marL="171450" lvl="1" indent="-171450" algn="l" defTabSz="755650">
            <a:lnSpc>
              <a:spcPct val="90000"/>
            </a:lnSpc>
            <a:spcBef>
              <a:spcPct val="0"/>
            </a:spcBef>
            <a:spcAft>
              <a:spcPct val="20000"/>
            </a:spcAft>
            <a:buChar char="•"/>
          </a:pPr>
          <a:r>
            <a:rPr lang="es-ES" sz="1700" kern="1200" dirty="0"/>
            <a:t>Revisión y Ratificación de los Acuerdos Adoptados en la Reunión</a:t>
          </a:r>
          <a:endParaRPr lang="en-US" sz="1700" kern="1200" dirty="0"/>
        </a:p>
        <a:p>
          <a:pPr marL="171450" lvl="1" indent="-171450" algn="l" defTabSz="755650">
            <a:lnSpc>
              <a:spcPct val="90000"/>
            </a:lnSpc>
            <a:spcBef>
              <a:spcPct val="0"/>
            </a:spcBef>
            <a:spcAft>
              <a:spcPct val="20000"/>
            </a:spcAft>
            <a:buChar char="•"/>
          </a:pPr>
          <a:r>
            <a:rPr lang="es-ES" sz="1700" kern="1200" dirty="0"/>
            <a:t>Clausura</a:t>
          </a:r>
          <a:endParaRPr lang="en-US" sz="1700" kern="1200" dirty="0"/>
        </a:p>
      </dsp:txBody>
      <dsp:txXfrm>
        <a:off x="0" y="528451"/>
        <a:ext cx="6981291" cy="34610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9EE93-DCF7-40F9-A505-99C7837F9D65}">
      <dsp:nvSpPr>
        <dsp:cNvPr id="0" name=""/>
        <dsp:cNvSpPr/>
      </dsp:nvSpPr>
      <dsp:spPr>
        <a:xfrm>
          <a:off x="5185" y="391503"/>
          <a:ext cx="3075261" cy="2295618"/>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4130" tIns="72390" rIns="24130" bIns="24130" numCol="1" spcCol="1270" anchor="t" anchorCtr="0">
          <a:noAutofit/>
        </a:bodyPr>
        <a:lstStyle/>
        <a:p>
          <a:pPr marL="171450" lvl="1" indent="-171450" algn="l" defTabSz="844550" rtl="0">
            <a:lnSpc>
              <a:spcPct val="90000"/>
            </a:lnSpc>
            <a:spcBef>
              <a:spcPct val="0"/>
            </a:spcBef>
            <a:spcAft>
              <a:spcPct val="15000"/>
            </a:spcAft>
            <a:buChar char="•"/>
          </a:pPr>
          <a:r>
            <a:rPr lang="es-MX" sz="1900" kern="1200">
              <a:latin typeface="Calibri Light" panose="020F0302020204030204"/>
            </a:rPr>
            <a:t>Fusión y migración del sitio web de economía: 100%  </a:t>
          </a:r>
        </a:p>
        <a:p>
          <a:pPr marL="171450" lvl="1" indent="-171450" algn="l" defTabSz="844550" rtl="0">
            <a:lnSpc>
              <a:spcPct val="90000"/>
            </a:lnSpc>
            <a:spcBef>
              <a:spcPct val="0"/>
            </a:spcBef>
            <a:spcAft>
              <a:spcPct val="15000"/>
            </a:spcAft>
            <a:buChar char="•"/>
          </a:pPr>
          <a:r>
            <a:rPr lang="es-MX" sz="1900" kern="1200">
              <a:latin typeface="Calibri Light" panose="020F0302020204030204"/>
            </a:rPr>
            <a:t>Sitio web del Bacanora 90%.</a:t>
          </a:r>
        </a:p>
        <a:p>
          <a:pPr marL="171450" lvl="1" indent="-171450" algn="l" defTabSz="844550" rtl="0">
            <a:lnSpc>
              <a:spcPct val="90000"/>
            </a:lnSpc>
            <a:spcBef>
              <a:spcPct val="0"/>
            </a:spcBef>
            <a:spcAft>
              <a:spcPct val="15000"/>
            </a:spcAft>
            <a:buChar char="•"/>
          </a:pPr>
          <a:r>
            <a:rPr lang="es-MX" sz="1900" kern="1200">
              <a:latin typeface="Calibri Light" panose="020F0302020204030204"/>
            </a:rPr>
            <a:t>Reconstrucción de imagen de las áreas en sitio institucional: 80%</a:t>
          </a:r>
        </a:p>
      </dsp:txBody>
      <dsp:txXfrm>
        <a:off x="58974" y="445292"/>
        <a:ext cx="2967683" cy="2241829"/>
      </dsp:txXfrm>
    </dsp:sp>
    <dsp:sp modelId="{303511F0-5A99-4EBC-8FF7-73AC87A90849}">
      <dsp:nvSpPr>
        <dsp:cNvPr id="0" name=""/>
        <dsp:cNvSpPr/>
      </dsp:nvSpPr>
      <dsp:spPr>
        <a:xfrm>
          <a:off x="5185" y="2677783"/>
          <a:ext cx="3075261" cy="987115"/>
        </a:xfrm>
        <a:prstGeom prst="rect">
          <a:avLst/>
        </a:prstGeom>
        <a:gradFill rotWithShape="0">
          <a:gsLst>
            <a:gs pos="0">
              <a:schemeClr val="accent1">
                <a:alpha val="90000"/>
                <a:hueOff val="0"/>
                <a:satOff val="0"/>
                <a:lumOff val="0"/>
                <a:alphaOff val="0"/>
                <a:satMod val="103000"/>
                <a:lumMod val="102000"/>
                <a:tint val="94000"/>
              </a:schemeClr>
            </a:gs>
            <a:gs pos="50000">
              <a:schemeClr val="accent1">
                <a:alpha val="90000"/>
                <a:hueOff val="0"/>
                <a:satOff val="0"/>
                <a:lumOff val="0"/>
                <a:alphaOff val="0"/>
                <a:satMod val="110000"/>
                <a:lumMod val="100000"/>
                <a:shade val="100000"/>
              </a:schemeClr>
            </a:gs>
            <a:gs pos="100000">
              <a:schemeClr val="accent1">
                <a:alpha val="90000"/>
                <a:hueOff val="0"/>
                <a:satOff val="0"/>
                <a:lumOff val="0"/>
                <a:alphaOff val="0"/>
                <a:lumMod val="99000"/>
                <a:satMod val="120000"/>
                <a:shade val="78000"/>
              </a:schemeClr>
            </a:gs>
          </a:gsLst>
          <a:lin ang="5400000" scaled="0"/>
        </a:gradFill>
        <a:ln w="6350" cap="flat" cmpd="sng" algn="ctr">
          <a:solidFill>
            <a:schemeClr val="accent1">
              <a:alpha val="90000"/>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64770" tIns="0" rIns="21590" bIns="0" numCol="1" spcCol="1270" anchor="ctr" anchorCtr="0">
          <a:noAutofit/>
        </a:bodyPr>
        <a:lstStyle/>
        <a:p>
          <a:pPr marL="0" lvl="0" indent="0" algn="ctr" defTabSz="755650" rtl="0">
            <a:lnSpc>
              <a:spcPct val="90000"/>
            </a:lnSpc>
            <a:spcBef>
              <a:spcPct val="0"/>
            </a:spcBef>
            <a:spcAft>
              <a:spcPct val="35000"/>
            </a:spcAft>
            <a:buNone/>
          </a:pPr>
          <a:r>
            <a:rPr lang="es-MX" sz="1700" kern="1200">
              <a:latin typeface="Calibri Light" panose="020F0302020204030204"/>
            </a:rPr>
            <a:t>Estatus de Proyecto</a:t>
          </a:r>
          <a:endParaRPr lang="es-MX" sz="1700" kern="1200"/>
        </a:p>
      </dsp:txBody>
      <dsp:txXfrm>
        <a:off x="5185" y="2677783"/>
        <a:ext cx="2165677" cy="987115"/>
      </dsp:txXfrm>
    </dsp:sp>
    <dsp:sp modelId="{3423EBF6-D283-4A43-A4B4-3E77B42A16BF}">
      <dsp:nvSpPr>
        <dsp:cNvPr id="0" name=""/>
        <dsp:cNvSpPr/>
      </dsp:nvSpPr>
      <dsp:spPr>
        <a:xfrm>
          <a:off x="2082914" y="2740850"/>
          <a:ext cx="977824" cy="796718"/>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AF288126-EB74-435A-888D-F8345A62640A}">
      <dsp:nvSpPr>
        <dsp:cNvPr id="0" name=""/>
        <dsp:cNvSpPr/>
      </dsp:nvSpPr>
      <dsp:spPr>
        <a:xfrm>
          <a:off x="3551597" y="390526"/>
          <a:ext cx="3075261" cy="2295618"/>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1">
              <a:alpha val="90000"/>
              <a:hueOff val="0"/>
              <a:satOff val="0"/>
              <a:lumOff val="0"/>
              <a:alphaOff val="-2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4130" tIns="72390" rIns="24130" bIns="24130" numCol="1" spcCol="1270" anchor="t" anchorCtr="0">
          <a:noAutofit/>
        </a:bodyPr>
        <a:lstStyle/>
        <a:p>
          <a:pPr marL="171450" lvl="1" indent="-171450" algn="l" defTabSz="844550" rtl="0">
            <a:lnSpc>
              <a:spcPct val="90000"/>
            </a:lnSpc>
            <a:spcBef>
              <a:spcPct val="0"/>
            </a:spcBef>
            <a:spcAft>
              <a:spcPct val="15000"/>
            </a:spcAft>
            <a:buChar char="•"/>
          </a:pPr>
          <a:r>
            <a:rPr lang="es-MX" sz="1900" kern="1200">
              <a:latin typeface="Calibri Light" panose="020F0302020204030204"/>
            </a:rPr>
            <a:t>No contamos con licitaciones activas en el periodo.</a:t>
          </a:r>
          <a:endParaRPr lang="es-MX" sz="1900" kern="1200"/>
        </a:p>
      </dsp:txBody>
      <dsp:txXfrm>
        <a:off x="3605386" y="444315"/>
        <a:ext cx="2967683" cy="2241829"/>
      </dsp:txXfrm>
    </dsp:sp>
    <dsp:sp modelId="{23E09F11-3591-4E76-A10E-937FA70409A5}">
      <dsp:nvSpPr>
        <dsp:cNvPr id="0" name=""/>
        <dsp:cNvSpPr/>
      </dsp:nvSpPr>
      <dsp:spPr>
        <a:xfrm>
          <a:off x="3551627" y="2704544"/>
          <a:ext cx="3075261" cy="987115"/>
        </a:xfrm>
        <a:prstGeom prst="rect">
          <a:avLst/>
        </a:prstGeom>
        <a:gradFill rotWithShape="0">
          <a:gsLst>
            <a:gs pos="0">
              <a:schemeClr val="accent1">
                <a:alpha val="90000"/>
                <a:hueOff val="0"/>
                <a:satOff val="0"/>
                <a:lumOff val="0"/>
                <a:alphaOff val="-20000"/>
                <a:satMod val="103000"/>
                <a:lumMod val="102000"/>
                <a:tint val="94000"/>
              </a:schemeClr>
            </a:gs>
            <a:gs pos="50000">
              <a:schemeClr val="accent1">
                <a:alpha val="90000"/>
                <a:hueOff val="0"/>
                <a:satOff val="0"/>
                <a:lumOff val="0"/>
                <a:alphaOff val="-20000"/>
                <a:satMod val="110000"/>
                <a:lumMod val="100000"/>
                <a:shade val="100000"/>
              </a:schemeClr>
            </a:gs>
            <a:gs pos="100000">
              <a:schemeClr val="accent1">
                <a:alpha val="90000"/>
                <a:hueOff val="0"/>
                <a:satOff val="0"/>
                <a:lumOff val="0"/>
                <a:alphaOff val="-20000"/>
                <a:lumMod val="99000"/>
                <a:satMod val="120000"/>
                <a:shade val="78000"/>
              </a:schemeClr>
            </a:gs>
          </a:gsLst>
          <a:lin ang="5400000" scaled="0"/>
        </a:gradFill>
        <a:ln w="6350" cap="flat" cmpd="sng" algn="ctr">
          <a:solidFill>
            <a:schemeClr val="accent1">
              <a:alpha val="90000"/>
              <a:hueOff val="0"/>
              <a:satOff val="0"/>
              <a:lumOff val="0"/>
              <a:alphaOff val="-2000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64770" tIns="0" rIns="21590" bIns="0" numCol="1" spcCol="1270" anchor="ctr" anchorCtr="0">
          <a:noAutofit/>
        </a:bodyPr>
        <a:lstStyle/>
        <a:p>
          <a:pPr marL="0" lvl="0" indent="0" algn="l" defTabSz="755650" rtl="0">
            <a:lnSpc>
              <a:spcPct val="90000"/>
            </a:lnSpc>
            <a:spcBef>
              <a:spcPct val="0"/>
            </a:spcBef>
            <a:spcAft>
              <a:spcPct val="35000"/>
            </a:spcAft>
            <a:buNone/>
          </a:pPr>
          <a:endParaRPr lang="es-MX" sz="1700" kern="1200" dirty="0">
            <a:latin typeface="Calibri Light" panose="020F0302020204030204"/>
          </a:endParaRPr>
        </a:p>
        <a:p>
          <a:pPr marL="0" lvl="0" indent="0" algn="ctr" defTabSz="755650" rtl="0">
            <a:lnSpc>
              <a:spcPct val="90000"/>
            </a:lnSpc>
            <a:spcBef>
              <a:spcPct val="0"/>
            </a:spcBef>
            <a:spcAft>
              <a:spcPct val="35000"/>
            </a:spcAft>
            <a:buNone/>
          </a:pPr>
          <a:r>
            <a:rPr lang="es-MX" sz="1700" kern="1200" dirty="0">
              <a:latin typeface="Calibri Light" panose="020F0302020204030204"/>
            </a:rPr>
            <a:t>Licitaciones de Servicios</a:t>
          </a:r>
          <a:endParaRPr lang="es-MX" sz="1700" kern="1200" dirty="0"/>
        </a:p>
        <a:p>
          <a:pPr marL="0" lvl="0" indent="0" algn="l" defTabSz="755650" rtl="0">
            <a:lnSpc>
              <a:spcPct val="90000"/>
            </a:lnSpc>
            <a:spcBef>
              <a:spcPct val="0"/>
            </a:spcBef>
            <a:spcAft>
              <a:spcPct val="35000"/>
            </a:spcAft>
            <a:buNone/>
          </a:pPr>
          <a:endParaRPr lang="es-MX" sz="1700" kern="1200" dirty="0">
            <a:latin typeface="Calibri Light" panose="020F0302020204030204"/>
          </a:endParaRPr>
        </a:p>
      </dsp:txBody>
      <dsp:txXfrm>
        <a:off x="3551627" y="2704544"/>
        <a:ext cx="2165677" cy="987115"/>
      </dsp:txXfrm>
    </dsp:sp>
    <dsp:sp modelId="{96C341F4-A441-4DAD-B245-C8FC9FC6E7E0}">
      <dsp:nvSpPr>
        <dsp:cNvPr id="0" name=""/>
        <dsp:cNvSpPr/>
      </dsp:nvSpPr>
      <dsp:spPr>
        <a:xfrm>
          <a:off x="5727859" y="2842798"/>
          <a:ext cx="842775" cy="800625"/>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9B9BD183-2ED4-48B5-9BE0-D92DBF4B1139}">
      <dsp:nvSpPr>
        <dsp:cNvPr id="0" name=""/>
        <dsp:cNvSpPr/>
      </dsp:nvSpPr>
      <dsp:spPr>
        <a:xfrm>
          <a:off x="7030484" y="362396"/>
          <a:ext cx="3075261" cy="2295618"/>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1">
              <a:alpha val="90000"/>
              <a:hueOff val="0"/>
              <a:satOff val="0"/>
              <a:lumOff val="0"/>
              <a:alphaOff val="-4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320" tIns="60960" rIns="20320" bIns="20320" numCol="1" spcCol="1270" anchor="t" anchorCtr="0">
          <a:noAutofit/>
        </a:bodyPr>
        <a:lstStyle/>
        <a:p>
          <a:pPr marL="171450" lvl="1" indent="-171450" algn="l" defTabSz="711200" rtl="0">
            <a:lnSpc>
              <a:spcPct val="90000"/>
            </a:lnSpc>
            <a:spcBef>
              <a:spcPct val="0"/>
            </a:spcBef>
            <a:spcAft>
              <a:spcPct val="15000"/>
            </a:spcAft>
            <a:buChar char="•"/>
          </a:pPr>
          <a:r>
            <a:rPr lang="es-MX" sz="1600" kern="1200">
              <a:latin typeface="Calibri Light" panose="020F0302020204030204"/>
            </a:rPr>
            <a:t>Servidor físico para desarrollos; con alta disponibilidad, firewall SSL.</a:t>
          </a:r>
          <a:endParaRPr lang="es-MX" sz="1600" kern="1200"/>
        </a:p>
      </dsp:txBody>
      <dsp:txXfrm>
        <a:off x="7084273" y="416185"/>
        <a:ext cx="2967683" cy="2241829"/>
      </dsp:txXfrm>
    </dsp:sp>
    <dsp:sp modelId="{CB796E90-309E-46AC-8F9A-C59995C5DDD0}">
      <dsp:nvSpPr>
        <dsp:cNvPr id="0" name=""/>
        <dsp:cNvSpPr/>
      </dsp:nvSpPr>
      <dsp:spPr>
        <a:xfrm>
          <a:off x="7048874" y="2676414"/>
          <a:ext cx="3075261" cy="987115"/>
        </a:xfrm>
        <a:prstGeom prst="rect">
          <a:avLst/>
        </a:prstGeom>
        <a:gradFill rotWithShape="0">
          <a:gsLst>
            <a:gs pos="0">
              <a:schemeClr val="accent1">
                <a:alpha val="90000"/>
                <a:hueOff val="0"/>
                <a:satOff val="0"/>
                <a:lumOff val="0"/>
                <a:alphaOff val="-40000"/>
                <a:satMod val="103000"/>
                <a:lumMod val="102000"/>
                <a:tint val="94000"/>
              </a:schemeClr>
            </a:gs>
            <a:gs pos="50000">
              <a:schemeClr val="accent1">
                <a:alpha val="90000"/>
                <a:hueOff val="0"/>
                <a:satOff val="0"/>
                <a:lumOff val="0"/>
                <a:alphaOff val="-40000"/>
                <a:satMod val="110000"/>
                <a:lumMod val="100000"/>
                <a:shade val="100000"/>
              </a:schemeClr>
            </a:gs>
            <a:gs pos="100000">
              <a:schemeClr val="accent1">
                <a:alpha val="90000"/>
                <a:hueOff val="0"/>
                <a:satOff val="0"/>
                <a:lumOff val="0"/>
                <a:alphaOff val="-40000"/>
                <a:lumMod val="99000"/>
                <a:satMod val="120000"/>
                <a:shade val="78000"/>
              </a:schemeClr>
            </a:gs>
          </a:gsLst>
          <a:lin ang="5400000" scaled="0"/>
        </a:gradFill>
        <a:ln w="6350" cap="flat" cmpd="sng" algn="ctr">
          <a:solidFill>
            <a:schemeClr val="accent1">
              <a:alpha val="90000"/>
              <a:hueOff val="0"/>
              <a:satOff val="0"/>
              <a:lumOff val="0"/>
              <a:alphaOff val="-4000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64770" tIns="0" rIns="21590" bIns="0" numCol="1" spcCol="1270" anchor="ctr" anchorCtr="0">
          <a:noAutofit/>
        </a:bodyPr>
        <a:lstStyle/>
        <a:p>
          <a:pPr marL="0" lvl="0" indent="0" algn="ctr" defTabSz="755650" rtl="0">
            <a:lnSpc>
              <a:spcPct val="90000"/>
            </a:lnSpc>
            <a:spcBef>
              <a:spcPct val="0"/>
            </a:spcBef>
            <a:spcAft>
              <a:spcPct val="35000"/>
            </a:spcAft>
            <a:buNone/>
          </a:pPr>
          <a:r>
            <a:rPr lang="es-MX" sz="1700" kern="1200" dirty="0">
              <a:latin typeface="Calibri Light" panose="020F0302020204030204"/>
            </a:rPr>
            <a:t>Infraestructura Tecnológica</a:t>
          </a:r>
          <a:endParaRPr lang="es-MX" sz="1700" kern="1200" dirty="0"/>
        </a:p>
      </dsp:txBody>
      <dsp:txXfrm>
        <a:off x="7048874" y="2676414"/>
        <a:ext cx="2165677" cy="987115"/>
      </dsp:txXfrm>
    </dsp:sp>
    <dsp:sp modelId="{8837620B-00EB-4293-9C12-8088372AF3C9}">
      <dsp:nvSpPr>
        <dsp:cNvPr id="0" name=""/>
        <dsp:cNvSpPr/>
      </dsp:nvSpPr>
      <dsp:spPr>
        <a:xfrm>
          <a:off x="9106049" y="2694010"/>
          <a:ext cx="970591" cy="913146"/>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7205F2-A6D5-408B-AD3A-9CAEE8E946AA}">
      <dsp:nvSpPr>
        <dsp:cNvPr id="0" name=""/>
        <dsp:cNvSpPr/>
      </dsp:nvSpPr>
      <dsp:spPr>
        <a:xfrm>
          <a:off x="763984" y="1108551"/>
          <a:ext cx="1181250" cy="118125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DB13873-2DAC-4C6B-AF76-BF32D22AEE77}">
      <dsp:nvSpPr>
        <dsp:cNvPr id="0" name=""/>
        <dsp:cNvSpPr/>
      </dsp:nvSpPr>
      <dsp:spPr>
        <a:xfrm>
          <a:off x="953119" y="2288058"/>
          <a:ext cx="3375000" cy="729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89000">
            <a:lnSpc>
              <a:spcPct val="100000"/>
            </a:lnSpc>
            <a:spcBef>
              <a:spcPct val="0"/>
            </a:spcBef>
            <a:spcAft>
              <a:spcPct val="35000"/>
            </a:spcAft>
            <a:buNone/>
            <a:defRPr b="1"/>
          </a:pPr>
          <a:r>
            <a:rPr lang="es-MX" sz="2000" b="1" kern="1200" dirty="0"/>
            <a:t>Logros </a:t>
          </a:r>
        </a:p>
        <a:p>
          <a:pPr marL="0" lvl="0" indent="0" algn="l" defTabSz="889000">
            <a:lnSpc>
              <a:spcPct val="100000"/>
            </a:lnSpc>
            <a:spcBef>
              <a:spcPct val="0"/>
            </a:spcBef>
            <a:spcAft>
              <a:spcPct val="35000"/>
            </a:spcAft>
            <a:buNone/>
            <a:defRPr b="1"/>
          </a:pPr>
          <a:r>
            <a:rPr lang="es-MX" sz="2000" b="1" kern="1200" dirty="0"/>
            <a:t>Relevantes</a:t>
          </a:r>
          <a:endParaRPr lang="en-US" sz="2000" kern="1200" dirty="0"/>
        </a:p>
      </dsp:txBody>
      <dsp:txXfrm>
        <a:off x="953119" y="2288058"/>
        <a:ext cx="3375000" cy="729000"/>
      </dsp:txXfrm>
    </dsp:sp>
    <dsp:sp modelId="{667F4CA4-2ADC-4ED3-BD0B-33C791E3FEC7}">
      <dsp:nvSpPr>
        <dsp:cNvPr id="0" name=""/>
        <dsp:cNvSpPr/>
      </dsp:nvSpPr>
      <dsp:spPr>
        <a:xfrm>
          <a:off x="896" y="2617943"/>
          <a:ext cx="3375000" cy="1239643"/>
        </a:xfrm>
        <a:prstGeom prst="rect">
          <a:avLst/>
        </a:prstGeom>
        <a:noFill/>
        <a:ln>
          <a:noFill/>
        </a:ln>
        <a:effectLst/>
      </dsp:spPr>
      <dsp:style>
        <a:lnRef idx="0">
          <a:scrgbClr r="0" g="0" b="0"/>
        </a:lnRef>
        <a:fillRef idx="0">
          <a:scrgbClr r="0" g="0" b="0"/>
        </a:fillRef>
        <a:effectRef idx="0">
          <a:scrgbClr r="0" g="0" b="0"/>
        </a:effectRef>
        <a:fontRef idx="minor"/>
      </dsp:style>
    </dsp:sp>
    <dsp:sp modelId="{94CBA1E2-7BC0-43C0-9983-1D3F2453B492}">
      <dsp:nvSpPr>
        <dsp:cNvPr id="0" name=""/>
        <dsp:cNvSpPr/>
      </dsp:nvSpPr>
      <dsp:spPr>
        <a:xfrm>
          <a:off x="3966521" y="495908"/>
          <a:ext cx="1181250" cy="11812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26D0BA-6DEC-45FB-95C6-0E8CB9546E17}">
      <dsp:nvSpPr>
        <dsp:cNvPr id="0" name=""/>
        <dsp:cNvSpPr/>
      </dsp:nvSpPr>
      <dsp:spPr>
        <a:xfrm>
          <a:off x="3701348" y="1953382"/>
          <a:ext cx="3375000" cy="729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022350">
            <a:lnSpc>
              <a:spcPct val="100000"/>
            </a:lnSpc>
            <a:spcBef>
              <a:spcPct val="0"/>
            </a:spcBef>
            <a:spcAft>
              <a:spcPct val="35000"/>
            </a:spcAft>
            <a:buNone/>
            <a:defRPr b="1"/>
          </a:pPr>
          <a:r>
            <a:rPr lang="es-MX" sz="2300" b="1" kern="1200" dirty="0"/>
            <a:t>Compromisos cumplidos d</a:t>
          </a:r>
          <a:r>
            <a:rPr lang="es-MX" sz="2300" kern="1200" dirty="0"/>
            <a:t>el PTCI 2024:</a:t>
          </a:r>
          <a:endParaRPr lang="en-US" sz="2300" kern="1200" dirty="0"/>
        </a:p>
      </dsp:txBody>
      <dsp:txXfrm>
        <a:off x="3701348" y="1953382"/>
        <a:ext cx="3375000" cy="729000"/>
      </dsp:txXfrm>
    </dsp:sp>
    <dsp:sp modelId="{450038F3-0278-4274-9008-1CA6D6576DF9}">
      <dsp:nvSpPr>
        <dsp:cNvPr id="0" name=""/>
        <dsp:cNvSpPr/>
      </dsp:nvSpPr>
      <dsp:spPr>
        <a:xfrm>
          <a:off x="3966521" y="2786622"/>
          <a:ext cx="3375000" cy="12396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s-MX" sz="1400" kern="1200" dirty="0"/>
            <a:t>Supervisión de riesgos.</a:t>
          </a:r>
          <a:endParaRPr lang="en-US" sz="1400" kern="1200" dirty="0"/>
        </a:p>
        <a:p>
          <a:pPr marL="0" lvl="0" indent="0" algn="l" defTabSz="622300">
            <a:lnSpc>
              <a:spcPct val="100000"/>
            </a:lnSpc>
            <a:spcBef>
              <a:spcPct val="0"/>
            </a:spcBef>
            <a:spcAft>
              <a:spcPct val="35000"/>
            </a:spcAft>
            <a:buNone/>
          </a:pPr>
          <a:r>
            <a:rPr lang="es-MX" sz="1400" kern="1200"/>
            <a:t>Auditorías internas.</a:t>
          </a:r>
          <a:endParaRPr lang="en-US" sz="1400" kern="1200"/>
        </a:p>
        <a:p>
          <a:pPr marL="0" lvl="0" indent="0" algn="l" defTabSz="622300">
            <a:lnSpc>
              <a:spcPct val="100000"/>
            </a:lnSpc>
            <a:spcBef>
              <a:spcPct val="0"/>
            </a:spcBef>
            <a:spcAft>
              <a:spcPct val="35000"/>
            </a:spcAft>
            <a:buNone/>
          </a:pPr>
          <a:r>
            <a:rPr lang="es-MX" sz="1400" kern="1200" dirty="0"/>
            <a:t>Difusión del Código de Ética y Conducta.</a:t>
          </a:r>
          <a:endParaRPr lang="en-US" sz="1100" kern="1200" dirty="0"/>
        </a:p>
      </dsp:txBody>
      <dsp:txXfrm>
        <a:off x="3966521" y="2786622"/>
        <a:ext cx="3375000" cy="1239643"/>
      </dsp:txXfrm>
    </dsp:sp>
    <dsp:sp modelId="{FD822CA7-FBB2-467F-95A0-0A4D3FE0541F}">
      <dsp:nvSpPr>
        <dsp:cNvPr id="0" name=""/>
        <dsp:cNvSpPr/>
      </dsp:nvSpPr>
      <dsp:spPr>
        <a:xfrm>
          <a:off x="7932147" y="495908"/>
          <a:ext cx="1181250" cy="118125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72039C-FEFB-40FE-86D4-8788D80652A7}">
      <dsp:nvSpPr>
        <dsp:cNvPr id="0" name=""/>
        <dsp:cNvSpPr/>
      </dsp:nvSpPr>
      <dsp:spPr>
        <a:xfrm>
          <a:off x="7933044" y="1898102"/>
          <a:ext cx="3375000" cy="729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022350">
            <a:lnSpc>
              <a:spcPct val="100000"/>
            </a:lnSpc>
            <a:spcBef>
              <a:spcPct val="0"/>
            </a:spcBef>
            <a:spcAft>
              <a:spcPct val="35000"/>
            </a:spcAft>
            <a:buNone/>
            <a:defRPr b="1"/>
          </a:pPr>
          <a:r>
            <a:rPr lang="es-MX" sz="2300" b="1" kern="1200" dirty="0"/>
            <a:t>Mejora en áreas clave como:</a:t>
          </a:r>
          <a:endParaRPr lang="en-US" sz="2300" kern="1200" dirty="0"/>
        </a:p>
      </dsp:txBody>
      <dsp:txXfrm>
        <a:off x="7933044" y="1898102"/>
        <a:ext cx="3375000" cy="729000"/>
      </dsp:txXfrm>
    </dsp:sp>
    <dsp:sp modelId="{0D968F09-B313-4999-A940-AAA55A10EADD}">
      <dsp:nvSpPr>
        <dsp:cNvPr id="0" name=""/>
        <dsp:cNvSpPr/>
      </dsp:nvSpPr>
      <dsp:spPr>
        <a:xfrm>
          <a:off x="7932147" y="2617943"/>
          <a:ext cx="3375000" cy="12396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s-MX" sz="1400" kern="1200" dirty="0"/>
            <a:t>Administración de riesgos (87% de cumplimiento).</a:t>
          </a:r>
          <a:endParaRPr lang="en-US" sz="1400" kern="1200" dirty="0"/>
        </a:p>
        <a:p>
          <a:pPr marL="0" lvl="0" indent="0" algn="l" defTabSz="622300">
            <a:lnSpc>
              <a:spcPct val="100000"/>
            </a:lnSpc>
            <a:spcBef>
              <a:spcPct val="0"/>
            </a:spcBef>
            <a:spcAft>
              <a:spcPct val="35000"/>
            </a:spcAft>
            <a:buNone/>
          </a:pPr>
          <a:r>
            <a:rPr lang="es-MX" sz="1400" kern="1200"/>
            <a:t>Actividades de control (86% de cumplimiento).</a:t>
          </a:r>
          <a:endParaRPr lang="en-US" sz="1400" kern="1200"/>
        </a:p>
        <a:p>
          <a:pPr marL="0" lvl="0" indent="0" algn="l" defTabSz="622300">
            <a:lnSpc>
              <a:spcPct val="100000"/>
            </a:lnSpc>
            <a:spcBef>
              <a:spcPct val="0"/>
            </a:spcBef>
            <a:spcAft>
              <a:spcPct val="35000"/>
            </a:spcAft>
            <a:buNone/>
          </a:pPr>
          <a:r>
            <a:rPr lang="es-MX" sz="1400" kern="1200" dirty="0"/>
            <a:t>Comunicación e información (85% de cumplimiento).</a:t>
          </a:r>
          <a:endParaRPr lang="en-US" sz="1400" kern="1200" dirty="0"/>
        </a:p>
      </dsp:txBody>
      <dsp:txXfrm>
        <a:off x="7932147" y="2617943"/>
        <a:ext cx="3375000" cy="123964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E35ECD-7A02-47DE-9184-2AD6FAF6920E}">
      <dsp:nvSpPr>
        <dsp:cNvPr id="0" name=""/>
        <dsp:cNvSpPr/>
      </dsp:nvSpPr>
      <dsp:spPr>
        <a:xfrm>
          <a:off x="0" y="1187"/>
          <a:ext cx="8009903" cy="60209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79A478E-F28D-48CB-BBF7-2EE72FDF851D}">
      <dsp:nvSpPr>
        <dsp:cNvPr id="0" name=""/>
        <dsp:cNvSpPr/>
      </dsp:nvSpPr>
      <dsp:spPr>
        <a:xfrm>
          <a:off x="182133" y="136659"/>
          <a:ext cx="331151" cy="331151"/>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D58077-BFFB-41EB-A7E0-4193283E8588}">
      <dsp:nvSpPr>
        <dsp:cNvPr id="0" name=""/>
        <dsp:cNvSpPr/>
      </dsp:nvSpPr>
      <dsp:spPr>
        <a:xfrm>
          <a:off x="695418" y="1187"/>
          <a:ext cx="7314484" cy="602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722" tIns="63722" rIns="63722" bIns="63722" numCol="1" spcCol="1270" anchor="ctr" anchorCtr="0">
          <a:noAutofit/>
        </a:bodyPr>
        <a:lstStyle/>
        <a:p>
          <a:pPr marL="0" lvl="0" indent="0" algn="l" defTabSz="666750">
            <a:lnSpc>
              <a:spcPct val="100000"/>
            </a:lnSpc>
            <a:spcBef>
              <a:spcPct val="0"/>
            </a:spcBef>
            <a:spcAft>
              <a:spcPct val="35000"/>
            </a:spcAft>
            <a:buNone/>
          </a:pPr>
          <a:r>
            <a:rPr lang="es-MX" sz="1500" b="1" i="0" kern="1200" baseline="0" dirty="0"/>
            <a:t>Bajas de personal extemporáneas:</a:t>
          </a:r>
          <a:r>
            <a:rPr lang="es-MX" sz="1500" b="0" i="0" kern="1200" baseline="0" dirty="0"/>
            <a:t> Supervisión de plazos. Avance: 100%.</a:t>
          </a:r>
          <a:endParaRPr lang="en-US" sz="1500" kern="1200" dirty="0"/>
        </a:p>
      </dsp:txBody>
      <dsp:txXfrm>
        <a:off x="695418" y="1187"/>
        <a:ext cx="7314484" cy="602093"/>
      </dsp:txXfrm>
    </dsp:sp>
    <dsp:sp modelId="{080F935B-5798-4555-BA1D-37E867ED4340}">
      <dsp:nvSpPr>
        <dsp:cNvPr id="0" name=""/>
        <dsp:cNvSpPr/>
      </dsp:nvSpPr>
      <dsp:spPr>
        <a:xfrm>
          <a:off x="0" y="753805"/>
          <a:ext cx="8009903" cy="60209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7A0056-E316-42F9-8A4B-D74743CF1772}">
      <dsp:nvSpPr>
        <dsp:cNvPr id="0" name=""/>
        <dsp:cNvSpPr/>
      </dsp:nvSpPr>
      <dsp:spPr>
        <a:xfrm>
          <a:off x="182133" y="889276"/>
          <a:ext cx="331151" cy="331151"/>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8977231-2710-4954-9C19-104A324C10FA}">
      <dsp:nvSpPr>
        <dsp:cNvPr id="0" name=""/>
        <dsp:cNvSpPr/>
      </dsp:nvSpPr>
      <dsp:spPr>
        <a:xfrm>
          <a:off x="695418" y="753805"/>
          <a:ext cx="7314484" cy="602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722" tIns="63722" rIns="63722" bIns="63722" numCol="1" spcCol="1270" anchor="ctr" anchorCtr="0">
          <a:noAutofit/>
        </a:bodyPr>
        <a:lstStyle/>
        <a:p>
          <a:pPr marL="0" lvl="0" indent="0" algn="l" defTabSz="666750">
            <a:lnSpc>
              <a:spcPct val="100000"/>
            </a:lnSpc>
            <a:spcBef>
              <a:spcPct val="0"/>
            </a:spcBef>
            <a:spcAft>
              <a:spcPct val="35000"/>
            </a:spcAft>
            <a:buNone/>
          </a:pPr>
          <a:r>
            <a:rPr lang="es-MX" sz="1500" b="1" i="0" kern="1200" baseline="0" dirty="0"/>
            <a:t>Pérdida de documentos:</a:t>
          </a:r>
          <a:r>
            <a:rPr lang="es-MX" sz="1500" b="0" i="0" kern="1200" baseline="0" dirty="0"/>
            <a:t> Implementación de un control archivístico digital. Avance: 100%.</a:t>
          </a:r>
          <a:endParaRPr lang="en-US" sz="1500" kern="1200" dirty="0"/>
        </a:p>
      </dsp:txBody>
      <dsp:txXfrm>
        <a:off x="695418" y="753805"/>
        <a:ext cx="7314484" cy="602093"/>
      </dsp:txXfrm>
    </dsp:sp>
    <dsp:sp modelId="{4AF877EC-3C50-449A-A736-6E2C931F3622}">
      <dsp:nvSpPr>
        <dsp:cNvPr id="0" name=""/>
        <dsp:cNvSpPr/>
      </dsp:nvSpPr>
      <dsp:spPr>
        <a:xfrm>
          <a:off x="0" y="1506422"/>
          <a:ext cx="8009903" cy="60209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C39B62-6467-4E9C-9C4E-E3A00B77FC6D}">
      <dsp:nvSpPr>
        <dsp:cNvPr id="0" name=""/>
        <dsp:cNvSpPr/>
      </dsp:nvSpPr>
      <dsp:spPr>
        <a:xfrm>
          <a:off x="182133" y="1641893"/>
          <a:ext cx="331151" cy="33115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5CBC2C-F254-4520-AAB7-F38A8A5CCA3F}">
      <dsp:nvSpPr>
        <dsp:cNvPr id="0" name=""/>
        <dsp:cNvSpPr/>
      </dsp:nvSpPr>
      <dsp:spPr>
        <a:xfrm>
          <a:off x="695418" y="1506422"/>
          <a:ext cx="7314484" cy="602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722" tIns="63722" rIns="63722" bIns="63722" numCol="1" spcCol="1270" anchor="ctr" anchorCtr="0">
          <a:noAutofit/>
        </a:bodyPr>
        <a:lstStyle/>
        <a:p>
          <a:pPr marL="0" lvl="0" indent="0" algn="l" defTabSz="666750">
            <a:lnSpc>
              <a:spcPct val="100000"/>
            </a:lnSpc>
            <a:spcBef>
              <a:spcPct val="0"/>
            </a:spcBef>
            <a:spcAft>
              <a:spcPct val="35000"/>
            </a:spcAft>
            <a:buNone/>
          </a:pPr>
          <a:r>
            <a:rPr lang="es-MX" sz="1500" b="1" i="0" kern="1200" baseline="0" dirty="0"/>
            <a:t>Uso de vehículos:</a:t>
          </a:r>
          <a:r>
            <a:rPr lang="es-MX" sz="1500" b="0" i="0" kern="1200" baseline="0" dirty="0"/>
            <a:t> Revisión de lineamientos de administración vehicular. Avance: 100%.</a:t>
          </a:r>
          <a:endParaRPr lang="en-US" sz="1500" kern="1200" dirty="0"/>
        </a:p>
      </dsp:txBody>
      <dsp:txXfrm>
        <a:off x="695418" y="1506422"/>
        <a:ext cx="7314484" cy="602093"/>
      </dsp:txXfrm>
    </dsp:sp>
    <dsp:sp modelId="{28C55A28-5EF8-4B12-B072-33B3A2213DF3}">
      <dsp:nvSpPr>
        <dsp:cNvPr id="0" name=""/>
        <dsp:cNvSpPr/>
      </dsp:nvSpPr>
      <dsp:spPr>
        <a:xfrm>
          <a:off x="0" y="2259040"/>
          <a:ext cx="8009903" cy="60209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06123C-4C6C-4B9D-94FD-6EACA04732DA}">
      <dsp:nvSpPr>
        <dsp:cNvPr id="0" name=""/>
        <dsp:cNvSpPr/>
      </dsp:nvSpPr>
      <dsp:spPr>
        <a:xfrm>
          <a:off x="182133" y="2394511"/>
          <a:ext cx="331151" cy="331151"/>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EA74DE-BB20-4C64-B8A0-CBC06D8B62D8}">
      <dsp:nvSpPr>
        <dsp:cNvPr id="0" name=""/>
        <dsp:cNvSpPr/>
      </dsp:nvSpPr>
      <dsp:spPr>
        <a:xfrm>
          <a:off x="695418" y="2259040"/>
          <a:ext cx="7314484" cy="602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722" tIns="63722" rIns="63722" bIns="63722" numCol="1" spcCol="1270" anchor="ctr" anchorCtr="0">
          <a:noAutofit/>
        </a:bodyPr>
        <a:lstStyle/>
        <a:p>
          <a:pPr marL="0" lvl="0" indent="0" algn="l" defTabSz="666750">
            <a:lnSpc>
              <a:spcPct val="100000"/>
            </a:lnSpc>
            <a:spcBef>
              <a:spcPct val="0"/>
            </a:spcBef>
            <a:spcAft>
              <a:spcPct val="35000"/>
            </a:spcAft>
            <a:buNone/>
          </a:pPr>
          <a:r>
            <a:rPr lang="es-MX" sz="1500" b="1" i="0" kern="1200" baseline="0" dirty="0"/>
            <a:t>Seguimiento de contratos:</a:t>
          </a:r>
          <a:r>
            <a:rPr lang="es-MX" sz="1500" b="0" i="0" kern="1200" baseline="0" dirty="0"/>
            <a:t> Gestión conforme a proveeduría y órdenes de pago. Avance: 100%. </a:t>
          </a:r>
          <a:endParaRPr lang="en-US" sz="1500" kern="1200" dirty="0"/>
        </a:p>
      </dsp:txBody>
      <dsp:txXfrm>
        <a:off x="695418" y="2259040"/>
        <a:ext cx="7314484" cy="60209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AF0A92-3741-4043-B299-3F00988E001B}">
      <dsp:nvSpPr>
        <dsp:cNvPr id="0" name=""/>
        <dsp:cNvSpPr/>
      </dsp:nvSpPr>
      <dsp:spPr>
        <a:xfrm>
          <a:off x="1007658" y="449901"/>
          <a:ext cx="1079367" cy="107936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B4C785-6F28-4D18-A483-B2B36CB53B65}">
      <dsp:nvSpPr>
        <dsp:cNvPr id="0" name=""/>
        <dsp:cNvSpPr/>
      </dsp:nvSpPr>
      <dsp:spPr>
        <a:xfrm>
          <a:off x="5389" y="1665423"/>
          <a:ext cx="3083906" cy="4625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defRPr b="1"/>
          </a:pPr>
          <a:r>
            <a:rPr lang="es-MX" sz="1900" b="1" kern="1200"/>
            <a:t>Logros Destacados</a:t>
          </a:r>
          <a:endParaRPr lang="en-US" sz="1900" kern="1200"/>
        </a:p>
      </dsp:txBody>
      <dsp:txXfrm>
        <a:off x="5389" y="1665423"/>
        <a:ext cx="3083906" cy="462585"/>
      </dsp:txXfrm>
    </dsp:sp>
    <dsp:sp modelId="{C031C555-7BCC-4031-B812-CC76158AC83B}">
      <dsp:nvSpPr>
        <dsp:cNvPr id="0" name=""/>
        <dsp:cNvSpPr/>
      </dsp:nvSpPr>
      <dsp:spPr>
        <a:xfrm>
          <a:off x="5389" y="2191337"/>
          <a:ext cx="3083906" cy="1424952"/>
        </a:xfrm>
        <a:prstGeom prst="rect">
          <a:avLst/>
        </a:prstGeom>
        <a:noFill/>
        <a:ln>
          <a:noFill/>
        </a:ln>
        <a:effectLst/>
      </dsp:spPr>
      <dsp:style>
        <a:lnRef idx="0">
          <a:scrgbClr r="0" g="0" b="0"/>
        </a:lnRef>
        <a:fillRef idx="0">
          <a:scrgbClr r="0" g="0" b="0"/>
        </a:fillRef>
        <a:effectRef idx="0">
          <a:scrgbClr r="0" g="0" b="0"/>
        </a:effectRef>
        <a:fontRef idx="minor"/>
      </dsp:style>
    </dsp:sp>
    <dsp:sp modelId="{19EE10CF-D2A1-4200-913B-FC7E303BE25B}">
      <dsp:nvSpPr>
        <dsp:cNvPr id="0" name=""/>
        <dsp:cNvSpPr/>
      </dsp:nvSpPr>
      <dsp:spPr>
        <a:xfrm>
          <a:off x="4631248" y="449901"/>
          <a:ext cx="1079367" cy="107936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6219813-D564-4A6C-9D2F-1F6674407F07}">
      <dsp:nvSpPr>
        <dsp:cNvPr id="0" name=""/>
        <dsp:cNvSpPr/>
      </dsp:nvSpPr>
      <dsp:spPr>
        <a:xfrm>
          <a:off x="3628978" y="1665423"/>
          <a:ext cx="3083906" cy="4625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defRPr b="1"/>
          </a:pPr>
          <a:r>
            <a:rPr lang="es-MX" sz="1900" b="1" kern="1200"/>
            <a:t>Cumplimiento del 100%</a:t>
          </a:r>
          <a:r>
            <a:rPr lang="es-MX" sz="1900" kern="1200"/>
            <a:t> en:</a:t>
          </a:r>
          <a:endParaRPr lang="en-US" sz="1900" kern="1200"/>
        </a:p>
      </dsp:txBody>
      <dsp:txXfrm>
        <a:off x="3628978" y="1665423"/>
        <a:ext cx="3083906" cy="462585"/>
      </dsp:txXfrm>
    </dsp:sp>
    <dsp:sp modelId="{5CC73DAD-08C5-488B-80AC-4163D6F6DFD2}">
      <dsp:nvSpPr>
        <dsp:cNvPr id="0" name=""/>
        <dsp:cNvSpPr/>
      </dsp:nvSpPr>
      <dsp:spPr>
        <a:xfrm>
          <a:off x="3628978" y="2191337"/>
          <a:ext cx="3083906" cy="14249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s-MX" sz="1600" kern="1200" dirty="0"/>
            <a:t>- Actualización de manuales organizacionales.</a:t>
          </a:r>
          <a:endParaRPr lang="en-US" sz="1600" kern="1200" dirty="0"/>
        </a:p>
        <a:p>
          <a:pPr marL="0" lvl="0" indent="0" algn="ctr" defTabSz="711200">
            <a:lnSpc>
              <a:spcPct val="100000"/>
            </a:lnSpc>
            <a:spcBef>
              <a:spcPct val="0"/>
            </a:spcBef>
            <a:spcAft>
              <a:spcPct val="35000"/>
            </a:spcAft>
            <a:buNone/>
          </a:pPr>
          <a:r>
            <a:rPr lang="es-MX" sz="1600" kern="1200" dirty="0"/>
            <a:t>- Administración de riesgos.</a:t>
          </a:r>
          <a:endParaRPr lang="en-US" sz="1600" kern="1200" dirty="0"/>
        </a:p>
        <a:p>
          <a:pPr marL="0" lvl="0" indent="0" algn="ctr" defTabSz="711200">
            <a:lnSpc>
              <a:spcPct val="100000"/>
            </a:lnSpc>
            <a:spcBef>
              <a:spcPct val="0"/>
            </a:spcBef>
            <a:spcAft>
              <a:spcPct val="35000"/>
            </a:spcAft>
            <a:buNone/>
          </a:pPr>
          <a:r>
            <a:rPr lang="es-MX" sz="1600" kern="1200" dirty="0"/>
            <a:t>- Capacitación del personal en perspectiva de género.</a:t>
          </a:r>
          <a:endParaRPr lang="en-US" sz="1600" kern="1200" dirty="0"/>
        </a:p>
      </dsp:txBody>
      <dsp:txXfrm>
        <a:off x="3628978" y="2191337"/>
        <a:ext cx="3083906" cy="1424952"/>
      </dsp:txXfrm>
    </dsp:sp>
    <dsp:sp modelId="{D8BB178B-D4CF-41DE-9C19-6EE59BF839B3}">
      <dsp:nvSpPr>
        <dsp:cNvPr id="0" name=""/>
        <dsp:cNvSpPr/>
      </dsp:nvSpPr>
      <dsp:spPr>
        <a:xfrm>
          <a:off x="8254838" y="449901"/>
          <a:ext cx="1079367" cy="1079367"/>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C6D2D6D-79BE-4B29-95D6-465CE53E4378}">
      <dsp:nvSpPr>
        <dsp:cNvPr id="0" name=""/>
        <dsp:cNvSpPr/>
      </dsp:nvSpPr>
      <dsp:spPr>
        <a:xfrm>
          <a:off x="7252568" y="1665423"/>
          <a:ext cx="3083906" cy="4625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defRPr b="1"/>
          </a:pPr>
          <a:r>
            <a:rPr lang="es-MX" sz="1900" b="1" kern="1200"/>
            <a:t>Gestión de riesgos destacados</a:t>
          </a:r>
          <a:r>
            <a:rPr lang="es-MX" sz="1900" kern="1200"/>
            <a:t>:</a:t>
          </a:r>
          <a:endParaRPr lang="en-US" sz="1900" kern="1200"/>
        </a:p>
      </dsp:txBody>
      <dsp:txXfrm>
        <a:off x="7252568" y="1665423"/>
        <a:ext cx="3083906" cy="462585"/>
      </dsp:txXfrm>
    </dsp:sp>
    <dsp:sp modelId="{723EABC7-4660-4EAE-B715-83FA4B66FD99}">
      <dsp:nvSpPr>
        <dsp:cNvPr id="0" name=""/>
        <dsp:cNvSpPr/>
      </dsp:nvSpPr>
      <dsp:spPr>
        <a:xfrm>
          <a:off x="7252568" y="2191337"/>
          <a:ext cx="3083906" cy="14249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endParaRPr lang="en-US" sz="1600" kern="1200" dirty="0"/>
        </a:p>
        <a:p>
          <a:pPr marL="0" lvl="0" indent="0" algn="ctr" defTabSz="711200">
            <a:lnSpc>
              <a:spcPct val="100000"/>
            </a:lnSpc>
            <a:spcBef>
              <a:spcPct val="0"/>
            </a:spcBef>
            <a:spcAft>
              <a:spcPct val="35000"/>
            </a:spcAft>
            <a:buNone/>
          </a:pPr>
          <a:r>
            <a:rPr lang="es-MX" sz="1600" kern="1200" dirty="0"/>
            <a:t>Fortalecimiento del programa</a:t>
          </a:r>
        </a:p>
        <a:p>
          <a:pPr marL="0" lvl="0" indent="0" algn="ctr" defTabSz="711200">
            <a:lnSpc>
              <a:spcPct val="100000"/>
            </a:lnSpc>
            <a:spcBef>
              <a:spcPct val="0"/>
            </a:spcBef>
            <a:spcAft>
              <a:spcPct val="35000"/>
            </a:spcAft>
            <a:buNone/>
          </a:pPr>
          <a:r>
            <a:rPr lang="es-MX" sz="1600" kern="1200" dirty="0"/>
            <a:t> "Rutas Mágicas de Color"</a:t>
          </a:r>
          <a:endParaRPr lang="en-US" sz="1600" kern="1200" dirty="0"/>
        </a:p>
      </dsp:txBody>
      <dsp:txXfrm>
        <a:off x="7252568" y="2191337"/>
        <a:ext cx="3083906" cy="142495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0B9E7E-F29B-4A76-BAB3-07D3FA303041}">
      <dsp:nvSpPr>
        <dsp:cNvPr id="0" name=""/>
        <dsp:cNvSpPr/>
      </dsp:nvSpPr>
      <dsp:spPr>
        <a:xfrm rot="5400000">
          <a:off x="7103556" y="-3150775"/>
          <a:ext cx="715892" cy="702259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MX" sz="1400" b="1" kern="1200" dirty="0"/>
            <a:t>Estrategia:</a:t>
          </a:r>
          <a:r>
            <a:rPr lang="es-MX" sz="1400" kern="1200" dirty="0"/>
            <a:t> Verificación exhaustiva a cargo de la Dirección General de Relaciones Públicas y Eventos.</a:t>
          </a:r>
          <a:endParaRPr lang="en-US" sz="1400" kern="1200" dirty="0"/>
        </a:p>
        <a:p>
          <a:pPr marL="114300" lvl="1" indent="-114300" algn="l" defTabSz="622300">
            <a:lnSpc>
              <a:spcPct val="90000"/>
            </a:lnSpc>
            <a:spcBef>
              <a:spcPct val="0"/>
            </a:spcBef>
            <a:spcAft>
              <a:spcPct val="15000"/>
            </a:spcAft>
            <a:buChar char="•"/>
          </a:pPr>
          <a:r>
            <a:rPr lang="es-MX" sz="1400" b="1" kern="1200" dirty="0"/>
            <a:t>Avance:</a:t>
          </a:r>
          <a:r>
            <a:rPr lang="es-MX" sz="1400" kern="1200" dirty="0"/>
            <a:t> 100% cumplido.</a:t>
          </a:r>
          <a:endParaRPr lang="en-US" sz="1400" kern="1200" dirty="0"/>
        </a:p>
      </dsp:txBody>
      <dsp:txXfrm rot="-5400000">
        <a:off x="3950208" y="37520"/>
        <a:ext cx="6987643" cy="645998"/>
      </dsp:txXfrm>
    </dsp:sp>
    <dsp:sp modelId="{94654FB6-5CFD-4D78-909B-C2185B547683}">
      <dsp:nvSpPr>
        <dsp:cNvPr id="0" name=""/>
        <dsp:cNvSpPr/>
      </dsp:nvSpPr>
      <dsp:spPr>
        <a:xfrm>
          <a:off x="0" y="1234"/>
          <a:ext cx="3950207" cy="71857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MX" sz="1600" b="1" kern="1200" dirty="0"/>
            <a:t>Incumplimiento de los contratos para la realización de Fiestas Patronales</a:t>
          </a:r>
          <a:endParaRPr lang="en-US" sz="1600" kern="1200" dirty="0"/>
        </a:p>
      </dsp:txBody>
      <dsp:txXfrm>
        <a:off x="35078" y="36312"/>
        <a:ext cx="3880051" cy="648415"/>
      </dsp:txXfrm>
    </dsp:sp>
    <dsp:sp modelId="{592DC84C-B9A0-41D0-A63E-9CF9CB2C3CF3}">
      <dsp:nvSpPr>
        <dsp:cNvPr id="0" name=""/>
        <dsp:cNvSpPr/>
      </dsp:nvSpPr>
      <dsp:spPr>
        <a:xfrm rot="5400000">
          <a:off x="7174074" y="-2396275"/>
          <a:ext cx="574856" cy="702259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MX" sz="1400" b="1" kern="1200" dirty="0"/>
            <a:t>Estrategia:</a:t>
          </a:r>
          <a:r>
            <a:rPr lang="es-MX" sz="1400" kern="1200" dirty="0"/>
            <a:t> Actualización de los manuales en todas las áreas.</a:t>
          </a:r>
          <a:endParaRPr lang="en-US" sz="1400" kern="1200" dirty="0"/>
        </a:p>
        <a:p>
          <a:pPr marL="114300" lvl="1" indent="-114300" algn="l" defTabSz="622300">
            <a:lnSpc>
              <a:spcPct val="90000"/>
            </a:lnSpc>
            <a:spcBef>
              <a:spcPct val="0"/>
            </a:spcBef>
            <a:spcAft>
              <a:spcPct val="15000"/>
            </a:spcAft>
            <a:buChar char="•"/>
          </a:pPr>
          <a:r>
            <a:rPr lang="es-MX" sz="1400" b="1" kern="1200" dirty="0"/>
            <a:t>Responsable:</a:t>
          </a:r>
          <a:r>
            <a:rPr lang="es-MX" sz="1400" kern="1200" dirty="0"/>
            <a:t> Dirección General de Administración y Finanzas.</a:t>
          </a:r>
          <a:endParaRPr lang="en-US" sz="1400" kern="1200" dirty="0"/>
        </a:p>
        <a:p>
          <a:pPr marL="114300" lvl="1" indent="-114300" algn="l" defTabSz="622300">
            <a:lnSpc>
              <a:spcPct val="90000"/>
            </a:lnSpc>
            <a:spcBef>
              <a:spcPct val="0"/>
            </a:spcBef>
            <a:spcAft>
              <a:spcPct val="15000"/>
            </a:spcAft>
            <a:buChar char="•"/>
          </a:pPr>
          <a:r>
            <a:rPr lang="es-MX" sz="1400" b="1" kern="1200" dirty="0"/>
            <a:t>Avance:</a:t>
          </a:r>
          <a:r>
            <a:rPr lang="es-MX" sz="1400" kern="1200" dirty="0"/>
            <a:t> 100% cumplido.</a:t>
          </a:r>
          <a:endParaRPr lang="en-US" sz="1400" kern="1200" dirty="0"/>
        </a:p>
      </dsp:txBody>
      <dsp:txXfrm rot="-5400000">
        <a:off x="3950207" y="855654"/>
        <a:ext cx="6994528" cy="518732"/>
      </dsp:txXfrm>
    </dsp:sp>
    <dsp:sp modelId="{6AD089C6-BF83-4978-B900-79990A7A805F}">
      <dsp:nvSpPr>
        <dsp:cNvPr id="0" name=""/>
        <dsp:cNvSpPr/>
      </dsp:nvSpPr>
      <dsp:spPr>
        <a:xfrm>
          <a:off x="0" y="755733"/>
          <a:ext cx="3950207" cy="71857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MX" sz="1600" b="1" kern="1200" dirty="0"/>
            <a:t>Desactualización de manuales por cambios en la estructura orgánica</a:t>
          </a:r>
          <a:endParaRPr lang="en-US" sz="1600" kern="1200" dirty="0"/>
        </a:p>
      </dsp:txBody>
      <dsp:txXfrm>
        <a:off x="35078" y="790811"/>
        <a:ext cx="3880051" cy="648415"/>
      </dsp:txXfrm>
    </dsp:sp>
    <dsp:sp modelId="{87B0E865-248E-4D8D-A199-FFABBDC8AC66}">
      <dsp:nvSpPr>
        <dsp:cNvPr id="0" name=""/>
        <dsp:cNvSpPr/>
      </dsp:nvSpPr>
      <dsp:spPr>
        <a:xfrm rot="5400000">
          <a:off x="7174074" y="-1641776"/>
          <a:ext cx="574856" cy="702259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MX" sz="1400" b="1" kern="1200" dirty="0"/>
            <a:t>Estrategia:</a:t>
          </a:r>
          <a:r>
            <a:rPr lang="es-MX" sz="1400" kern="1200" dirty="0"/>
            <a:t> Generar interés entre los participantes y prestadores de servicios.</a:t>
          </a:r>
          <a:endParaRPr lang="en-US" sz="1400" kern="1200" dirty="0"/>
        </a:p>
        <a:p>
          <a:pPr marL="114300" lvl="1" indent="-114300" algn="l" defTabSz="622300">
            <a:lnSpc>
              <a:spcPct val="90000"/>
            </a:lnSpc>
            <a:spcBef>
              <a:spcPct val="0"/>
            </a:spcBef>
            <a:spcAft>
              <a:spcPct val="15000"/>
            </a:spcAft>
            <a:buChar char="•"/>
          </a:pPr>
          <a:r>
            <a:rPr lang="es-MX" sz="1400" b="1" kern="1200" dirty="0"/>
            <a:t>Responsable:</a:t>
          </a:r>
          <a:r>
            <a:rPr lang="es-MX" sz="1400" kern="1200" dirty="0"/>
            <a:t> Subsecretaría de Innovación y Desarrollo Turístico.</a:t>
          </a:r>
          <a:endParaRPr lang="en-US" sz="1400" kern="1200" dirty="0"/>
        </a:p>
        <a:p>
          <a:pPr marL="114300" lvl="1" indent="-114300" algn="l" defTabSz="622300">
            <a:lnSpc>
              <a:spcPct val="90000"/>
            </a:lnSpc>
            <a:spcBef>
              <a:spcPct val="0"/>
            </a:spcBef>
            <a:spcAft>
              <a:spcPct val="15000"/>
            </a:spcAft>
            <a:buChar char="•"/>
          </a:pPr>
          <a:r>
            <a:rPr lang="es-MX" sz="1400" b="1" kern="1200" dirty="0"/>
            <a:t>Avance:</a:t>
          </a:r>
          <a:r>
            <a:rPr lang="es-MX" sz="1400" kern="1200" dirty="0"/>
            <a:t> 100% cumplido</a:t>
          </a:r>
          <a:r>
            <a:rPr lang="es-MX" sz="1050" kern="1200" dirty="0"/>
            <a:t>.</a:t>
          </a:r>
          <a:endParaRPr lang="en-US" sz="1050" kern="1200" dirty="0"/>
        </a:p>
      </dsp:txBody>
      <dsp:txXfrm rot="-5400000">
        <a:off x="3950207" y="1610153"/>
        <a:ext cx="6994528" cy="518732"/>
      </dsp:txXfrm>
    </dsp:sp>
    <dsp:sp modelId="{C6C29A6A-A4E2-4FC9-938E-DD6030F5E3FB}">
      <dsp:nvSpPr>
        <dsp:cNvPr id="0" name=""/>
        <dsp:cNvSpPr/>
      </dsp:nvSpPr>
      <dsp:spPr>
        <a:xfrm>
          <a:off x="0" y="1510233"/>
          <a:ext cx="3950207" cy="71857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prstClr val="white"/>
              </a:solidFill>
              <a:latin typeface="Calibri" panose="020F0502020204030204"/>
              <a:ea typeface="+mn-ea"/>
              <a:cs typeface="+mn-cs"/>
            </a:rPr>
            <a:t>Incumplimiento del Programa Rutas Mágicas de Color</a:t>
          </a:r>
          <a:endParaRPr lang="en-US" sz="1600" b="1" kern="1200" dirty="0">
            <a:solidFill>
              <a:prstClr val="white"/>
            </a:solidFill>
            <a:latin typeface="Calibri" panose="020F0502020204030204"/>
            <a:ea typeface="+mn-ea"/>
            <a:cs typeface="+mn-cs"/>
          </a:endParaRPr>
        </a:p>
      </dsp:txBody>
      <dsp:txXfrm>
        <a:off x="35078" y="1545311"/>
        <a:ext cx="3880051" cy="648415"/>
      </dsp:txXfrm>
    </dsp:sp>
    <dsp:sp modelId="{5A16C6C1-41FB-4025-9662-8806F16936AE}">
      <dsp:nvSpPr>
        <dsp:cNvPr id="0" name=""/>
        <dsp:cNvSpPr/>
      </dsp:nvSpPr>
      <dsp:spPr>
        <a:xfrm rot="5400000">
          <a:off x="7174074" y="-887276"/>
          <a:ext cx="574856" cy="702259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MX" sz="1400" b="1" kern="1200" dirty="0">
              <a:solidFill>
                <a:prstClr val="black">
                  <a:hueOff val="0"/>
                  <a:satOff val="0"/>
                  <a:lumOff val="0"/>
                  <a:alphaOff val="0"/>
                </a:prstClr>
              </a:solidFill>
              <a:latin typeface="Calibri" panose="020F0502020204030204"/>
              <a:ea typeface="+mn-ea"/>
              <a:cs typeface="+mn-cs"/>
            </a:rPr>
            <a:t>Estrategia:</a:t>
          </a:r>
          <a:r>
            <a:rPr lang="es-MX" sz="1400" kern="1200" dirty="0">
              <a:solidFill>
                <a:prstClr val="black">
                  <a:hueOff val="0"/>
                  <a:satOff val="0"/>
                  <a:lumOff val="0"/>
                  <a:alphaOff val="0"/>
                </a:prstClr>
              </a:solidFill>
              <a:latin typeface="Calibri" panose="020F0502020204030204"/>
              <a:ea typeface="+mn-ea"/>
              <a:cs typeface="+mn-cs"/>
            </a:rPr>
            <a:t> Capacitación constante y revisión de leyes emitidas.</a:t>
          </a:r>
          <a:endParaRPr lang="en-US" sz="1400" kern="1200" dirty="0">
            <a:solidFill>
              <a:prstClr val="black">
                <a:hueOff val="0"/>
                <a:satOff val="0"/>
                <a:lumOff val="0"/>
                <a:alphaOff val="0"/>
              </a:prstClr>
            </a:solidFill>
            <a:latin typeface="Calibri" panose="020F0502020204030204"/>
            <a:ea typeface="+mn-ea"/>
            <a:cs typeface="+mn-cs"/>
          </a:endParaRPr>
        </a:p>
        <a:p>
          <a:pPr marL="171450" lvl="1" indent="-171450" algn="l" defTabSz="711200">
            <a:lnSpc>
              <a:spcPct val="90000"/>
            </a:lnSpc>
            <a:spcBef>
              <a:spcPct val="0"/>
            </a:spcBef>
            <a:spcAft>
              <a:spcPct val="15000"/>
            </a:spcAft>
            <a:buChar char="•"/>
          </a:pPr>
          <a:r>
            <a:rPr lang="es-MX" sz="1400" b="1" kern="1200" dirty="0">
              <a:solidFill>
                <a:prstClr val="black">
                  <a:hueOff val="0"/>
                  <a:satOff val="0"/>
                  <a:lumOff val="0"/>
                  <a:alphaOff val="0"/>
                </a:prstClr>
              </a:solidFill>
              <a:latin typeface="Calibri" panose="020F0502020204030204"/>
              <a:ea typeface="+mn-ea"/>
              <a:cs typeface="+mn-cs"/>
            </a:rPr>
            <a:t>Responsable: </a:t>
          </a:r>
          <a:r>
            <a:rPr lang="es-MX" sz="1400" kern="1200" dirty="0">
              <a:solidFill>
                <a:prstClr val="black">
                  <a:hueOff val="0"/>
                  <a:satOff val="0"/>
                  <a:lumOff val="0"/>
                  <a:alphaOff val="0"/>
                </a:prstClr>
              </a:solidFill>
              <a:latin typeface="Calibri" panose="020F0502020204030204"/>
              <a:ea typeface="+mn-ea"/>
              <a:cs typeface="+mn-cs"/>
            </a:rPr>
            <a:t>Dirección General de Asuntos Jurídicos y Transparencia.</a:t>
          </a:r>
          <a:endParaRPr lang="en-US" sz="1400" kern="1200" dirty="0">
            <a:solidFill>
              <a:prstClr val="black">
                <a:hueOff val="0"/>
                <a:satOff val="0"/>
                <a:lumOff val="0"/>
                <a:alphaOff val="0"/>
              </a:prstClr>
            </a:solidFill>
            <a:latin typeface="Calibri" panose="020F0502020204030204"/>
            <a:ea typeface="+mn-ea"/>
            <a:cs typeface="+mn-cs"/>
          </a:endParaRPr>
        </a:p>
        <a:p>
          <a:pPr marL="171450" lvl="1" indent="-171450" algn="l" defTabSz="711200">
            <a:lnSpc>
              <a:spcPct val="90000"/>
            </a:lnSpc>
            <a:spcBef>
              <a:spcPct val="0"/>
            </a:spcBef>
            <a:spcAft>
              <a:spcPct val="15000"/>
            </a:spcAft>
            <a:buChar char="•"/>
          </a:pPr>
          <a:r>
            <a:rPr lang="es-MX" sz="1400" b="1" kern="1200" dirty="0">
              <a:solidFill>
                <a:prstClr val="black">
                  <a:hueOff val="0"/>
                  <a:satOff val="0"/>
                  <a:lumOff val="0"/>
                  <a:alphaOff val="0"/>
                </a:prstClr>
              </a:solidFill>
              <a:latin typeface="Calibri" panose="020F0502020204030204"/>
              <a:ea typeface="+mn-ea"/>
              <a:cs typeface="+mn-cs"/>
            </a:rPr>
            <a:t>Avance</a:t>
          </a:r>
          <a:r>
            <a:rPr lang="es-MX" sz="1400" kern="1200" dirty="0">
              <a:solidFill>
                <a:prstClr val="black">
                  <a:hueOff val="0"/>
                  <a:satOff val="0"/>
                  <a:lumOff val="0"/>
                  <a:alphaOff val="0"/>
                </a:prstClr>
              </a:solidFill>
              <a:latin typeface="Calibri" panose="020F0502020204030204"/>
              <a:ea typeface="+mn-ea"/>
              <a:cs typeface="+mn-cs"/>
            </a:rPr>
            <a:t>: 95% cumplido.</a:t>
          </a:r>
          <a:endParaRPr lang="en-US" sz="1400" kern="1200" dirty="0">
            <a:solidFill>
              <a:prstClr val="black">
                <a:hueOff val="0"/>
                <a:satOff val="0"/>
                <a:lumOff val="0"/>
                <a:alphaOff val="0"/>
              </a:prstClr>
            </a:solidFill>
            <a:latin typeface="Calibri" panose="020F0502020204030204"/>
            <a:ea typeface="+mn-ea"/>
            <a:cs typeface="+mn-cs"/>
          </a:endParaRPr>
        </a:p>
      </dsp:txBody>
      <dsp:txXfrm rot="-5400000">
        <a:off x="3950207" y="2364653"/>
        <a:ext cx="6994528" cy="518732"/>
      </dsp:txXfrm>
    </dsp:sp>
    <dsp:sp modelId="{E5E96296-8D5F-4603-AA55-5FDCD5F6BD72}">
      <dsp:nvSpPr>
        <dsp:cNvPr id="0" name=""/>
        <dsp:cNvSpPr/>
      </dsp:nvSpPr>
      <dsp:spPr>
        <a:xfrm>
          <a:off x="0" y="2264733"/>
          <a:ext cx="3950207" cy="71857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MX" sz="1600" b="1" kern="1200" dirty="0"/>
            <a:t>Instrumentos jurídicos no cumplen especificaciones normativas</a:t>
          </a:r>
          <a:endParaRPr lang="en-US" sz="1600" kern="1200" dirty="0"/>
        </a:p>
      </dsp:txBody>
      <dsp:txXfrm>
        <a:off x="35078" y="2299811"/>
        <a:ext cx="3880051" cy="648415"/>
      </dsp:txXfrm>
    </dsp:sp>
    <dsp:sp modelId="{C02CF20A-9112-4A00-99AC-8C4D40428F96}">
      <dsp:nvSpPr>
        <dsp:cNvPr id="0" name=""/>
        <dsp:cNvSpPr/>
      </dsp:nvSpPr>
      <dsp:spPr>
        <a:xfrm rot="5400000">
          <a:off x="7174074" y="-132776"/>
          <a:ext cx="574856" cy="702259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MX" sz="1400" b="1" kern="1200" dirty="0"/>
            <a:t>Estrategia:</a:t>
          </a:r>
          <a:r>
            <a:rPr lang="es-MX" sz="1400" kern="1200" dirty="0"/>
            <a:t> Realización de reuniones periódicas con el sector.</a:t>
          </a:r>
          <a:endParaRPr lang="en-US" sz="1400" kern="1200" dirty="0"/>
        </a:p>
        <a:p>
          <a:pPr marL="114300" lvl="1" indent="-114300" algn="l" defTabSz="622300">
            <a:lnSpc>
              <a:spcPct val="90000"/>
            </a:lnSpc>
            <a:spcBef>
              <a:spcPct val="0"/>
            </a:spcBef>
            <a:spcAft>
              <a:spcPct val="15000"/>
            </a:spcAft>
            <a:buChar char="•"/>
          </a:pPr>
          <a:r>
            <a:rPr lang="es-MX" sz="1400" b="1" kern="1200" dirty="0"/>
            <a:t>Responsable:</a:t>
          </a:r>
          <a:r>
            <a:rPr lang="es-MX" sz="1400" kern="1200" dirty="0"/>
            <a:t> Dirección General de Competitividad y Cultura Turística.</a:t>
          </a:r>
          <a:endParaRPr lang="en-US" sz="1400" kern="1200" dirty="0"/>
        </a:p>
        <a:p>
          <a:pPr marL="114300" lvl="1" indent="-114300" algn="l" defTabSz="622300">
            <a:lnSpc>
              <a:spcPct val="90000"/>
            </a:lnSpc>
            <a:spcBef>
              <a:spcPct val="0"/>
            </a:spcBef>
            <a:spcAft>
              <a:spcPct val="15000"/>
            </a:spcAft>
            <a:buChar char="•"/>
          </a:pPr>
          <a:r>
            <a:rPr lang="es-MX" sz="1400" b="1" kern="1200" dirty="0"/>
            <a:t>Avance:</a:t>
          </a:r>
          <a:r>
            <a:rPr lang="es-MX" sz="1400" kern="1200" dirty="0"/>
            <a:t> 100% cumplido.</a:t>
          </a:r>
          <a:endParaRPr lang="en-US" sz="1400" kern="1200" dirty="0"/>
        </a:p>
      </dsp:txBody>
      <dsp:txXfrm rot="-5400000">
        <a:off x="3950207" y="3119153"/>
        <a:ext cx="6994528" cy="518732"/>
      </dsp:txXfrm>
    </dsp:sp>
    <dsp:sp modelId="{090D4648-F61B-420C-86B8-09E900587B6E}">
      <dsp:nvSpPr>
        <dsp:cNvPr id="0" name=""/>
        <dsp:cNvSpPr/>
      </dsp:nvSpPr>
      <dsp:spPr>
        <a:xfrm>
          <a:off x="0" y="3019232"/>
          <a:ext cx="3950207" cy="71857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MX" sz="1600" b="1" kern="1200" dirty="0"/>
            <a:t>Falta de integración entre prestadores de servicios turísticos</a:t>
          </a:r>
          <a:endParaRPr lang="en-US" sz="1600" kern="1200" dirty="0"/>
        </a:p>
      </dsp:txBody>
      <dsp:txXfrm>
        <a:off x="35078" y="3054310"/>
        <a:ext cx="3880051" cy="648415"/>
      </dsp:txXfrm>
    </dsp:sp>
    <dsp:sp modelId="{1D1A158F-8449-4183-8E7A-6A755748A9E6}">
      <dsp:nvSpPr>
        <dsp:cNvPr id="0" name=""/>
        <dsp:cNvSpPr/>
      </dsp:nvSpPr>
      <dsp:spPr>
        <a:xfrm rot="5400000">
          <a:off x="7174074" y="621722"/>
          <a:ext cx="574856" cy="702259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s-MX" sz="1400" b="1" kern="1200" dirty="0"/>
            <a:t>Estrategia:</a:t>
          </a:r>
          <a:r>
            <a:rPr lang="es-MX" sz="1400" kern="1200" dirty="0"/>
            <a:t> Mayor acercamiento con medios de comunicación.</a:t>
          </a:r>
          <a:endParaRPr lang="en-US" sz="1400" kern="1200" dirty="0"/>
        </a:p>
        <a:p>
          <a:pPr marL="114300" lvl="1" indent="-114300" algn="l" defTabSz="622300">
            <a:lnSpc>
              <a:spcPct val="90000"/>
            </a:lnSpc>
            <a:spcBef>
              <a:spcPct val="0"/>
            </a:spcBef>
            <a:spcAft>
              <a:spcPct val="15000"/>
            </a:spcAft>
            <a:buChar char="•"/>
          </a:pPr>
          <a:r>
            <a:rPr lang="es-MX" sz="1400" b="1" kern="1200" dirty="0"/>
            <a:t>Responsable:</a:t>
          </a:r>
          <a:r>
            <a:rPr lang="es-MX" sz="1400" kern="1200" dirty="0"/>
            <a:t> Subsecretaría de Promoción y Fomento Turístico.</a:t>
          </a:r>
          <a:endParaRPr lang="en-US" sz="1400" kern="1200" dirty="0"/>
        </a:p>
        <a:p>
          <a:pPr marL="114300" lvl="1" indent="-114300" algn="l" defTabSz="622300">
            <a:lnSpc>
              <a:spcPct val="90000"/>
            </a:lnSpc>
            <a:spcBef>
              <a:spcPct val="0"/>
            </a:spcBef>
            <a:spcAft>
              <a:spcPct val="15000"/>
            </a:spcAft>
            <a:buChar char="•"/>
          </a:pPr>
          <a:r>
            <a:rPr lang="es-MX" sz="1400" b="1" kern="1200" dirty="0"/>
            <a:t>Avance:</a:t>
          </a:r>
          <a:r>
            <a:rPr lang="es-MX" sz="1400" kern="1200" dirty="0"/>
            <a:t> 100% cumplido.</a:t>
          </a:r>
          <a:endParaRPr lang="en-US" sz="1400" kern="1200" dirty="0"/>
        </a:p>
      </dsp:txBody>
      <dsp:txXfrm rot="-5400000">
        <a:off x="3950207" y="3873651"/>
        <a:ext cx="6994528" cy="518732"/>
      </dsp:txXfrm>
    </dsp:sp>
    <dsp:sp modelId="{13FD5659-F8BE-4C32-9969-DCB5EB3BDE4A}">
      <dsp:nvSpPr>
        <dsp:cNvPr id="0" name=""/>
        <dsp:cNvSpPr/>
      </dsp:nvSpPr>
      <dsp:spPr>
        <a:xfrm>
          <a:off x="0" y="3773732"/>
          <a:ext cx="3950207" cy="71857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s-MX" sz="1600" b="1" kern="1200" dirty="0"/>
            <a:t>Campañas de promoción negativas en el extranjero</a:t>
          </a:r>
          <a:endParaRPr lang="en-US" sz="1600" kern="1200" dirty="0"/>
        </a:p>
      </dsp:txBody>
      <dsp:txXfrm>
        <a:off x="35078" y="3808810"/>
        <a:ext cx="3880051" cy="6484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F7B9FE-335A-4155-8846-5508CA132F49}">
      <dsp:nvSpPr>
        <dsp:cNvPr id="0" name=""/>
        <dsp:cNvSpPr/>
      </dsp:nvSpPr>
      <dsp:spPr>
        <a:xfrm>
          <a:off x="147928" y="699400"/>
          <a:ext cx="1302672" cy="130267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0CBAB0F-BD11-4928-A61F-BCADE5C19854}">
      <dsp:nvSpPr>
        <dsp:cNvPr id="0" name=""/>
        <dsp:cNvSpPr/>
      </dsp:nvSpPr>
      <dsp:spPr>
        <a:xfrm>
          <a:off x="421489" y="972962"/>
          <a:ext cx="755550" cy="755550"/>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E48CF71-35CD-4F31-8825-BED0899EACF6}">
      <dsp:nvSpPr>
        <dsp:cNvPr id="0" name=""/>
        <dsp:cNvSpPr/>
      </dsp:nvSpPr>
      <dsp:spPr>
        <a:xfrm>
          <a:off x="6824216" y="2887448"/>
          <a:ext cx="3070586" cy="1302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66750">
            <a:lnSpc>
              <a:spcPct val="100000"/>
            </a:lnSpc>
            <a:spcBef>
              <a:spcPct val="0"/>
            </a:spcBef>
            <a:spcAft>
              <a:spcPct val="35000"/>
            </a:spcAft>
            <a:buNone/>
          </a:pPr>
          <a:r>
            <a:rPr lang="es-MX" sz="1500" b="1" kern="1200" dirty="0"/>
            <a:t>4. Implementar redes separadas para dispositivos de visitantes y establecer una red exclusiva para servidores </a:t>
          </a:r>
          <a:r>
            <a:rPr lang="es-MX" sz="1500" b="1" kern="1200"/>
            <a:t>públicos.</a:t>
          </a:r>
          <a:endParaRPr lang="es-MX" sz="1500" b="1" kern="1200" dirty="0"/>
        </a:p>
        <a:p>
          <a:pPr marL="0" lvl="0" indent="0" algn="l" defTabSz="666750">
            <a:lnSpc>
              <a:spcPct val="100000"/>
            </a:lnSpc>
            <a:spcBef>
              <a:spcPct val="0"/>
            </a:spcBef>
            <a:spcAft>
              <a:spcPct val="35000"/>
            </a:spcAft>
            <a:buNone/>
          </a:pPr>
          <a:endParaRPr lang="en-US" sz="1500" b="1" kern="1200" dirty="0"/>
        </a:p>
      </dsp:txBody>
      <dsp:txXfrm>
        <a:off x="6824216" y="2887448"/>
        <a:ext cx="3070586" cy="1302672"/>
      </dsp:txXfrm>
    </dsp:sp>
    <dsp:sp modelId="{98E9E216-6961-45CE-B0B4-1B7A1B67EC3C}">
      <dsp:nvSpPr>
        <dsp:cNvPr id="0" name=""/>
        <dsp:cNvSpPr/>
      </dsp:nvSpPr>
      <dsp:spPr>
        <a:xfrm>
          <a:off x="5335358" y="699400"/>
          <a:ext cx="1302672" cy="130267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75D14F-3EDC-4F2E-BE7F-B34D9E0AEA82}">
      <dsp:nvSpPr>
        <dsp:cNvPr id="0" name=""/>
        <dsp:cNvSpPr/>
      </dsp:nvSpPr>
      <dsp:spPr>
        <a:xfrm>
          <a:off x="5608919" y="972962"/>
          <a:ext cx="755550" cy="7555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EEA679-5909-4D7D-B2F8-C4D916C7C578}">
      <dsp:nvSpPr>
        <dsp:cNvPr id="0" name=""/>
        <dsp:cNvSpPr/>
      </dsp:nvSpPr>
      <dsp:spPr>
        <a:xfrm>
          <a:off x="6917175" y="699400"/>
          <a:ext cx="3070586" cy="1302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66750">
            <a:lnSpc>
              <a:spcPct val="100000"/>
            </a:lnSpc>
            <a:spcBef>
              <a:spcPct val="0"/>
            </a:spcBef>
            <a:spcAft>
              <a:spcPct val="35000"/>
            </a:spcAft>
            <a:buNone/>
          </a:pPr>
          <a:r>
            <a:rPr lang="es-MX" sz="1500" b="1" kern="1200"/>
            <a:t>3. Identificar los riesgos  y desarrollar respuestas que mitiguen su impacto, incluyendo los riesgos de corrupción.</a:t>
          </a:r>
        </a:p>
      </dsp:txBody>
      <dsp:txXfrm>
        <a:off x="6917175" y="699400"/>
        <a:ext cx="3070586" cy="1302672"/>
      </dsp:txXfrm>
    </dsp:sp>
    <dsp:sp modelId="{1189CBF8-C60A-4B28-896D-0C156116730B}">
      <dsp:nvSpPr>
        <dsp:cNvPr id="0" name=""/>
        <dsp:cNvSpPr/>
      </dsp:nvSpPr>
      <dsp:spPr>
        <a:xfrm>
          <a:off x="147928" y="2822200"/>
          <a:ext cx="1302672" cy="130267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873375-6E1E-4882-80A8-619D80B9CDAE}">
      <dsp:nvSpPr>
        <dsp:cNvPr id="0" name=""/>
        <dsp:cNvSpPr/>
      </dsp:nvSpPr>
      <dsp:spPr>
        <a:xfrm>
          <a:off x="421489" y="3095761"/>
          <a:ext cx="755550" cy="75555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E5AE7F-80CD-435D-B48A-6B152228DCFC}">
      <dsp:nvSpPr>
        <dsp:cNvPr id="0" name=""/>
        <dsp:cNvSpPr/>
      </dsp:nvSpPr>
      <dsp:spPr>
        <a:xfrm>
          <a:off x="1718077" y="740424"/>
          <a:ext cx="3070586" cy="1302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66750">
            <a:lnSpc>
              <a:spcPct val="100000"/>
            </a:lnSpc>
            <a:spcBef>
              <a:spcPct val="0"/>
            </a:spcBef>
            <a:spcAft>
              <a:spcPct val="35000"/>
            </a:spcAft>
            <a:buNone/>
          </a:pPr>
          <a:r>
            <a:rPr lang="es-MX" sz="1500" b="1" kern="1200" dirty="0"/>
            <a:t>1. Formulación del proyecto del Reglamento Interior de la Secretaría de Economía y Turismo.</a:t>
          </a:r>
          <a:br>
            <a:rPr lang="es-MX" sz="1500" b="1" kern="1200" dirty="0"/>
          </a:br>
          <a:endParaRPr lang="es-MX" sz="1500" b="1" kern="1200" dirty="0"/>
        </a:p>
      </dsp:txBody>
      <dsp:txXfrm>
        <a:off x="1718077" y="740424"/>
        <a:ext cx="3070586" cy="1302672"/>
      </dsp:txXfrm>
    </dsp:sp>
    <dsp:sp modelId="{43DDDC0F-AACE-4FD9-B859-071E1D0B828C}">
      <dsp:nvSpPr>
        <dsp:cNvPr id="0" name=""/>
        <dsp:cNvSpPr/>
      </dsp:nvSpPr>
      <dsp:spPr>
        <a:xfrm>
          <a:off x="5335358" y="2822200"/>
          <a:ext cx="1302672" cy="130267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A8D19E-BC20-4CB3-9A73-378927828A4C}">
      <dsp:nvSpPr>
        <dsp:cNvPr id="0" name=""/>
        <dsp:cNvSpPr/>
      </dsp:nvSpPr>
      <dsp:spPr>
        <a:xfrm>
          <a:off x="5608919" y="3095761"/>
          <a:ext cx="755550" cy="755550"/>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FE2435-9DF6-4AA2-8B64-538E0A96E9AA}">
      <dsp:nvSpPr>
        <dsp:cNvPr id="0" name=""/>
        <dsp:cNvSpPr/>
      </dsp:nvSpPr>
      <dsp:spPr>
        <a:xfrm>
          <a:off x="1718089" y="2831892"/>
          <a:ext cx="3070586" cy="1302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66750">
            <a:lnSpc>
              <a:spcPct val="100000"/>
            </a:lnSpc>
            <a:spcBef>
              <a:spcPct val="0"/>
            </a:spcBef>
            <a:spcAft>
              <a:spcPct val="35000"/>
            </a:spcAft>
            <a:buNone/>
          </a:pPr>
          <a:r>
            <a:rPr lang="es-MX" sz="1500" b="1" kern="1200"/>
            <a:t>2. Difusión del código de ética y código de conducta, valores, principios y reglas de integridad.</a:t>
          </a:r>
        </a:p>
      </dsp:txBody>
      <dsp:txXfrm>
        <a:off x="1718089" y="2831892"/>
        <a:ext cx="3070586" cy="130267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B4B32D-9136-4755-B18F-7D34E9A00131}">
      <dsp:nvSpPr>
        <dsp:cNvPr id="0" name=""/>
        <dsp:cNvSpPr/>
      </dsp:nvSpPr>
      <dsp:spPr>
        <a:xfrm>
          <a:off x="77042" y="1042890"/>
          <a:ext cx="741972" cy="74197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4C53B7-A134-4751-9841-ACB0552F2280}">
      <dsp:nvSpPr>
        <dsp:cNvPr id="0" name=""/>
        <dsp:cNvSpPr/>
      </dsp:nvSpPr>
      <dsp:spPr>
        <a:xfrm>
          <a:off x="192392" y="1980371"/>
          <a:ext cx="2119921" cy="6558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es-MX" sz="1800" b="1" kern="1200" dirty="0"/>
            <a:t>Ejes </a:t>
          </a:r>
        </a:p>
        <a:p>
          <a:pPr marL="0" lvl="0" indent="0" algn="l" defTabSz="800100">
            <a:lnSpc>
              <a:spcPct val="100000"/>
            </a:lnSpc>
            <a:spcBef>
              <a:spcPct val="0"/>
            </a:spcBef>
            <a:spcAft>
              <a:spcPct val="35000"/>
            </a:spcAft>
            <a:buNone/>
            <a:defRPr b="1"/>
          </a:pPr>
          <a:r>
            <a:rPr lang="es-MX" sz="1800" b="1" kern="1200" dirty="0"/>
            <a:t>Principales:</a:t>
          </a:r>
          <a:endParaRPr lang="en-US" sz="1800" kern="1200" dirty="0"/>
        </a:p>
      </dsp:txBody>
      <dsp:txXfrm>
        <a:off x="192392" y="1980371"/>
        <a:ext cx="2119921" cy="655850"/>
      </dsp:txXfrm>
    </dsp:sp>
    <dsp:sp modelId="{BB2F66BC-00BA-439A-963A-6DD8D36EAB93}">
      <dsp:nvSpPr>
        <dsp:cNvPr id="0" name=""/>
        <dsp:cNvSpPr/>
      </dsp:nvSpPr>
      <dsp:spPr>
        <a:xfrm>
          <a:off x="3846" y="2527351"/>
          <a:ext cx="2119921" cy="1890904"/>
        </a:xfrm>
        <a:prstGeom prst="rect">
          <a:avLst/>
        </a:prstGeom>
        <a:noFill/>
        <a:ln>
          <a:noFill/>
        </a:ln>
        <a:effectLst/>
      </dsp:spPr>
      <dsp:style>
        <a:lnRef idx="0">
          <a:scrgbClr r="0" g="0" b="0"/>
        </a:lnRef>
        <a:fillRef idx="0">
          <a:scrgbClr r="0" g="0" b="0"/>
        </a:fillRef>
        <a:effectRef idx="0">
          <a:scrgbClr r="0" g="0" b="0"/>
        </a:effectRef>
        <a:fontRef idx="minor"/>
      </dsp:style>
    </dsp:sp>
    <dsp:sp modelId="{77EB7B3C-338A-4D84-A8A1-97691BBACF2B}">
      <dsp:nvSpPr>
        <dsp:cNvPr id="0" name=""/>
        <dsp:cNvSpPr/>
      </dsp:nvSpPr>
      <dsp:spPr>
        <a:xfrm>
          <a:off x="2821586" y="956472"/>
          <a:ext cx="741972" cy="741972"/>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CD68F1-C67C-448E-8BFA-D851FA0D09F5}">
      <dsp:nvSpPr>
        <dsp:cNvPr id="0" name=""/>
        <dsp:cNvSpPr/>
      </dsp:nvSpPr>
      <dsp:spPr>
        <a:xfrm>
          <a:off x="2494754" y="1801304"/>
          <a:ext cx="2119921" cy="6558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s-MX" sz="1400" b="1" kern="1200" dirty="0"/>
            <a:t>Autoevaluación del Control Interno</a:t>
          </a:r>
          <a:endParaRPr lang="en-US" sz="1400" kern="1200" dirty="0"/>
        </a:p>
      </dsp:txBody>
      <dsp:txXfrm>
        <a:off x="2494754" y="1801304"/>
        <a:ext cx="2119921" cy="655850"/>
      </dsp:txXfrm>
    </dsp:sp>
    <dsp:sp modelId="{82328205-69CD-4D48-B575-5CC795954995}">
      <dsp:nvSpPr>
        <dsp:cNvPr id="0" name=""/>
        <dsp:cNvSpPr/>
      </dsp:nvSpPr>
      <dsp:spPr>
        <a:xfrm>
          <a:off x="2494754" y="2527351"/>
          <a:ext cx="2119921" cy="1890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Font typeface="Arial" panose="020B0604020202020204" pitchFamily="34" charset="0"/>
            <a:buNone/>
          </a:pPr>
          <a:r>
            <a:rPr lang="es-MX" sz="1400" kern="1200" dirty="0"/>
            <a:t>Evaluación anual en noviembre.</a:t>
          </a:r>
          <a:endParaRPr lang="en-US" sz="1400" kern="1200" dirty="0"/>
        </a:p>
        <a:p>
          <a:pPr marL="0" lvl="0" indent="0" algn="l" defTabSz="622300">
            <a:lnSpc>
              <a:spcPct val="100000"/>
            </a:lnSpc>
            <a:spcBef>
              <a:spcPct val="0"/>
            </a:spcBef>
            <a:spcAft>
              <a:spcPct val="35000"/>
            </a:spcAft>
            <a:buFont typeface="Arial" panose="020B0604020202020204" pitchFamily="34" charset="0"/>
            <a:buNone/>
          </a:pPr>
          <a:r>
            <a:rPr lang="es-MX" sz="1400" kern="1200" dirty="0"/>
            <a:t>Identificación de debilidades y acciones correctivas.</a:t>
          </a:r>
          <a:endParaRPr lang="en-US" sz="1400" kern="1200" dirty="0"/>
        </a:p>
        <a:p>
          <a:pPr marL="0" lvl="0" indent="0" algn="l" defTabSz="622300">
            <a:lnSpc>
              <a:spcPct val="100000"/>
            </a:lnSpc>
            <a:spcBef>
              <a:spcPct val="0"/>
            </a:spcBef>
            <a:spcAft>
              <a:spcPct val="35000"/>
            </a:spcAft>
            <a:buFont typeface="Arial" panose="020B0604020202020204" pitchFamily="34" charset="0"/>
            <a:buNone/>
          </a:pPr>
          <a:r>
            <a:rPr lang="es-MX" sz="1400" kern="1200" dirty="0"/>
            <a:t>Formalización de resultados en el PTCI 2025.</a:t>
          </a:r>
          <a:endParaRPr lang="en-US" sz="1400" kern="1200" dirty="0"/>
        </a:p>
      </dsp:txBody>
      <dsp:txXfrm>
        <a:off x="2494754" y="2527351"/>
        <a:ext cx="2119921" cy="1890904"/>
      </dsp:txXfrm>
    </dsp:sp>
    <dsp:sp modelId="{0AD9AC1B-15DB-44D4-83CD-B304E1AD1CD3}">
      <dsp:nvSpPr>
        <dsp:cNvPr id="0" name=""/>
        <dsp:cNvSpPr/>
      </dsp:nvSpPr>
      <dsp:spPr>
        <a:xfrm>
          <a:off x="5206756" y="889183"/>
          <a:ext cx="741972" cy="74197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7D2704C-6620-49DA-9AA0-58F596088188}">
      <dsp:nvSpPr>
        <dsp:cNvPr id="0" name=""/>
        <dsp:cNvSpPr/>
      </dsp:nvSpPr>
      <dsp:spPr>
        <a:xfrm>
          <a:off x="4985663" y="1801304"/>
          <a:ext cx="2119921" cy="6558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s-MX" sz="1400" b="1" kern="1200" dirty="0"/>
            <a:t>Administración de Riesgos</a:t>
          </a:r>
          <a:endParaRPr lang="en-US" sz="1400" kern="1200" dirty="0"/>
        </a:p>
      </dsp:txBody>
      <dsp:txXfrm>
        <a:off x="4985663" y="1801304"/>
        <a:ext cx="2119921" cy="655850"/>
      </dsp:txXfrm>
    </dsp:sp>
    <dsp:sp modelId="{BE93C65A-32B1-4D96-8404-EDC7BF206DB1}">
      <dsp:nvSpPr>
        <dsp:cNvPr id="0" name=""/>
        <dsp:cNvSpPr/>
      </dsp:nvSpPr>
      <dsp:spPr>
        <a:xfrm>
          <a:off x="4985663" y="2527351"/>
          <a:ext cx="2119921" cy="1890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s-MX" sz="1400" kern="1200" dirty="0"/>
            <a:t>Proceso continuo actualizado cada 6 meses.</a:t>
          </a:r>
          <a:endParaRPr lang="en-US" sz="1400" kern="1200" dirty="0"/>
        </a:p>
        <a:p>
          <a:pPr marL="0" lvl="0" indent="0" algn="l" defTabSz="622300">
            <a:lnSpc>
              <a:spcPct val="100000"/>
            </a:lnSpc>
            <a:spcBef>
              <a:spcPct val="0"/>
            </a:spcBef>
            <a:spcAft>
              <a:spcPct val="35000"/>
            </a:spcAft>
            <a:buNone/>
          </a:pPr>
          <a:r>
            <a:rPr lang="es-MX" sz="1400" kern="1200"/>
            <a:t>Conformación de una Matriz de Riesgos y un Programa de Trabajo de Administración de Riesgos.</a:t>
          </a:r>
          <a:endParaRPr lang="en-US" sz="1400" kern="1200"/>
        </a:p>
        <a:p>
          <a:pPr marL="0" lvl="0" indent="0" algn="l" defTabSz="622300">
            <a:lnSpc>
              <a:spcPct val="100000"/>
            </a:lnSpc>
            <a:spcBef>
              <a:spcPct val="0"/>
            </a:spcBef>
            <a:spcAft>
              <a:spcPct val="35000"/>
            </a:spcAft>
            <a:buNone/>
          </a:pPr>
          <a:r>
            <a:rPr lang="es-MX" sz="1400" kern="1200"/>
            <a:t>Designación de responsables y fechas compromiso.</a:t>
          </a:r>
          <a:endParaRPr lang="en-US" sz="1400" kern="1200"/>
        </a:p>
      </dsp:txBody>
      <dsp:txXfrm>
        <a:off x="4985663" y="2527351"/>
        <a:ext cx="2119921" cy="1890904"/>
      </dsp:txXfrm>
    </dsp:sp>
    <dsp:sp modelId="{A6B5BA29-7464-43C7-90BC-0C17FCA6D7D7}">
      <dsp:nvSpPr>
        <dsp:cNvPr id="0" name=""/>
        <dsp:cNvSpPr/>
      </dsp:nvSpPr>
      <dsp:spPr>
        <a:xfrm>
          <a:off x="7841851" y="869958"/>
          <a:ext cx="741972" cy="74197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F64881-884D-480A-8F5E-2BB7A0F41229}">
      <dsp:nvSpPr>
        <dsp:cNvPr id="0" name=""/>
        <dsp:cNvSpPr/>
      </dsp:nvSpPr>
      <dsp:spPr>
        <a:xfrm>
          <a:off x="7476571" y="1801304"/>
          <a:ext cx="2119921" cy="6558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s-MX" sz="1400" b="1" kern="1200" dirty="0"/>
            <a:t>Seguimiento del Desempeño Institucional</a:t>
          </a:r>
          <a:endParaRPr lang="en-US" sz="1400" kern="1200" dirty="0"/>
        </a:p>
      </dsp:txBody>
      <dsp:txXfrm>
        <a:off x="7476571" y="1801304"/>
        <a:ext cx="2119921" cy="655850"/>
      </dsp:txXfrm>
    </dsp:sp>
    <dsp:sp modelId="{D82CDAD5-DD5F-413C-B8A6-BA5A747F0392}">
      <dsp:nvSpPr>
        <dsp:cNvPr id="0" name=""/>
        <dsp:cNvSpPr/>
      </dsp:nvSpPr>
      <dsp:spPr>
        <a:xfrm>
          <a:off x="7476571" y="2527351"/>
          <a:ext cx="2119921" cy="1890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s-MX" sz="1400" kern="1200" dirty="0">
              <a:solidFill>
                <a:prstClr val="black">
                  <a:hueOff val="0"/>
                  <a:satOff val="0"/>
                  <a:lumOff val="0"/>
                  <a:alphaOff val="0"/>
                </a:prstClr>
              </a:solidFill>
              <a:latin typeface="Calibri" panose="020F0502020204030204"/>
              <a:ea typeface="+mn-ea"/>
              <a:cs typeface="+mn-cs"/>
            </a:rPr>
            <a:t>Análisis de indicadores clave (POA y MIR).</a:t>
          </a:r>
          <a:endParaRPr lang="en-US" sz="1400" kern="1200" dirty="0">
            <a:solidFill>
              <a:prstClr val="black">
                <a:hueOff val="0"/>
                <a:satOff val="0"/>
                <a:lumOff val="0"/>
                <a:alphaOff val="0"/>
              </a:prstClr>
            </a:solidFill>
            <a:latin typeface="Calibri" panose="020F0502020204030204"/>
            <a:ea typeface="+mn-ea"/>
            <a:cs typeface="+mn-cs"/>
          </a:endParaRPr>
        </a:p>
        <a:p>
          <a:pPr marL="0" lvl="0" indent="0" algn="l" defTabSz="622300">
            <a:lnSpc>
              <a:spcPct val="100000"/>
            </a:lnSpc>
            <a:spcBef>
              <a:spcPct val="0"/>
            </a:spcBef>
            <a:spcAft>
              <a:spcPct val="35000"/>
            </a:spcAft>
            <a:buNone/>
          </a:pPr>
          <a:r>
            <a:rPr lang="es-MX" sz="1400" kern="1200" dirty="0">
              <a:solidFill>
                <a:prstClr val="black">
                  <a:hueOff val="0"/>
                  <a:satOff val="0"/>
                  <a:lumOff val="0"/>
                  <a:alphaOff val="0"/>
                </a:prstClr>
              </a:solidFill>
              <a:latin typeface="Calibri" panose="020F0502020204030204"/>
              <a:ea typeface="+mn-ea"/>
              <a:cs typeface="+mn-cs"/>
            </a:rPr>
            <a:t>Identificación de riesgos presupuestarios y en proyectos de inversión pública.</a:t>
          </a:r>
          <a:endParaRPr lang="en-US" sz="1400" kern="1200" dirty="0">
            <a:solidFill>
              <a:prstClr val="black">
                <a:hueOff val="0"/>
                <a:satOff val="0"/>
                <a:lumOff val="0"/>
                <a:alphaOff val="0"/>
              </a:prstClr>
            </a:solidFill>
            <a:latin typeface="Calibri" panose="020F0502020204030204"/>
            <a:ea typeface="+mn-ea"/>
            <a:cs typeface="+mn-cs"/>
          </a:endParaRPr>
        </a:p>
        <a:p>
          <a:pPr marL="0" lvl="0" indent="0" algn="l" defTabSz="622300">
            <a:lnSpc>
              <a:spcPct val="100000"/>
            </a:lnSpc>
            <a:spcBef>
              <a:spcPct val="0"/>
            </a:spcBef>
            <a:spcAft>
              <a:spcPct val="35000"/>
            </a:spcAft>
            <a:buNone/>
          </a:pPr>
          <a:r>
            <a:rPr lang="es-MX" sz="1400" kern="1200" dirty="0">
              <a:solidFill>
                <a:prstClr val="black">
                  <a:hueOff val="0"/>
                  <a:satOff val="0"/>
                  <a:lumOff val="0"/>
                  <a:alphaOff val="0"/>
                </a:prstClr>
              </a:solidFill>
              <a:latin typeface="Calibri" panose="020F0502020204030204"/>
              <a:ea typeface="+mn-ea"/>
              <a:cs typeface="+mn-cs"/>
            </a:rPr>
            <a:t>Reportes trimestrales de avances.</a:t>
          </a:r>
          <a:endParaRPr lang="en-US" sz="1400" kern="1200" dirty="0">
            <a:solidFill>
              <a:prstClr val="black">
                <a:hueOff val="0"/>
                <a:satOff val="0"/>
                <a:lumOff val="0"/>
                <a:alphaOff val="0"/>
              </a:prstClr>
            </a:solidFill>
            <a:latin typeface="Calibri" panose="020F0502020204030204"/>
            <a:ea typeface="+mn-ea"/>
            <a:cs typeface="+mn-cs"/>
          </a:endParaRPr>
        </a:p>
      </dsp:txBody>
      <dsp:txXfrm>
        <a:off x="7476571" y="2527351"/>
        <a:ext cx="2119921" cy="1890904"/>
      </dsp:txXfrm>
    </dsp:sp>
    <dsp:sp modelId="{5B515039-AEC3-470F-BEA8-E9A6E04991B2}">
      <dsp:nvSpPr>
        <dsp:cNvPr id="0" name=""/>
        <dsp:cNvSpPr/>
      </dsp:nvSpPr>
      <dsp:spPr>
        <a:xfrm>
          <a:off x="10351984" y="918023"/>
          <a:ext cx="741972" cy="741972"/>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BEAC91-E654-4885-A6AB-71B4C9D92D5C}">
      <dsp:nvSpPr>
        <dsp:cNvPr id="0" name=""/>
        <dsp:cNvSpPr/>
      </dsp:nvSpPr>
      <dsp:spPr>
        <a:xfrm>
          <a:off x="9967479" y="1801304"/>
          <a:ext cx="2119921" cy="6558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s-MX" sz="1400" b="1" kern="1200" dirty="0"/>
            <a:t>Integridad Institucional</a:t>
          </a:r>
          <a:endParaRPr lang="en-US" sz="1400" kern="1200" dirty="0"/>
        </a:p>
      </dsp:txBody>
      <dsp:txXfrm>
        <a:off x="9967479" y="1801304"/>
        <a:ext cx="2119921" cy="655850"/>
      </dsp:txXfrm>
    </dsp:sp>
    <dsp:sp modelId="{45B63C17-2222-4076-875E-7B62EC112D67}">
      <dsp:nvSpPr>
        <dsp:cNvPr id="0" name=""/>
        <dsp:cNvSpPr/>
      </dsp:nvSpPr>
      <dsp:spPr>
        <a:xfrm>
          <a:off x="9967479" y="2527351"/>
          <a:ext cx="2119921" cy="1890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s-MX" sz="1400" kern="1200"/>
            <a:t>Gestión de quejas y denuncias.</a:t>
          </a:r>
          <a:endParaRPr lang="en-US" sz="1400" kern="1200"/>
        </a:p>
        <a:p>
          <a:pPr marL="0" lvl="0" indent="0" algn="l" defTabSz="622300">
            <a:lnSpc>
              <a:spcPct val="100000"/>
            </a:lnSpc>
            <a:spcBef>
              <a:spcPct val="0"/>
            </a:spcBef>
            <a:spcAft>
              <a:spcPct val="35000"/>
            </a:spcAft>
            <a:buNone/>
          </a:pPr>
          <a:r>
            <a:rPr lang="es-MX" sz="1400" kern="1200" dirty="0"/>
            <a:t>Cumplimiento del portal de transparencia.</a:t>
          </a:r>
          <a:endParaRPr lang="en-US" sz="1400" kern="1200" dirty="0"/>
        </a:p>
        <a:p>
          <a:pPr marL="0" lvl="0" indent="0" algn="l" defTabSz="622300">
            <a:lnSpc>
              <a:spcPct val="100000"/>
            </a:lnSpc>
            <a:spcBef>
              <a:spcPct val="0"/>
            </a:spcBef>
            <a:spcAft>
              <a:spcPct val="35000"/>
            </a:spcAft>
            <a:buNone/>
          </a:pPr>
          <a:r>
            <a:rPr lang="es-MX" sz="1400" kern="1200"/>
            <a:t>Declaraciones patrimoniales de servidores públicos.</a:t>
          </a:r>
          <a:endParaRPr lang="en-US" sz="1400" kern="1200"/>
        </a:p>
      </dsp:txBody>
      <dsp:txXfrm>
        <a:off x="9967479" y="2527351"/>
        <a:ext cx="2119921" cy="189090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B207D4-C2C8-4D8D-8372-793E208C703A}">
      <dsp:nvSpPr>
        <dsp:cNvPr id="0" name=""/>
        <dsp:cNvSpPr/>
      </dsp:nvSpPr>
      <dsp:spPr>
        <a:xfrm>
          <a:off x="1182933" y="22217"/>
          <a:ext cx="1818562" cy="1818562"/>
        </a:xfrm>
        <a:prstGeom prst="round2DiagRect">
          <a:avLst>
            <a:gd name="adj1" fmla="val 29727"/>
            <a:gd name="adj2" fmla="val 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268683-7FD1-4F0C-95F2-87A72631D16F}">
      <dsp:nvSpPr>
        <dsp:cNvPr id="0" name=""/>
        <dsp:cNvSpPr/>
      </dsp:nvSpPr>
      <dsp:spPr>
        <a:xfrm>
          <a:off x="1570495" y="409779"/>
          <a:ext cx="1043437" cy="1043437"/>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63D37D1-93A9-460F-8E5D-87003CADB5D7}">
      <dsp:nvSpPr>
        <dsp:cNvPr id="0" name=""/>
        <dsp:cNvSpPr/>
      </dsp:nvSpPr>
      <dsp:spPr>
        <a:xfrm>
          <a:off x="601589" y="2407217"/>
          <a:ext cx="2981250" cy="1037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cap="all"/>
          </a:pPr>
          <a:r>
            <a:rPr lang="es-MX" sz="1400" b="1" kern="1200" dirty="0"/>
            <a:t>1. Control Interno: </a:t>
          </a:r>
        </a:p>
        <a:p>
          <a:pPr marL="0" lvl="0" indent="0" algn="ctr" defTabSz="622300">
            <a:lnSpc>
              <a:spcPct val="100000"/>
            </a:lnSpc>
            <a:spcBef>
              <a:spcPct val="0"/>
            </a:spcBef>
            <a:spcAft>
              <a:spcPct val="35000"/>
            </a:spcAft>
            <a:buNone/>
            <a:defRPr cap="all"/>
          </a:pPr>
          <a:r>
            <a:rPr lang="es-MX" sz="1600" kern="1200" dirty="0"/>
            <a:t>Revisión constante de procesos y auditorías internas.</a:t>
          </a:r>
          <a:endParaRPr lang="en-US" sz="1600" kern="1200" dirty="0"/>
        </a:p>
      </dsp:txBody>
      <dsp:txXfrm>
        <a:off x="601589" y="2407217"/>
        <a:ext cx="2981250" cy="1037812"/>
      </dsp:txXfrm>
    </dsp:sp>
    <dsp:sp modelId="{5A1B2DC0-D6D9-4699-914B-36DCCEF3942F}">
      <dsp:nvSpPr>
        <dsp:cNvPr id="0" name=""/>
        <dsp:cNvSpPr/>
      </dsp:nvSpPr>
      <dsp:spPr>
        <a:xfrm>
          <a:off x="4685901" y="22217"/>
          <a:ext cx="1818562" cy="1818562"/>
        </a:xfrm>
        <a:prstGeom prst="round2DiagRect">
          <a:avLst>
            <a:gd name="adj1" fmla="val 29727"/>
            <a:gd name="adj2" fmla="val 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9596157-E611-44BB-A91A-76DDEE6D4AD8}">
      <dsp:nvSpPr>
        <dsp:cNvPr id="0" name=""/>
        <dsp:cNvSpPr/>
      </dsp:nvSpPr>
      <dsp:spPr>
        <a:xfrm>
          <a:off x="5073464" y="409779"/>
          <a:ext cx="1043437" cy="1043437"/>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A0101A0-41C7-4F27-97AB-620588328E82}">
      <dsp:nvSpPr>
        <dsp:cNvPr id="0" name=""/>
        <dsp:cNvSpPr/>
      </dsp:nvSpPr>
      <dsp:spPr>
        <a:xfrm>
          <a:off x="4104558" y="2407217"/>
          <a:ext cx="2981250" cy="1037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cap="all"/>
          </a:pPr>
          <a:r>
            <a:rPr lang="es-MX" sz="1400" b="1" kern="1200" dirty="0"/>
            <a:t>2. Disciplina Financiera</a:t>
          </a:r>
          <a:r>
            <a:rPr lang="es-MX" sz="1400" kern="1200" dirty="0"/>
            <a:t>:</a:t>
          </a:r>
        </a:p>
        <a:p>
          <a:pPr marL="0" lvl="0" indent="0" algn="ctr" defTabSz="622300">
            <a:lnSpc>
              <a:spcPct val="100000"/>
            </a:lnSpc>
            <a:spcBef>
              <a:spcPct val="0"/>
            </a:spcBef>
            <a:spcAft>
              <a:spcPct val="35000"/>
            </a:spcAft>
            <a:buNone/>
            <a:defRPr cap="all"/>
          </a:pPr>
          <a:r>
            <a:rPr lang="es-MX" sz="1400" kern="1200" dirty="0"/>
            <a:t> </a:t>
          </a:r>
          <a:r>
            <a:rPr lang="es-MX" sz="1600" kern="1200" dirty="0"/>
            <a:t>Reducción de gastos innecesarios y reasignación eficiente de recursos.</a:t>
          </a:r>
          <a:endParaRPr lang="en-US" sz="1400" kern="1200" dirty="0"/>
        </a:p>
      </dsp:txBody>
      <dsp:txXfrm>
        <a:off x="4104558" y="2407217"/>
        <a:ext cx="2981250" cy="1037812"/>
      </dsp:txXfrm>
    </dsp:sp>
    <dsp:sp modelId="{4D225A26-8E04-4F5A-A7D4-81E17E5D7946}">
      <dsp:nvSpPr>
        <dsp:cNvPr id="0" name=""/>
        <dsp:cNvSpPr/>
      </dsp:nvSpPr>
      <dsp:spPr>
        <a:xfrm>
          <a:off x="8188870" y="22217"/>
          <a:ext cx="1818562" cy="1818562"/>
        </a:xfrm>
        <a:prstGeom prst="round2DiagRect">
          <a:avLst>
            <a:gd name="adj1" fmla="val 29727"/>
            <a:gd name="adj2" fmla="val 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FEB6A1-EFB1-4366-9BD9-D4B91AAF39D8}">
      <dsp:nvSpPr>
        <dsp:cNvPr id="0" name=""/>
        <dsp:cNvSpPr/>
      </dsp:nvSpPr>
      <dsp:spPr>
        <a:xfrm>
          <a:off x="8576433" y="409779"/>
          <a:ext cx="1043437" cy="1043437"/>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4F6959-0B3A-4FE8-9212-7DD82F31B391}">
      <dsp:nvSpPr>
        <dsp:cNvPr id="0" name=""/>
        <dsp:cNvSpPr/>
      </dsp:nvSpPr>
      <dsp:spPr>
        <a:xfrm>
          <a:off x="7607526" y="2407217"/>
          <a:ext cx="2981250" cy="1037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cap="all"/>
          </a:pPr>
          <a:r>
            <a:rPr lang="es-MX" sz="1400" b="1" kern="1200" dirty="0"/>
            <a:t>3. Tecnologías de la Información: </a:t>
          </a:r>
        </a:p>
        <a:p>
          <a:pPr marL="0" lvl="0" indent="0" algn="ctr" defTabSz="622300">
            <a:lnSpc>
              <a:spcPct val="100000"/>
            </a:lnSpc>
            <a:spcBef>
              <a:spcPct val="0"/>
            </a:spcBef>
            <a:spcAft>
              <a:spcPct val="35000"/>
            </a:spcAft>
            <a:buNone/>
            <a:defRPr cap="all"/>
          </a:pPr>
          <a:r>
            <a:rPr lang="es-MX" sz="1600" kern="1200" dirty="0"/>
            <a:t>Formación continua para mejorar el uso de herramientas tecnológicas.</a:t>
          </a:r>
          <a:endParaRPr lang="en-US" sz="1600" kern="1200" dirty="0"/>
        </a:p>
      </dsp:txBody>
      <dsp:txXfrm>
        <a:off x="7607526" y="2407217"/>
        <a:ext cx="2981250" cy="103781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ES"/>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640F381-32F2-48B4-AFEB-123F3B219B31}" type="datetimeFigureOut">
              <a:rPr lang="es-ES" smtClean="0"/>
              <a:t>28/03/2025</a:t>
            </a:fld>
            <a:endParaRPr lang="es-ES"/>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ES"/>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3034D54-64E2-49A5-846A-1891CF3DEE40}" type="slidenum">
              <a:rPr lang="es-ES" smtClean="0"/>
              <a:t>‹Nº›</a:t>
            </a:fld>
            <a:endParaRPr lang="es-ES"/>
          </a:p>
        </p:txBody>
      </p:sp>
    </p:spTree>
    <p:extLst>
      <p:ext uri="{BB962C8B-B14F-4D97-AF65-F5344CB8AC3E}">
        <p14:creationId xmlns:p14="http://schemas.microsoft.com/office/powerpoint/2010/main" val="1779207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B9C09838-FECB-4EA2-A462-3F0FF1EE90AD}" type="slidenum">
              <a:rPr lang="es-MX" smtClean="0"/>
              <a:t>3</a:t>
            </a:fld>
            <a:endParaRPr lang="es-MX" dirty="0"/>
          </a:p>
        </p:txBody>
      </p:sp>
    </p:spTree>
    <p:extLst>
      <p:ext uri="{BB962C8B-B14F-4D97-AF65-F5344CB8AC3E}">
        <p14:creationId xmlns:p14="http://schemas.microsoft.com/office/powerpoint/2010/main" val="39890775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a:t>Se propone </a:t>
            </a:r>
            <a:r>
              <a:rPr lang="en-US" b="1" err="1"/>
              <a:t>incorporar</a:t>
            </a:r>
            <a:r>
              <a:rPr lang="en-US" b="1"/>
              <a:t> 1 </a:t>
            </a:r>
            <a:r>
              <a:rPr lang="en-US" b="1" err="1"/>
              <a:t>diseñador</a:t>
            </a:r>
            <a:r>
              <a:rPr lang="en-US" b="1"/>
              <a:t> </a:t>
            </a:r>
            <a:r>
              <a:rPr lang="en-US" b="1" err="1"/>
              <a:t>gráfico</a:t>
            </a:r>
            <a:r>
              <a:rPr lang="en-US"/>
              <a:t> para la </a:t>
            </a:r>
            <a:r>
              <a:rPr lang="en-US" err="1"/>
              <a:t>creación</a:t>
            </a:r>
            <a:r>
              <a:rPr lang="en-US"/>
              <a:t> de </a:t>
            </a:r>
            <a:r>
              <a:rPr lang="en-US" err="1"/>
              <a:t>contenido</a:t>
            </a:r>
            <a:r>
              <a:rPr lang="en-US"/>
              <a:t> visual para las </a:t>
            </a:r>
            <a:r>
              <a:rPr lang="en-US" err="1"/>
              <a:t>diferentes</a:t>
            </a:r>
            <a:r>
              <a:rPr lang="en-US"/>
              <a:t> </a:t>
            </a:r>
            <a:r>
              <a:rPr lang="en-US" err="1"/>
              <a:t>áreas</a:t>
            </a:r>
            <a:r>
              <a:rPr lang="en-US"/>
              <a:t>. Esto </a:t>
            </a:r>
            <a:r>
              <a:rPr lang="en-US" err="1"/>
              <a:t>acelerará</a:t>
            </a:r>
            <a:r>
              <a:rPr lang="en-US"/>
              <a:t> la </a:t>
            </a:r>
            <a:r>
              <a:rPr lang="en-US" err="1"/>
              <a:t>generación</a:t>
            </a:r>
            <a:r>
              <a:rPr lang="en-US"/>
              <a:t> de </a:t>
            </a:r>
            <a:r>
              <a:rPr lang="en-US" err="1"/>
              <a:t>contenido</a:t>
            </a:r>
            <a:r>
              <a:rPr lang="en-US"/>
              <a:t> visual </a:t>
            </a:r>
            <a:r>
              <a:rPr lang="en-US" err="1"/>
              <a:t>requerido</a:t>
            </a:r>
            <a:r>
              <a:rPr lang="en-US"/>
              <a:t> y </a:t>
            </a:r>
            <a:r>
              <a:rPr lang="en-US" err="1"/>
              <a:t>ayudará</a:t>
            </a:r>
            <a:r>
              <a:rPr lang="en-US"/>
              <a:t> a </a:t>
            </a:r>
            <a:r>
              <a:rPr lang="en-US" err="1"/>
              <a:t>reducir</a:t>
            </a:r>
            <a:r>
              <a:rPr lang="en-US"/>
              <a:t> las </a:t>
            </a:r>
            <a:r>
              <a:rPr lang="en-US" err="1"/>
              <a:t>demoras</a:t>
            </a:r>
            <a:r>
              <a:rPr lang="en-US"/>
              <a:t> </a:t>
            </a:r>
            <a:r>
              <a:rPr lang="en-US" err="1"/>
              <a:t>ocasionadas</a:t>
            </a:r>
            <a:r>
              <a:rPr lang="en-US"/>
              <a:t> </a:t>
            </a:r>
            <a:r>
              <a:rPr lang="en-US" err="1"/>
              <a:t>por</a:t>
            </a:r>
            <a:r>
              <a:rPr lang="en-US"/>
              <a:t> </a:t>
            </a:r>
            <a:r>
              <a:rPr lang="en-US" err="1"/>
              <a:t>cambios</a:t>
            </a:r>
            <a:r>
              <a:rPr lang="en-US"/>
              <a:t> </a:t>
            </a:r>
            <a:r>
              <a:rPr lang="en-US" err="1"/>
              <a:t>imprevistos</a:t>
            </a:r>
            <a:r>
              <a:rPr lang="en-US"/>
              <a:t>, </a:t>
            </a:r>
            <a:r>
              <a:rPr lang="en-US" err="1"/>
              <a:t>permitiendo</a:t>
            </a:r>
            <a:r>
              <a:rPr lang="en-US"/>
              <a:t> que </a:t>
            </a:r>
            <a:r>
              <a:rPr lang="en-US" err="1"/>
              <a:t>el</a:t>
            </a:r>
            <a:r>
              <a:rPr lang="en-US"/>
              <a:t> </a:t>
            </a:r>
            <a:r>
              <a:rPr lang="en-US" err="1"/>
              <a:t>equipo</a:t>
            </a:r>
            <a:r>
              <a:rPr lang="en-US"/>
              <a:t> </a:t>
            </a:r>
            <a:r>
              <a:rPr lang="en-US" err="1"/>
              <a:t>interno</a:t>
            </a:r>
            <a:r>
              <a:rPr lang="en-US"/>
              <a:t> </a:t>
            </a:r>
            <a:r>
              <a:rPr lang="en-US" err="1"/>
              <a:t>pueda</a:t>
            </a:r>
            <a:r>
              <a:rPr lang="en-US"/>
              <a:t> </a:t>
            </a:r>
            <a:r>
              <a:rPr lang="en-US" err="1"/>
              <a:t>enfocarse</a:t>
            </a:r>
            <a:r>
              <a:rPr lang="en-US"/>
              <a:t> </a:t>
            </a:r>
            <a:r>
              <a:rPr lang="en-US" err="1"/>
              <a:t>en</a:t>
            </a:r>
            <a:r>
              <a:rPr lang="en-US"/>
              <a:t> </a:t>
            </a:r>
            <a:r>
              <a:rPr lang="en-US" err="1"/>
              <a:t>proyectos</a:t>
            </a:r>
            <a:r>
              <a:rPr lang="en-US"/>
              <a:t> </a:t>
            </a:r>
            <a:r>
              <a:rPr lang="en-US" err="1"/>
              <a:t>prioritarios</a:t>
            </a:r>
            <a:r>
              <a:rPr lang="en-US"/>
              <a:t> </a:t>
            </a:r>
            <a:r>
              <a:rPr lang="en-US" err="1"/>
              <a:t>como</a:t>
            </a:r>
            <a:r>
              <a:rPr lang="en-US"/>
              <a:t> la </a:t>
            </a:r>
            <a:r>
              <a:rPr lang="en-US" err="1"/>
              <a:t>creación</a:t>
            </a:r>
            <a:r>
              <a:rPr lang="en-US"/>
              <a:t> de </a:t>
            </a:r>
            <a:r>
              <a:rPr lang="en-US" err="1"/>
              <a:t>sistemas</a:t>
            </a:r>
            <a:r>
              <a:rPr lang="en-US"/>
              <a:t> </a:t>
            </a:r>
            <a:r>
              <a:rPr lang="en-US" err="1"/>
              <a:t>prioritarios</a:t>
            </a:r>
            <a:r>
              <a:rPr lang="en-US"/>
              <a:t>.</a:t>
            </a:r>
          </a:p>
          <a:p>
            <a:endParaRPr lang="en-US">
              <a:cs typeface="Calibri"/>
            </a:endParaRPr>
          </a:p>
        </p:txBody>
      </p:sp>
      <p:sp>
        <p:nvSpPr>
          <p:cNvPr id="4" name="Marcador de número de diapositiva 3"/>
          <p:cNvSpPr>
            <a:spLocks noGrp="1"/>
          </p:cNvSpPr>
          <p:nvPr>
            <p:ph type="sldNum" sz="quarter" idx="5"/>
          </p:nvPr>
        </p:nvSpPr>
        <p:spPr/>
        <p:txBody>
          <a:bodyPr/>
          <a:lstStyle/>
          <a:p>
            <a:fld id="{73034D54-64E2-49A5-846A-1891CF3DEE40}" type="slidenum">
              <a:rPr lang="es-ES" smtClean="0"/>
              <a:t>24</a:t>
            </a:fld>
            <a:endParaRPr lang="es-ES"/>
          </a:p>
        </p:txBody>
      </p:sp>
    </p:spTree>
    <p:extLst>
      <p:ext uri="{BB962C8B-B14F-4D97-AF65-F5344CB8AC3E}">
        <p14:creationId xmlns:p14="http://schemas.microsoft.com/office/powerpoint/2010/main" val="1649356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47713" y="1181100"/>
            <a:ext cx="5670550" cy="3189288"/>
          </a:xfrm>
        </p:spPr>
      </p:sp>
      <p:sp>
        <p:nvSpPr>
          <p:cNvPr id="3" name="2 Marcador de notas"/>
          <p:cNvSpPr>
            <a:spLocks noGrp="1"/>
          </p:cNvSpPr>
          <p:nvPr>
            <p:ph type="body" idx="1"/>
          </p:nvPr>
        </p:nvSpPr>
        <p:spPr/>
        <p:txBody>
          <a:bodyPr>
            <a:normAutofit/>
          </a:bodyPr>
          <a:lstStyle/>
          <a:p>
            <a:r>
              <a:rPr lang="es-MX" sz="800"/>
              <a:t>Cuando escuchamos por primera vez hablar del tema de CI, se nos viene a la mente muchas ideas, y entre ellas están los paradigmas. </a:t>
            </a:r>
          </a:p>
          <a:p>
            <a:endParaRPr lang="es-MX" sz="800"/>
          </a:p>
          <a:p>
            <a:r>
              <a:rPr lang="es-MX" sz="200"/>
              <a:t>Los paradigmas sobre el CI son aquellas ideas erróneas que nos hacemos por desconocimiento del tema y que debemos romper para poder permear la importancia real del tema y mitigar la resistencia al cambio.</a:t>
            </a:r>
            <a:endParaRPr lang="es-MX" sz="200">
              <a:cs typeface="Calibri"/>
            </a:endParaRPr>
          </a:p>
          <a:p>
            <a:endParaRPr lang="es-MX" sz="800"/>
          </a:p>
          <a:p>
            <a:pPr marL="236826" indent="-236826">
              <a:buAutoNum type="arabicPeriod"/>
            </a:pPr>
            <a:r>
              <a:rPr lang="es-MX" sz="800"/>
              <a:t>Tema nuevo y especializado. El CI es un tema en el que participamos desde que nos establecemos metas u objetivos en nuestra vida diaria, hasta cuando formamos parte de una institución. </a:t>
            </a:r>
            <a:endParaRPr lang="es-MX" sz="800">
              <a:cs typeface="Calibri"/>
            </a:endParaRPr>
          </a:p>
          <a:p>
            <a:pPr marL="236826" indent="-236826">
              <a:buAutoNum type="arabicPeriod"/>
            </a:pPr>
            <a:r>
              <a:rPr lang="es-MX" sz="80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endParaRPr lang="es-MX" sz="800">
              <a:cs typeface="Calibri"/>
            </a:endParaRPr>
          </a:p>
          <a:p>
            <a:pPr marL="236826" indent="-236826">
              <a:buAutoNum type="arabicPeriod"/>
            </a:pPr>
            <a:r>
              <a:rPr lang="es-MX" sz="800"/>
              <a:t>El CI aplica en cualquier entidad gubernamental siempre y cuando tenga correctamente definido sus objetivos desde su origen en el marco normativo.</a:t>
            </a:r>
            <a:endParaRPr lang="es-MX" sz="800">
              <a:cs typeface="Calibri"/>
            </a:endParaRPr>
          </a:p>
          <a:p>
            <a:pPr marL="236826" indent="-236826">
              <a:buAutoNum type="arabicPeriod"/>
            </a:pPr>
            <a:r>
              <a:rPr lang="es-MX" sz="800"/>
              <a:t>El CI es una serie de elementos intrínsecos en la operación de una institución gubernamental encaminados a cumplir el mandato normativo que la crea y de los objetivos institucionales así como de los programas públicos.</a:t>
            </a:r>
            <a:endParaRPr lang="es-MX" sz="800">
              <a:cs typeface="Calibri"/>
            </a:endParaRPr>
          </a:p>
          <a:p>
            <a:endParaRPr lang="es-MX" baseline="0">
              <a:cs typeface="Calibri" panose="020F0502020204030204"/>
            </a:endParaRPr>
          </a:p>
          <a:p>
            <a:r>
              <a:rPr lang="es-MX">
                <a:cs typeface="Calibri" panose="020F0502020204030204"/>
              </a:rPr>
              <a:t>Por la dirección general de innovación y sectores tecnológicos:</a:t>
            </a:r>
          </a:p>
          <a:p>
            <a:r>
              <a:rPr lang="es-MX">
                <a:cs typeface="Calibri" panose="020F0502020204030204"/>
              </a:rPr>
              <a:t>Automatización de servicios.</a:t>
            </a:r>
            <a:endParaRPr lang="es-MX" baseline="0">
              <a:cs typeface="Calibri" panose="020F0502020204030204"/>
            </a:endParaRPr>
          </a:p>
          <a:p>
            <a:r>
              <a:rPr lang="es-MX">
                <a:cs typeface="Calibri"/>
              </a:rPr>
              <a:t>Capacitación en ciberseguridad.</a:t>
            </a:r>
          </a:p>
          <a:p>
            <a:r>
              <a:rPr lang="es-MX">
                <a:cs typeface="Calibri"/>
              </a:rPr>
              <a:t>Creación de micrositios específicos para Bacanora.</a:t>
            </a:r>
          </a:p>
          <a:p>
            <a:r>
              <a:rPr lang="es-MX">
                <a:cs typeface="Calibri"/>
              </a:rPr>
              <a:t>Ciberseguridad falta de antivirus para equipos de desarrollo y respaldo de la información.</a:t>
            </a:r>
          </a:p>
          <a:p>
            <a:pPr marL="237369" indent="-237369">
              <a:buAutoNum type="arabicPeriod"/>
            </a:pPr>
            <a:endParaRPr lang="es-ES">
              <a:cs typeface="Calibri" panose="020F0502020204030204"/>
            </a:endParaRPr>
          </a:p>
        </p:txBody>
      </p:sp>
      <p:sp>
        <p:nvSpPr>
          <p:cNvPr id="4" name="3 Marcador de número de diapositiva"/>
          <p:cNvSpPr>
            <a:spLocks noGrp="1"/>
          </p:cNvSpPr>
          <p:nvPr>
            <p:ph type="sldNum" sz="quarter" idx="10"/>
          </p:nvPr>
        </p:nvSpPr>
        <p:spPr/>
        <p:txBody>
          <a:bodyPr/>
          <a:lstStyle/>
          <a:p>
            <a:pPr defTabSz="931774">
              <a:defRPr/>
            </a:pPr>
            <a:fld id="{98D1F619-8AF0-478A-896A-B096220C8E0D}" type="slidenum">
              <a:rPr lang="es-MX">
                <a:solidFill>
                  <a:prstClr val="black"/>
                </a:solidFill>
                <a:latin typeface="Calibri"/>
              </a:rPr>
              <a:pPr defTabSz="931774">
                <a:defRPr/>
              </a:pPr>
              <a:t>25</a:t>
            </a:fld>
            <a:endParaRPr lang="es-MX">
              <a:solidFill>
                <a:prstClr val="black"/>
              </a:solidFill>
              <a:latin typeface="Calibri"/>
            </a:endParaRPr>
          </a:p>
        </p:txBody>
      </p:sp>
    </p:spTree>
    <p:extLst>
      <p:ext uri="{BB962C8B-B14F-4D97-AF65-F5344CB8AC3E}">
        <p14:creationId xmlns:p14="http://schemas.microsoft.com/office/powerpoint/2010/main" val="1932016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27</a:t>
            </a:fld>
            <a:endParaRPr lang="es-ES"/>
          </a:p>
        </p:txBody>
      </p:sp>
    </p:spTree>
    <p:extLst>
      <p:ext uri="{BB962C8B-B14F-4D97-AF65-F5344CB8AC3E}">
        <p14:creationId xmlns:p14="http://schemas.microsoft.com/office/powerpoint/2010/main" val="12517835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33</a:t>
            </a:fld>
            <a:endParaRPr lang="es-ES"/>
          </a:p>
        </p:txBody>
      </p:sp>
    </p:spTree>
    <p:extLst>
      <p:ext uri="{BB962C8B-B14F-4D97-AF65-F5344CB8AC3E}">
        <p14:creationId xmlns:p14="http://schemas.microsoft.com/office/powerpoint/2010/main" val="1055354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38</a:t>
            </a:fld>
            <a:endParaRPr lang="es-ES"/>
          </a:p>
        </p:txBody>
      </p:sp>
    </p:spTree>
    <p:extLst>
      <p:ext uri="{BB962C8B-B14F-4D97-AF65-F5344CB8AC3E}">
        <p14:creationId xmlns:p14="http://schemas.microsoft.com/office/powerpoint/2010/main" val="31720884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42</a:t>
            </a:fld>
            <a:endParaRPr lang="es-ES"/>
          </a:p>
        </p:txBody>
      </p:sp>
    </p:spTree>
    <p:extLst>
      <p:ext uri="{BB962C8B-B14F-4D97-AF65-F5344CB8AC3E}">
        <p14:creationId xmlns:p14="http://schemas.microsoft.com/office/powerpoint/2010/main" val="40034472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BC868-F940-8EE2-7359-4C6733ED1865}"/>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3D7328B4-B115-AF47-A3AD-11686D56CB48}"/>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94AF8A27-AF52-F31E-62DC-9D67F8AEEBA2}"/>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9E1E5AA2-2187-24E4-7B77-184C458333A0}"/>
              </a:ext>
            </a:extLst>
          </p:cNvPr>
          <p:cNvSpPr>
            <a:spLocks noGrp="1"/>
          </p:cNvSpPr>
          <p:nvPr>
            <p:ph type="sldNum" sz="quarter" idx="10"/>
          </p:nvPr>
        </p:nvSpPr>
        <p:spPr/>
        <p:txBody>
          <a:bodyPr rtlCol="0"/>
          <a:lstStyle/>
          <a:p>
            <a:pPr rtl="0"/>
            <a:fld id="{284ECAD9-32EE-4091-BDA5-6BD15ACC5E58}" type="slidenum">
              <a:rPr lang="es-ES" smtClean="0"/>
              <a:t>44</a:t>
            </a:fld>
            <a:endParaRPr lang="es-ES"/>
          </a:p>
        </p:txBody>
      </p:sp>
    </p:spTree>
    <p:extLst>
      <p:ext uri="{BB962C8B-B14F-4D97-AF65-F5344CB8AC3E}">
        <p14:creationId xmlns:p14="http://schemas.microsoft.com/office/powerpoint/2010/main" val="33780086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D47B3A-7B9C-702B-4204-648F6419854E}"/>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68DAE780-0E03-4D07-197D-C60C121A7380}"/>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EB9A7F82-8901-154B-8B24-83F574F7B7A0}"/>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8559A3BA-FA51-114F-AB5A-8BEAE652BF52}"/>
              </a:ext>
            </a:extLst>
          </p:cNvPr>
          <p:cNvSpPr>
            <a:spLocks noGrp="1"/>
          </p:cNvSpPr>
          <p:nvPr>
            <p:ph type="sldNum" sz="quarter" idx="10"/>
          </p:nvPr>
        </p:nvSpPr>
        <p:spPr/>
        <p:txBody>
          <a:bodyPr rtlCol="0"/>
          <a:lstStyle/>
          <a:p>
            <a:pPr rtl="0"/>
            <a:fld id="{284ECAD9-32EE-4091-BDA5-6BD15ACC5E58}" type="slidenum">
              <a:rPr lang="es-ES" smtClean="0"/>
              <a:t>45</a:t>
            </a:fld>
            <a:endParaRPr lang="es-ES"/>
          </a:p>
        </p:txBody>
      </p:sp>
    </p:spTree>
    <p:extLst>
      <p:ext uri="{BB962C8B-B14F-4D97-AF65-F5344CB8AC3E}">
        <p14:creationId xmlns:p14="http://schemas.microsoft.com/office/powerpoint/2010/main" val="32787474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20D5C-2185-DE3D-BD5B-0268CBDBD5B8}"/>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67EC7048-3EF6-C698-9CDC-79C98E11A7ED}"/>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1F685979-53A8-AFEE-D4AD-F7CE292A22B5}"/>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DCB59FF4-229B-2E07-AF24-4DBA5D2F3D43}"/>
              </a:ext>
            </a:extLst>
          </p:cNvPr>
          <p:cNvSpPr>
            <a:spLocks noGrp="1"/>
          </p:cNvSpPr>
          <p:nvPr>
            <p:ph type="sldNum" sz="quarter" idx="10"/>
          </p:nvPr>
        </p:nvSpPr>
        <p:spPr/>
        <p:txBody>
          <a:bodyPr rtlCol="0"/>
          <a:lstStyle/>
          <a:p>
            <a:pPr rtl="0"/>
            <a:fld id="{284ECAD9-32EE-4091-BDA5-6BD15ACC5E58}" type="slidenum">
              <a:rPr lang="es-ES" smtClean="0"/>
              <a:t>46</a:t>
            </a:fld>
            <a:endParaRPr lang="es-ES"/>
          </a:p>
        </p:txBody>
      </p:sp>
    </p:spTree>
    <p:extLst>
      <p:ext uri="{BB962C8B-B14F-4D97-AF65-F5344CB8AC3E}">
        <p14:creationId xmlns:p14="http://schemas.microsoft.com/office/powerpoint/2010/main" val="32729026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D7B9AF-1671-C1A1-22F6-4D98B1ECFFE5}"/>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337C1E19-A6D1-13A1-8ABC-5DE226785792}"/>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DB483717-3062-32E0-EBCD-5D1AEE57D85F}"/>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520E019D-F592-9725-44B6-23A57C5BD1DC}"/>
              </a:ext>
            </a:extLst>
          </p:cNvPr>
          <p:cNvSpPr>
            <a:spLocks noGrp="1"/>
          </p:cNvSpPr>
          <p:nvPr>
            <p:ph type="sldNum" sz="quarter" idx="10"/>
          </p:nvPr>
        </p:nvSpPr>
        <p:spPr/>
        <p:txBody>
          <a:bodyPr rtlCol="0"/>
          <a:lstStyle/>
          <a:p>
            <a:pPr rtl="0"/>
            <a:fld id="{284ECAD9-32EE-4091-BDA5-6BD15ACC5E58}" type="slidenum">
              <a:rPr lang="es-ES" smtClean="0"/>
              <a:t>47</a:t>
            </a:fld>
            <a:endParaRPr lang="es-ES"/>
          </a:p>
        </p:txBody>
      </p:sp>
    </p:spTree>
    <p:extLst>
      <p:ext uri="{BB962C8B-B14F-4D97-AF65-F5344CB8AC3E}">
        <p14:creationId xmlns:p14="http://schemas.microsoft.com/office/powerpoint/2010/main" val="3040951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B9C09838-FECB-4EA2-A462-3F0FF1EE90AD}" type="slidenum">
              <a:rPr lang="es-MX" smtClean="0"/>
              <a:t>4</a:t>
            </a:fld>
            <a:endParaRPr lang="es-MX" dirty="0"/>
          </a:p>
        </p:txBody>
      </p:sp>
    </p:spTree>
    <p:extLst>
      <p:ext uri="{BB962C8B-B14F-4D97-AF65-F5344CB8AC3E}">
        <p14:creationId xmlns:p14="http://schemas.microsoft.com/office/powerpoint/2010/main" val="313409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8D7E64-0647-2C3D-18B1-5F1E733336A1}"/>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6A8D48FE-4CF1-4EE4-5C08-6D9DD593A4E2}"/>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0D045D5A-E29C-77D9-A04D-52641F9ED33D}"/>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17B78783-0D6C-0957-9D4E-3D0C0FDF5598}"/>
              </a:ext>
            </a:extLst>
          </p:cNvPr>
          <p:cNvSpPr>
            <a:spLocks noGrp="1"/>
          </p:cNvSpPr>
          <p:nvPr>
            <p:ph type="sldNum" sz="quarter" idx="10"/>
          </p:nvPr>
        </p:nvSpPr>
        <p:spPr/>
        <p:txBody>
          <a:bodyPr rtlCol="0"/>
          <a:lstStyle/>
          <a:p>
            <a:pPr rtl="0"/>
            <a:fld id="{284ECAD9-32EE-4091-BDA5-6BD15ACC5E58}" type="slidenum">
              <a:rPr lang="es-ES" smtClean="0"/>
              <a:t>48</a:t>
            </a:fld>
            <a:endParaRPr lang="es-ES"/>
          </a:p>
        </p:txBody>
      </p:sp>
    </p:spTree>
    <p:extLst>
      <p:ext uri="{BB962C8B-B14F-4D97-AF65-F5344CB8AC3E}">
        <p14:creationId xmlns:p14="http://schemas.microsoft.com/office/powerpoint/2010/main" val="41810163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2C62AF-B268-7FFA-50E2-BC29AE7C7B3A}"/>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E1B669D0-B751-4443-ED59-E5530A7ED764}"/>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34AE4C7C-2A51-2E1A-F2A4-E14535DE8FD2}"/>
              </a:ext>
            </a:extLst>
          </p:cNvPr>
          <p:cNvSpPr>
            <a:spLocks noGrp="1"/>
          </p:cNvSpPr>
          <p:nvPr>
            <p:ph type="body" idx="1"/>
          </p:nvPr>
        </p:nvSpPr>
        <p:spPr/>
        <p:txBody>
          <a:bodyPr rtlCol="0"/>
          <a:lstStyle/>
          <a:p>
            <a:pPr rtl="0"/>
            <a:endParaRPr lang="es-ES" dirty="0"/>
          </a:p>
        </p:txBody>
      </p:sp>
      <p:sp>
        <p:nvSpPr>
          <p:cNvPr id="4" name="Marcador de posición de número de diapositiva 3">
            <a:extLst>
              <a:ext uri="{FF2B5EF4-FFF2-40B4-BE49-F238E27FC236}">
                <a16:creationId xmlns:a16="http://schemas.microsoft.com/office/drawing/2014/main" id="{983AB6DA-4CB7-18AF-23C6-59035CA2D9C2}"/>
              </a:ext>
            </a:extLst>
          </p:cNvPr>
          <p:cNvSpPr>
            <a:spLocks noGrp="1"/>
          </p:cNvSpPr>
          <p:nvPr>
            <p:ph type="sldNum" sz="quarter" idx="10"/>
          </p:nvPr>
        </p:nvSpPr>
        <p:spPr/>
        <p:txBody>
          <a:bodyPr rtlCol="0"/>
          <a:lstStyle/>
          <a:p>
            <a:pPr rtl="0"/>
            <a:fld id="{284ECAD9-32EE-4091-BDA5-6BD15ACC5E58}" type="slidenum">
              <a:rPr lang="es-ES" smtClean="0"/>
              <a:t>49</a:t>
            </a:fld>
            <a:endParaRPr lang="es-ES"/>
          </a:p>
        </p:txBody>
      </p:sp>
    </p:spTree>
    <p:extLst>
      <p:ext uri="{BB962C8B-B14F-4D97-AF65-F5344CB8AC3E}">
        <p14:creationId xmlns:p14="http://schemas.microsoft.com/office/powerpoint/2010/main" val="31129208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BA457B-39F2-F181-4AB4-93FD4D9FC94E}"/>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6173D812-9AE7-F01B-81C7-BF8F27D36359}"/>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8259639E-A0B9-E532-DB61-F8F69C795FBC}"/>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482F2CCE-1121-08A5-406F-727F998604A6}"/>
              </a:ext>
            </a:extLst>
          </p:cNvPr>
          <p:cNvSpPr>
            <a:spLocks noGrp="1"/>
          </p:cNvSpPr>
          <p:nvPr>
            <p:ph type="sldNum" sz="quarter" idx="10"/>
          </p:nvPr>
        </p:nvSpPr>
        <p:spPr/>
        <p:txBody>
          <a:bodyPr rtlCol="0"/>
          <a:lstStyle/>
          <a:p>
            <a:pPr rtl="0"/>
            <a:fld id="{284ECAD9-32EE-4091-BDA5-6BD15ACC5E58}" type="slidenum">
              <a:rPr lang="es-ES" smtClean="0"/>
              <a:t>50</a:t>
            </a:fld>
            <a:endParaRPr lang="es-ES"/>
          </a:p>
        </p:txBody>
      </p:sp>
    </p:spTree>
    <p:extLst>
      <p:ext uri="{BB962C8B-B14F-4D97-AF65-F5344CB8AC3E}">
        <p14:creationId xmlns:p14="http://schemas.microsoft.com/office/powerpoint/2010/main" val="25218704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D0BBB7-59EE-292E-8600-E281C273FD36}"/>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C4957EF1-59B3-F47A-7C0E-C7F1D5D2FEE1}"/>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04FF4293-06C2-B078-2BE5-0A5A05393535}"/>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9A6016F3-F15F-4C78-925C-A7264EF40AFE}"/>
              </a:ext>
            </a:extLst>
          </p:cNvPr>
          <p:cNvSpPr>
            <a:spLocks noGrp="1"/>
          </p:cNvSpPr>
          <p:nvPr>
            <p:ph type="sldNum" sz="quarter" idx="10"/>
          </p:nvPr>
        </p:nvSpPr>
        <p:spPr/>
        <p:txBody>
          <a:bodyPr rtlCol="0"/>
          <a:lstStyle/>
          <a:p>
            <a:pPr rtl="0"/>
            <a:fld id="{284ECAD9-32EE-4091-BDA5-6BD15ACC5E58}" type="slidenum">
              <a:rPr lang="es-ES" smtClean="0"/>
              <a:t>51</a:t>
            </a:fld>
            <a:endParaRPr lang="es-ES"/>
          </a:p>
        </p:txBody>
      </p:sp>
    </p:spTree>
    <p:extLst>
      <p:ext uri="{BB962C8B-B14F-4D97-AF65-F5344CB8AC3E}">
        <p14:creationId xmlns:p14="http://schemas.microsoft.com/office/powerpoint/2010/main" val="9376722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91B4B4-CE00-56B1-97E5-B8661854AF2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370361F-7AF2-AC58-47FC-1A3C4E29485D}"/>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AAD7D110-83B3-920B-7E01-AEBC424EF9DB}"/>
              </a:ext>
            </a:extLst>
          </p:cNvPr>
          <p:cNvSpPr>
            <a:spLocks noGrp="1"/>
          </p:cNvSpPr>
          <p:nvPr>
            <p:ph type="body" idx="1"/>
          </p:nvPr>
        </p:nvSpPr>
        <p:spPr/>
        <p:txBody>
          <a:bodyPr rtlCol="0"/>
          <a:lstStyle/>
          <a:p>
            <a:pPr rtl="0"/>
            <a:endParaRPr lang="es-ES"/>
          </a:p>
        </p:txBody>
      </p:sp>
      <p:sp>
        <p:nvSpPr>
          <p:cNvPr id="4" name="Marcador de número de diapositiva 3">
            <a:extLst>
              <a:ext uri="{FF2B5EF4-FFF2-40B4-BE49-F238E27FC236}">
                <a16:creationId xmlns:a16="http://schemas.microsoft.com/office/drawing/2014/main" id="{5D82E379-448F-3217-AE04-094B9BD95175}"/>
              </a:ext>
            </a:extLst>
          </p:cNvPr>
          <p:cNvSpPr>
            <a:spLocks noGrp="1"/>
          </p:cNvSpPr>
          <p:nvPr>
            <p:ph type="sldNum" sz="quarter" idx="5"/>
          </p:nvPr>
        </p:nvSpPr>
        <p:spPr/>
        <p:txBody>
          <a:bodyPr rtlCol="0"/>
          <a:lstStyle/>
          <a:p>
            <a:pPr rtl="0"/>
            <a:fld id="{284ECAD9-32EE-4091-BDA5-6BD15ACC5E58}" type="slidenum">
              <a:rPr lang="es-ES" smtClean="0"/>
              <a:t>52</a:t>
            </a:fld>
            <a:endParaRPr lang="es-ES"/>
          </a:p>
        </p:txBody>
      </p:sp>
    </p:spTree>
    <p:extLst>
      <p:ext uri="{BB962C8B-B14F-4D97-AF65-F5344CB8AC3E}">
        <p14:creationId xmlns:p14="http://schemas.microsoft.com/office/powerpoint/2010/main" val="13426863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53</a:t>
            </a:fld>
            <a:endParaRPr lang="es-ES"/>
          </a:p>
        </p:txBody>
      </p:sp>
    </p:spTree>
    <p:extLst>
      <p:ext uri="{BB962C8B-B14F-4D97-AF65-F5344CB8AC3E}">
        <p14:creationId xmlns:p14="http://schemas.microsoft.com/office/powerpoint/2010/main" val="17552225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54</a:t>
            </a:fld>
            <a:endParaRPr lang="es-ES"/>
          </a:p>
        </p:txBody>
      </p:sp>
    </p:spTree>
    <p:extLst>
      <p:ext uri="{BB962C8B-B14F-4D97-AF65-F5344CB8AC3E}">
        <p14:creationId xmlns:p14="http://schemas.microsoft.com/office/powerpoint/2010/main" val="22997092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5"/>
          </p:nvPr>
        </p:nvSpPr>
        <p:spPr/>
        <p:txBody>
          <a:bodyPr/>
          <a:lstStyle/>
          <a:p>
            <a:pPr defTabSz="931774">
              <a:defRPr/>
            </a:pPr>
            <a:fld id="{15810C45-BDF6-4144-A6BB-1BA0D3B5783B}" type="slidenum">
              <a:rPr lang="es-MX">
                <a:solidFill>
                  <a:prstClr val="black"/>
                </a:solidFill>
                <a:latin typeface="Calibri" panose="020F0502020204030204"/>
              </a:rPr>
              <a:pPr defTabSz="931774">
                <a:defRPr/>
              </a:pPr>
              <a:t>55</a:t>
            </a:fld>
            <a:endParaRPr lang="es-MX">
              <a:solidFill>
                <a:prstClr val="black"/>
              </a:solidFill>
              <a:latin typeface="Calibri" panose="020F0502020204030204"/>
            </a:endParaRPr>
          </a:p>
        </p:txBody>
      </p:sp>
    </p:spTree>
    <p:extLst>
      <p:ext uri="{BB962C8B-B14F-4D97-AF65-F5344CB8AC3E}">
        <p14:creationId xmlns:p14="http://schemas.microsoft.com/office/powerpoint/2010/main" val="5201278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10"/>
          </p:nvPr>
        </p:nvSpPr>
        <p:spPr/>
        <p:txBody>
          <a:bodyPr rtlCol="0"/>
          <a:lstStyle/>
          <a:p>
            <a:pPr rtl="0"/>
            <a:fld id="{284ECAD9-32EE-4091-BDA5-6BD15ACC5E58}" type="slidenum">
              <a:rPr lang="es-ES" smtClean="0"/>
              <a:t>56</a:t>
            </a:fld>
            <a:endParaRPr lang="es-ES"/>
          </a:p>
        </p:txBody>
      </p:sp>
    </p:spTree>
    <p:extLst>
      <p:ext uri="{BB962C8B-B14F-4D97-AF65-F5344CB8AC3E}">
        <p14:creationId xmlns:p14="http://schemas.microsoft.com/office/powerpoint/2010/main" val="2916860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8</a:t>
            </a:fld>
            <a:endParaRPr lang="es-ES"/>
          </a:p>
        </p:txBody>
      </p:sp>
    </p:spTree>
    <p:extLst>
      <p:ext uri="{BB962C8B-B14F-4D97-AF65-F5344CB8AC3E}">
        <p14:creationId xmlns:p14="http://schemas.microsoft.com/office/powerpoint/2010/main" val="4287934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9</a:t>
            </a:fld>
            <a:endParaRPr lang="es-ES"/>
          </a:p>
        </p:txBody>
      </p:sp>
    </p:spTree>
    <p:extLst>
      <p:ext uri="{BB962C8B-B14F-4D97-AF65-F5344CB8AC3E}">
        <p14:creationId xmlns:p14="http://schemas.microsoft.com/office/powerpoint/2010/main" val="3697573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10</a:t>
            </a:fld>
            <a:endParaRPr lang="es-ES"/>
          </a:p>
        </p:txBody>
      </p:sp>
    </p:spTree>
    <p:extLst>
      <p:ext uri="{BB962C8B-B14F-4D97-AF65-F5344CB8AC3E}">
        <p14:creationId xmlns:p14="http://schemas.microsoft.com/office/powerpoint/2010/main" val="34873399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11</a:t>
            </a:fld>
            <a:endParaRPr lang="es-ES"/>
          </a:p>
        </p:txBody>
      </p:sp>
    </p:spTree>
    <p:extLst>
      <p:ext uri="{BB962C8B-B14F-4D97-AF65-F5344CB8AC3E}">
        <p14:creationId xmlns:p14="http://schemas.microsoft.com/office/powerpoint/2010/main" val="41490753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16</a:t>
            </a:fld>
            <a:endParaRPr lang="es-ES"/>
          </a:p>
        </p:txBody>
      </p:sp>
    </p:spTree>
    <p:extLst>
      <p:ext uri="{BB962C8B-B14F-4D97-AF65-F5344CB8AC3E}">
        <p14:creationId xmlns:p14="http://schemas.microsoft.com/office/powerpoint/2010/main" val="40670276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22</a:t>
            </a:fld>
            <a:endParaRPr lang="es-ES"/>
          </a:p>
        </p:txBody>
      </p:sp>
    </p:spTree>
    <p:extLst>
      <p:ext uri="{BB962C8B-B14F-4D97-AF65-F5344CB8AC3E}">
        <p14:creationId xmlns:p14="http://schemas.microsoft.com/office/powerpoint/2010/main" val="604155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23</a:t>
            </a:fld>
            <a:endParaRPr lang="es-ES"/>
          </a:p>
        </p:txBody>
      </p:sp>
    </p:spTree>
    <p:extLst>
      <p:ext uri="{BB962C8B-B14F-4D97-AF65-F5344CB8AC3E}">
        <p14:creationId xmlns:p14="http://schemas.microsoft.com/office/powerpoint/2010/main" val="40670276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ítulo_00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191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2210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pic>
        <p:nvPicPr>
          <p:cNvPr id="7" name="Imagen 6" descr="Imagen que contiene Texto">
            <a:extLst>
              <a:ext uri="{FF2B5EF4-FFF2-40B4-BE49-F238E27FC236}">
                <a16:creationId xmlns:a16="http://schemas.microsoft.com/office/drawing/2014/main" id="{EEAFF73C-3CCA-2486-9603-0D13E9BD45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5286" t="40303" r="14715" b="40112"/>
          <a:stretch/>
        </p:blipFill>
        <p:spPr>
          <a:xfrm>
            <a:off x="4212592" y="5090160"/>
            <a:ext cx="3766819" cy="814650"/>
          </a:xfrm>
          <a:prstGeom prst="rect">
            <a:avLst/>
          </a:prstGeom>
        </p:spPr>
      </p:pic>
      <p:pic>
        <p:nvPicPr>
          <p:cNvPr id="9" name="Imagen 8" descr="Imagen que contiene Texto">
            <a:extLst>
              <a:ext uri="{FF2B5EF4-FFF2-40B4-BE49-F238E27FC236}">
                <a16:creationId xmlns:a16="http://schemas.microsoft.com/office/drawing/2014/main" id="{D046D3DF-70DB-D8F9-8808-E483A0198A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305391"/>
            <a:ext cx="1972825" cy="447174"/>
          </a:xfrm>
          <a:prstGeom prst="rect">
            <a:avLst/>
          </a:prstGeom>
        </p:spPr>
      </p:pic>
      <p:sp>
        <p:nvSpPr>
          <p:cNvPr id="10" name="Rectángulo 9">
            <a:extLst>
              <a:ext uri="{FF2B5EF4-FFF2-40B4-BE49-F238E27FC236}">
                <a16:creationId xmlns:a16="http://schemas.microsoft.com/office/drawing/2014/main" id="{867BB2D8-24DA-E3A7-4C24-F1F0954D19BD}"/>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21361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cSld name="Imagen con leyenda">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posición de imagen 2"/>
          <p:cNvSpPr>
            <a:spLocks noGrp="1" noChangeAspect="1"/>
          </p:cNvSpPr>
          <p:nvPr>
            <p:ph type="pic" idx="1"/>
          </p:nvPr>
        </p:nvSpPr>
        <p:spPr>
          <a:xfrm>
            <a:off x="15" y="0"/>
            <a:ext cx="12191985" cy="4578350"/>
          </a:xfrm>
          <a:solidFill>
            <a:schemeClr val="bg1"/>
          </a:solidFill>
        </p:spPr>
        <p:txBody>
          <a:bodyPr lIns="457200" tIns="457200" rtlCol="0" anchor="t">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p>
        </p:txBody>
      </p:sp>
      <p:sp>
        <p:nvSpPr>
          <p:cNvPr id="2" name="Título 1"/>
          <p:cNvSpPr>
            <a:spLocks noGrp="1"/>
          </p:cNvSpPr>
          <p:nvPr>
            <p:ph type="title"/>
          </p:nvPr>
        </p:nvSpPr>
        <p:spPr>
          <a:xfrm>
            <a:off x="1097279" y="4799362"/>
            <a:ext cx="10113645" cy="743682"/>
          </a:xfrm>
        </p:spPr>
        <p:txBody>
          <a:bodyPr tIns="0" bIns="0" rtlCol="0" anchor="b">
            <a:noAutofit/>
          </a:bodyPr>
          <a:lstStyle>
            <a:lvl1pPr algn="ctr">
              <a:defRPr sz="4400" b="1">
                <a:solidFill>
                  <a:srgbClr val="FFFFFF"/>
                </a:solidFill>
              </a:defRPr>
            </a:lvl1pPr>
          </a:lstStyle>
          <a:p>
            <a:pPr rtl="0"/>
            <a:r>
              <a:rPr lang="es-ES" noProof="0"/>
              <a:t>Haga clic para modificar el estilo de título del patrón</a:t>
            </a:r>
          </a:p>
        </p:txBody>
      </p:sp>
      <p:sp>
        <p:nvSpPr>
          <p:cNvPr id="4" name="Marcador de posición de texto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lvl1pPr>
              <a:defRPr>
                <a:solidFill>
                  <a:schemeClr val="bg1"/>
                </a:solidFill>
              </a:defRPr>
            </a:lvl1pPr>
          </a:lstStyle>
          <a:p>
            <a:pPr rtl="0"/>
            <a:fld id="{5A176532-3C26-418B-B78D-51AF847B2DBF}" type="datetime1">
              <a:rPr lang="es-ES" noProof="0" smtClean="0"/>
              <a:t>28/03/2025</a:t>
            </a:fld>
            <a:endParaRPr lang="es-ES" noProof="0"/>
          </a:p>
        </p:txBody>
      </p:sp>
      <p:sp>
        <p:nvSpPr>
          <p:cNvPr id="6" name="Marcador de pie de página 5"/>
          <p:cNvSpPr>
            <a:spLocks noGrp="1"/>
          </p:cNvSpPr>
          <p:nvPr>
            <p:ph type="ftr" sz="quarter" idx="11"/>
          </p:nvPr>
        </p:nvSpPr>
        <p:spPr>
          <a:xfrm>
            <a:off x="1097279" y="6446838"/>
            <a:ext cx="6818262" cy="365125"/>
          </a:xfrm>
        </p:spPr>
        <p:txBody>
          <a:bodyPr rtlCol="0"/>
          <a:lstStyle>
            <a:lvl1pPr>
              <a:defRPr>
                <a:solidFill>
                  <a:schemeClr val="bg1"/>
                </a:solidFill>
              </a:defRPr>
            </a:lvl1pPr>
          </a:lstStyle>
          <a:p>
            <a:pPr rtl="0"/>
            <a:r>
              <a:rPr lang="es-ES" noProof="0"/>
              <a:t>Pie de página</a:t>
            </a:r>
          </a:p>
        </p:txBody>
      </p:sp>
      <p:sp>
        <p:nvSpPr>
          <p:cNvPr id="7" name="Marcador de número de diapositiva 6"/>
          <p:cNvSpPr>
            <a:spLocks noGrp="1"/>
          </p:cNvSpPr>
          <p:nvPr>
            <p:ph type="sldNum" sz="quarter" idx="12"/>
          </p:nvPr>
        </p:nvSpPr>
        <p:spPr/>
        <p:txBody>
          <a:bodyPr rtlCol="0"/>
          <a:lstStyle>
            <a:lvl1pPr>
              <a:defRPr>
                <a:solidFill>
                  <a:schemeClr val="bg1"/>
                </a:solidFill>
              </a:defRPr>
            </a:lvl1pPr>
          </a:lstStyle>
          <a:p>
            <a:pPr rtl="0"/>
            <a:fld id="{3A98EE3D-8CD1-4C3F-BD1C-C98C9596463C}" type="slidenum">
              <a:rPr lang="es-ES" noProof="0" smtClean="0"/>
              <a:pPr rtl="0"/>
              <a:t>‹Nº›</a:t>
            </a:fld>
            <a:endParaRPr lang="es-ES" noProof="0"/>
          </a:p>
        </p:txBody>
      </p:sp>
      <p:sp>
        <p:nvSpPr>
          <p:cNvPr id="9" name="Rectángulo 8">
            <a:extLst>
              <a:ext uri="{FF2B5EF4-FFF2-40B4-BE49-F238E27FC236}">
                <a16:creationId xmlns:a16="http://schemas.microsoft.com/office/drawing/2014/main" id="{B4A4DE4A-F8EF-47D5-8C37-A9021C2BB6A3}"/>
              </a:ext>
            </a:extLst>
          </p:cNvPr>
          <p:cNvSpPr/>
          <p:nvPr userDrawn="1"/>
        </p:nvSpPr>
        <p:spPr>
          <a:xfrm>
            <a:off x="3536950" y="4535901"/>
            <a:ext cx="5118100" cy="1256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3803809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ítulo_001">
    <p:bg bwMode="black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191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2210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pic>
        <p:nvPicPr>
          <p:cNvPr id="7" name="Imagen 6" descr="Imagen que contiene Texto">
            <a:extLst>
              <a:ext uri="{FF2B5EF4-FFF2-40B4-BE49-F238E27FC236}">
                <a16:creationId xmlns:a16="http://schemas.microsoft.com/office/drawing/2014/main" id="{EEAFF73C-3CCA-2486-9603-0D13E9BD45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5286" t="40303" r="14715" b="40112"/>
          <a:stretch/>
        </p:blipFill>
        <p:spPr>
          <a:xfrm>
            <a:off x="4212592" y="5090160"/>
            <a:ext cx="3766819" cy="814650"/>
          </a:xfrm>
          <a:prstGeom prst="rect">
            <a:avLst/>
          </a:prstGeom>
        </p:spPr>
      </p:pic>
      <p:pic>
        <p:nvPicPr>
          <p:cNvPr id="9" name="Imagen 8" descr="Imagen que contiene Texto">
            <a:extLst>
              <a:ext uri="{FF2B5EF4-FFF2-40B4-BE49-F238E27FC236}">
                <a16:creationId xmlns:a16="http://schemas.microsoft.com/office/drawing/2014/main" id="{D046D3DF-70DB-D8F9-8808-E483A0198A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305391"/>
            <a:ext cx="1972825" cy="447174"/>
          </a:xfrm>
          <a:prstGeom prst="rect">
            <a:avLst/>
          </a:prstGeom>
        </p:spPr>
      </p:pic>
      <p:sp>
        <p:nvSpPr>
          <p:cNvPr id="10" name="Rectángulo 9">
            <a:extLst>
              <a:ext uri="{FF2B5EF4-FFF2-40B4-BE49-F238E27FC236}">
                <a16:creationId xmlns:a16="http://schemas.microsoft.com/office/drawing/2014/main" id="{867BB2D8-24DA-E3A7-4C24-F1F0954D19BD}"/>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57525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ítulo_00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72540"/>
            <a:ext cx="9144000" cy="1954393"/>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31900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descr="Texto">
            <a:extLst>
              <a:ext uri="{FF2B5EF4-FFF2-40B4-BE49-F238E27FC236}">
                <a16:creationId xmlns:a16="http://schemas.microsoft.com/office/drawing/2014/main" id="{328C7060-B42A-AD27-E5AA-355FEBA725D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454" t="39710" r="13742" b="38728"/>
          <a:stretch/>
        </p:blipFill>
        <p:spPr>
          <a:xfrm>
            <a:off x="4212000" y="5101200"/>
            <a:ext cx="3505258" cy="813600"/>
          </a:xfrm>
          <a:prstGeom prst="rect">
            <a:avLst/>
          </a:prstGeom>
        </p:spPr>
      </p:pic>
      <p:pic>
        <p:nvPicPr>
          <p:cNvPr id="11" name="Imagen 10" descr="Dibujo abstracto de colores&#10;&#10;Descripción generada automáticamente con confianza baja">
            <a:extLst>
              <a:ext uri="{FF2B5EF4-FFF2-40B4-BE49-F238E27FC236}">
                <a16:creationId xmlns:a16="http://schemas.microsoft.com/office/drawing/2014/main" id="{F79943E7-6404-5E4F-9FC7-BAE199B00A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9005" y="1404256"/>
            <a:ext cx="1713990" cy="446400"/>
          </a:xfrm>
          <a:prstGeom prst="rect">
            <a:avLst/>
          </a:prstGeom>
        </p:spPr>
      </p:pic>
    </p:spTree>
    <p:extLst>
      <p:ext uri="{BB962C8B-B14F-4D97-AF65-F5344CB8AC3E}">
        <p14:creationId xmlns:p14="http://schemas.microsoft.com/office/powerpoint/2010/main" val="18247513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ítulo Guinda_00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017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7036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10" name="Rectángulo 9">
            <a:extLst>
              <a:ext uri="{FF2B5EF4-FFF2-40B4-BE49-F238E27FC236}">
                <a16:creationId xmlns:a16="http://schemas.microsoft.com/office/drawing/2014/main" id="{867BB2D8-24DA-E3A7-4C24-F1F0954D19BD}"/>
              </a:ext>
            </a:extLst>
          </p:cNvPr>
          <p:cNvSpPr/>
          <p:nvPr userDrawn="1"/>
        </p:nvSpPr>
        <p:spPr>
          <a:xfrm>
            <a:off x="5141495" y="44928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descr="Imagen que contiene Texto">
            <a:extLst>
              <a:ext uri="{FF2B5EF4-FFF2-40B4-BE49-F238E27FC236}">
                <a16:creationId xmlns:a16="http://schemas.microsoft.com/office/drawing/2014/main" id="{75E7A38F-8F3C-1E34-BA7A-6CA64408F8A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609723"/>
            <a:ext cx="1972825" cy="447174"/>
          </a:xfrm>
          <a:prstGeom prst="rect">
            <a:avLst/>
          </a:prstGeom>
        </p:spPr>
      </p:pic>
    </p:spTree>
    <p:extLst>
      <p:ext uri="{BB962C8B-B14F-4D97-AF65-F5344CB8AC3E}">
        <p14:creationId xmlns:p14="http://schemas.microsoft.com/office/powerpoint/2010/main" val="37043338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ítulo Blanco_00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54776"/>
            <a:ext cx="9144000" cy="1822677"/>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66952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36072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descr="Dibujo abstracto de colores&#10;&#10;Descripción generada automáticamente con confianza baja">
            <a:extLst>
              <a:ext uri="{FF2B5EF4-FFF2-40B4-BE49-F238E27FC236}">
                <a16:creationId xmlns:a16="http://schemas.microsoft.com/office/drawing/2014/main" id="{88F2BD0C-73FC-B6E2-24A6-7C95F173E5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39005" y="1754776"/>
            <a:ext cx="1713990" cy="446400"/>
          </a:xfrm>
          <a:prstGeom prst="rect">
            <a:avLst/>
          </a:prstGeom>
        </p:spPr>
      </p:pic>
    </p:spTree>
    <p:extLst>
      <p:ext uri="{BB962C8B-B14F-4D97-AF65-F5344CB8AC3E}">
        <p14:creationId xmlns:p14="http://schemas.microsoft.com/office/powerpoint/2010/main" val="27658666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D0621-0819-27E8-D9AF-92F75B696E60}"/>
              </a:ext>
            </a:extLst>
          </p:cNvPr>
          <p:cNvSpPr>
            <a:spLocks noGrp="1"/>
          </p:cNvSpPr>
          <p:nvPr>
            <p:ph type="title"/>
          </p:nvPr>
        </p:nvSpPr>
        <p:spPr/>
        <p:txBody>
          <a:bodyPr/>
          <a:lstStyle/>
          <a:p>
            <a:r>
              <a:rPr lang="es-ES"/>
              <a:t>Haga clic para modificar el estilo de título del patrón</a:t>
            </a:r>
            <a:endParaRPr lang="es-MX"/>
          </a:p>
        </p:txBody>
      </p:sp>
      <p:sp>
        <p:nvSpPr>
          <p:cNvPr id="4" name="Marcador de texto 3">
            <a:extLst>
              <a:ext uri="{FF2B5EF4-FFF2-40B4-BE49-F238E27FC236}">
                <a16:creationId xmlns:a16="http://schemas.microsoft.com/office/drawing/2014/main" id="{A81B4531-7B11-CDF1-2BCE-00D4BBAD469D}"/>
              </a:ext>
            </a:extLst>
          </p:cNvPr>
          <p:cNvSpPr>
            <a:spLocks noGrp="1"/>
          </p:cNvSpPr>
          <p:nvPr>
            <p:ph type="body" sz="quarter" idx="10"/>
          </p:nvPr>
        </p:nvSpPr>
        <p:spPr>
          <a:xfrm>
            <a:off x="838200" y="1874520"/>
            <a:ext cx="10515600" cy="4328159"/>
          </a:xfrm>
        </p:spPr>
        <p:txBody>
          <a:bodyPr/>
          <a:lstStyle>
            <a:lvl1pPr>
              <a:defRPr>
                <a:latin typeface="Helvetica" pitchFamily="2" charset="0"/>
              </a:defRPr>
            </a:lvl1pPr>
            <a:lvl2pPr>
              <a:defRPr>
                <a:latin typeface="Helvetica" pitchFamily="2" charset="0"/>
              </a:defRPr>
            </a:lvl2pPr>
            <a:lvl3pPr>
              <a:defRPr>
                <a:latin typeface="Helvetica" pitchFamily="2" charset="0"/>
              </a:defRPr>
            </a:lvl3pPr>
            <a:lvl4pPr>
              <a:defRPr>
                <a:latin typeface="Helvetica" pitchFamily="2" charset="0"/>
              </a:defRPr>
            </a:lvl4pPr>
            <a:lvl5pPr>
              <a:defRPr>
                <a:latin typeface="Helvetica" pitchFamily="2"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6913799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En blanco">
    <p:bg bwMode="ltGray">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074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9210FA-5D63-FE74-73FC-63C9359A051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95485C08-D0D3-05C5-2B79-4CD07568E138}"/>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F4ED76B1-B16B-F9E2-6E73-8F3EC89887ED}"/>
              </a:ext>
            </a:extLst>
          </p:cNvPr>
          <p:cNvSpPr>
            <a:spLocks noGrp="1"/>
          </p:cNvSpPr>
          <p:nvPr>
            <p:ph type="dt" sz="half" idx="10"/>
          </p:nvPr>
        </p:nvSpPr>
        <p:spPr/>
        <p:txBody>
          <a:bodyPr/>
          <a:lstStyle/>
          <a:p>
            <a:fld id="{C5CAB0C2-3E0F-4D76-A06B-5EB2C39BD379}" type="datetimeFigureOut">
              <a:rPr lang="es-MX" smtClean="0"/>
              <a:t>28/03/2025</a:t>
            </a:fld>
            <a:endParaRPr lang="es-MX"/>
          </a:p>
        </p:txBody>
      </p:sp>
      <p:sp>
        <p:nvSpPr>
          <p:cNvPr id="5" name="Marcador de pie de página 4">
            <a:extLst>
              <a:ext uri="{FF2B5EF4-FFF2-40B4-BE49-F238E27FC236}">
                <a16:creationId xmlns:a16="http://schemas.microsoft.com/office/drawing/2014/main" id="{9FBC2F08-EC8C-48EE-1DC7-8B2FA89C1C1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B3BAAA2-DD40-CAC2-E064-73E46E3486A5}"/>
              </a:ext>
            </a:extLst>
          </p:cNvPr>
          <p:cNvSpPr>
            <a:spLocks noGrp="1"/>
          </p:cNvSpPr>
          <p:nvPr>
            <p:ph type="sldNum" sz="quarter" idx="12"/>
          </p:nvPr>
        </p:nvSpPr>
        <p:spPr/>
        <p:txBody>
          <a:bodyPr/>
          <a:lstStyle/>
          <a:p>
            <a:fld id="{1B579CE4-EA4D-4F1E-93E3-33BE26CB8C4E}" type="slidenum">
              <a:rPr lang="es-MX" smtClean="0"/>
              <a:t>‹Nº›</a:t>
            </a:fld>
            <a:endParaRPr lang="es-MX"/>
          </a:p>
        </p:txBody>
      </p:sp>
    </p:spTree>
    <p:extLst>
      <p:ext uri="{BB962C8B-B14F-4D97-AF65-F5344CB8AC3E}">
        <p14:creationId xmlns:p14="http://schemas.microsoft.com/office/powerpoint/2010/main" val="807776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ítulo_00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72540"/>
            <a:ext cx="9144000" cy="1954393"/>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31900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descr="Texto">
            <a:extLst>
              <a:ext uri="{FF2B5EF4-FFF2-40B4-BE49-F238E27FC236}">
                <a16:creationId xmlns:a16="http://schemas.microsoft.com/office/drawing/2014/main" id="{328C7060-B42A-AD27-E5AA-355FEBA725D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454" t="39710" r="13742" b="38728"/>
          <a:stretch/>
        </p:blipFill>
        <p:spPr>
          <a:xfrm>
            <a:off x="4212000" y="5101200"/>
            <a:ext cx="3505258" cy="813600"/>
          </a:xfrm>
          <a:prstGeom prst="rect">
            <a:avLst/>
          </a:prstGeom>
        </p:spPr>
      </p:pic>
      <p:pic>
        <p:nvPicPr>
          <p:cNvPr id="11" name="Imagen 10" descr="Dibujo abstracto de colores&#10;&#10;Descripción generada automáticamente con confianza baja">
            <a:extLst>
              <a:ext uri="{FF2B5EF4-FFF2-40B4-BE49-F238E27FC236}">
                <a16:creationId xmlns:a16="http://schemas.microsoft.com/office/drawing/2014/main" id="{F79943E7-6404-5E4F-9FC7-BAE199B00A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9005" y="1404256"/>
            <a:ext cx="1713990" cy="446400"/>
          </a:xfrm>
          <a:prstGeom prst="rect">
            <a:avLst/>
          </a:prstGeom>
        </p:spPr>
      </p:pic>
    </p:spTree>
    <p:extLst>
      <p:ext uri="{BB962C8B-B14F-4D97-AF65-F5344CB8AC3E}">
        <p14:creationId xmlns:p14="http://schemas.microsoft.com/office/powerpoint/2010/main" val="3618430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ítulo Guinda_00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017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7036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10" name="Rectángulo 9">
            <a:extLst>
              <a:ext uri="{FF2B5EF4-FFF2-40B4-BE49-F238E27FC236}">
                <a16:creationId xmlns:a16="http://schemas.microsoft.com/office/drawing/2014/main" id="{867BB2D8-24DA-E3A7-4C24-F1F0954D19BD}"/>
              </a:ext>
            </a:extLst>
          </p:cNvPr>
          <p:cNvSpPr/>
          <p:nvPr userDrawn="1"/>
        </p:nvSpPr>
        <p:spPr>
          <a:xfrm>
            <a:off x="5141495" y="44928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descr="Imagen que contiene Texto">
            <a:extLst>
              <a:ext uri="{FF2B5EF4-FFF2-40B4-BE49-F238E27FC236}">
                <a16:creationId xmlns:a16="http://schemas.microsoft.com/office/drawing/2014/main" id="{75E7A38F-8F3C-1E34-BA7A-6CA64408F8A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609723"/>
            <a:ext cx="1972825" cy="447174"/>
          </a:xfrm>
          <a:prstGeom prst="rect">
            <a:avLst/>
          </a:prstGeom>
        </p:spPr>
      </p:pic>
    </p:spTree>
    <p:extLst>
      <p:ext uri="{BB962C8B-B14F-4D97-AF65-F5344CB8AC3E}">
        <p14:creationId xmlns:p14="http://schemas.microsoft.com/office/powerpoint/2010/main" val="2737420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ítulo Blanco_00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54776"/>
            <a:ext cx="9144000" cy="1822677"/>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66952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36072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descr="Dibujo abstracto de colores&#10;&#10;Descripción generada automáticamente con confianza baja">
            <a:extLst>
              <a:ext uri="{FF2B5EF4-FFF2-40B4-BE49-F238E27FC236}">
                <a16:creationId xmlns:a16="http://schemas.microsoft.com/office/drawing/2014/main" id="{88F2BD0C-73FC-B6E2-24A6-7C95F173E5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39005" y="1754776"/>
            <a:ext cx="1713990" cy="446400"/>
          </a:xfrm>
          <a:prstGeom prst="rect">
            <a:avLst/>
          </a:prstGeom>
        </p:spPr>
      </p:pic>
    </p:spTree>
    <p:extLst>
      <p:ext uri="{BB962C8B-B14F-4D97-AF65-F5344CB8AC3E}">
        <p14:creationId xmlns:p14="http://schemas.microsoft.com/office/powerpoint/2010/main" val="3084064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D0621-0819-27E8-D9AF-92F75B696E60}"/>
              </a:ext>
            </a:extLst>
          </p:cNvPr>
          <p:cNvSpPr>
            <a:spLocks noGrp="1"/>
          </p:cNvSpPr>
          <p:nvPr>
            <p:ph type="title"/>
          </p:nvPr>
        </p:nvSpPr>
        <p:spPr/>
        <p:txBody>
          <a:bodyPr/>
          <a:lstStyle/>
          <a:p>
            <a:r>
              <a:rPr lang="es-ES"/>
              <a:t>Haga clic para modificar el estilo de título del patrón</a:t>
            </a:r>
            <a:endParaRPr lang="es-MX"/>
          </a:p>
        </p:txBody>
      </p:sp>
      <p:sp>
        <p:nvSpPr>
          <p:cNvPr id="4" name="Marcador de texto 3">
            <a:extLst>
              <a:ext uri="{FF2B5EF4-FFF2-40B4-BE49-F238E27FC236}">
                <a16:creationId xmlns:a16="http://schemas.microsoft.com/office/drawing/2014/main" id="{A81B4531-7B11-CDF1-2BCE-00D4BBAD469D}"/>
              </a:ext>
            </a:extLst>
          </p:cNvPr>
          <p:cNvSpPr>
            <a:spLocks noGrp="1"/>
          </p:cNvSpPr>
          <p:nvPr>
            <p:ph type="body" sz="quarter" idx="10"/>
          </p:nvPr>
        </p:nvSpPr>
        <p:spPr>
          <a:xfrm>
            <a:off x="838200" y="1874520"/>
            <a:ext cx="10515600" cy="4328159"/>
          </a:xfrm>
        </p:spPr>
        <p:txBody>
          <a:bodyPr/>
          <a:lstStyle>
            <a:lvl1pPr>
              <a:defRPr>
                <a:latin typeface="Helvetica" pitchFamily="2" charset="0"/>
              </a:defRPr>
            </a:lvl1pPr>
            <a:lvl2pPr>
              <a:defRPr>
                <a:latin typeface="Helvetica" pitchFamily="2" charset="0"/>
              </a:defRPr>
            </a:lvl2pPr>
            <a:lvl3pPr>
              <a:defRPr>
                <a:latin typeface="Helvetica" pitchFamily="2" charset="0"/>
              </a:defRPr>
            </a:lvl3pPr>
            <a:lvl4pPr>
              <a:defRPr>
                <a:latin typeface="Helvetica" pitchFamily="2" charset="0"/>
              </a:defRPr>
            </a:lvl4pPr>
            <a:lvl5pPr>
              <a:defRPr>
                <a:latin typeface="Helvetica" pitchFamily="2"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362824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En blanco">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441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contenido 2"/>
          <p:cNvSpPr>
            <a:spLocks noGrp="1"/>
          </p:cNvSpPr>
          <p:nvPr>
            <p:ph idx="1"/>
          </p:nvPr>
        </p:nvSpPr>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Marcador de fecha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fld id="{097654D3-51E3-4DAB-8B98-C0FA872C2507}" type="datetime1">
              <a:rPr lang="es-ES" noProof="0" smtClean="0"/>
              <a:t>28/03/2025</a:t>
            </a:fld>
            <a:endParaRPr lang="es-ES" noProof="0"/>
          </a:p>
        </p:txBody>
      </p:sp>
      <p:sp>
        <p:nvSpPr>
          <p:cNvPr id="8" name="Marcador de pie de página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r>
              <a:rPr lang="es-ES" noProof="0"/>
              <a:t>Pie de página</a:t>
            </a:r>
          </a:p>
        </p:txBody>
      </p:sp>
      <p:sp>
        <p:nvSpPr>
          <p:cNvPr id="9" name="Marcador de número de diapositiva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4093217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6" name="Marcador de fecha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fld id="{268CB99F-7ED6-4949-823C-6BEA3754B46B}" type="datetime1">
              <a:rPr lang="es-ES" noProof="0" smtClean="0"/>
              <a:t>28/03/2025</a:t>
            </a:fld>
            <a:endParaRPr lang="es-ES" noProof="0"/>
          </a:p>
        </p:txBody>
      </p:sp>
      <p:sp>
        <p:nvSpPr>
          <p:cNvPr id="7" name="Marcador de pie de página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r>
              <a:rPr lang="es-ES" noProof="0"/>
              <a:t>Pie de página</a:t>
            </a:r>
          </a:p>
        </p:txBody>
      </p:sp>
      <p:sp>
        <p:nvSpPr>
          <p:cNvPr id="8" name="Marcador de número de diapositiva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2123364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4_Contenido con título">
    <p:spTree>
      <p:nvGrpSpPr>
        <p:cNvPr id="1" name=""/>
        <p:cNvGrpSpPr/>
        <p:nvPr/>
      </p:nvGrpSpPr>
      <p:grpSpPr>
        <a:xfrm>
          <a:off x="0" y="0"/>
          <a:ext cx="0" cy="0"/>
          <a:chOff x="0" y="0"/>
          <a:chExt cx="0" cy="0"/>
        </a:xfrm>
      </p:grpSpPr>
      <p:sp>
        <p:nvSpPr>
          <p:cNvPr id="10" name="Paralelogramo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a:p>
        </p:txBody>
      </p:sp>
      <p:sp>
        <p:nvSpPr>
          <p:cNvPr id="4" name="Rectángulo 3">
            <a:extLst>
              <a:ext uri="{FF2B5EF4-FFF2-40B4-BE49-F238E27FC236}">
                <a16:creationId xmlns:a16="http://schemas.microsoft.com/office/drawing/2014/main" id="{648F6D61-9E88-4632-A0A8-CB2E0CC5DEAF}"/>
              </a:ext>
            </a:extLst>
          </p:cNvPr>
          <p:cNvSpPr/>
          <p:nvPr userDrawn="1"/>
        </p:nvSpPr>
        <p:spPr>
          <a:xfrm>
            <a:off x="4654312" y="507333"/>
            <a:ext cx="7537688" cy="48495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8" name="Rectángulo 7">
            <a:extLst>
              <a:ext uri="{FF2B5EF4-FFF2-40B4-BE49-F238E27FC236}">
                <a16:creationId xmlns:a16="http://schemas.microsoft.com/office/drawing/2014/main" id="{16D90D66-BCB9-4229-A829-628874352AC0}"/>
              </a:ext>
            </a:extLst>
          </p:cNvPr>
          <p:cNvSpPr/>
          <p:nvPr userDrawn="1"/>
        </p:nvSpPr>
        <p:spPr>
          <a:xfrm>
            <a:off x="16" y="0"/>
            <a:ext cx="4654296" cy="5864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1092200" y="1885125"/>
            <a:ext cx="3068833" cy="2093975"/>
          </a:xfrm>
        </p:spPr>
        <p:txBody>
          <a:bodyPr rtlCol="0" anchor="ctr">
            <a:normAutofit/>
          </a:bodyPr>
          <a:lstStyle>
            <a:lvl1pPr>
              <a:lnSpc>
                <a:spcPct val="90000"/>
              </a:lnSpc>
              <a:defRPr sz="4400" b="1" i="0">
                <a:solidFill>
                  <a:srgbClr val="FFFFFF"/>
                </a:solidFill>
                <a:latin typeface="+mn-lt"/>
              </a:defRPr>
            </a:lvl1pPr>
          </a:lstStyle>
          <a:p>
            <a:pPr rtl="0"/>
            <a:r>
              <a:rPr lang="es-ES" noProof="0"/>
              <a:t>Haga clic para modificar el estilo de título del patrón</a:t>
            </a:r>
          </a:p>
        </p:txBody>
      </p:sp>
      <p:sp>
        <p:nvSpPr>
          <p:cNvPr id="3" name="Marcador de contenido 2"/>
          <p:cNvSpPr>
            <a:spLocks noGrp="1"/>
          </p:cNvSpPr>
          <p:nvPr>
            <p:ph idx="1"/>
          </p:nvPr>
        </p:nvSpPr>
        <p:spPr>
          <a:xfrm>
            <a:off x="6518529" y="943430"/>
            <a:ext cx="4654296" cy="3977366"/>
          </a:xfrm>
        </p:spPr>
        <p:txBody>
          <a:bodyPr rtlCol="0" anchor="ctr">
            <a:normAutofit/>
          </a:bodyPr>
          <a:lstStyle>
            <a:lvl1pPr>
              <a:defRPr sz="2400"/>
            </a:lvl1pPr>
            <a:lvl2pPr>
              <a:defRPr sz="2000"/>
            </a:lvl2pPr>
            <a:lvl3pPr>
              <a:defRPr sz="1600"/>
            </a:lvl3pPr>
            <a:lvl4pPr>
              <a:defRPr sz="1600"/>
            </a:lvl4pPr>
            <a:lvl5pPr>
              <a:defRPr sz="1600"/>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2" name="Marcador de fecha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rtlCol="0"/>
          <a:lstStyle>
            <a:lvl1pPr>
              <a:defRPr>
                <a:solidFill>
                  <a:schemeClr val="tx1">
                    <a:lumMod val="75000"/>
                    <a:lumOff val="25000"/>
                  </a:schemeClr>
                </a:solidFill>
              </a:defRPr>
            </a:lvl1pPr>
          </a:lstStyle>
          <a:p>
            <a:pPr rtl="0"/>
            <a:fld id="{7F18A85B-765D-40FC-AD09-6091B3410ECC}" type="datetime1">
              <a:rPr lang="es-ES" noProof="0" smtClean="0"/>
              <a:t>28/03/2025</a:t>
            </a:fld>
            <a:endParaRPr lang="es-ES" noProof="0"/>
          </a:p>
        </p:txBody>
      </p:sp>
      <p:sp>
        <p:nvSpPr>
          <p:cNvPr id="13" name="Marcador de pie de página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rtlCol="0"/>
          <a:lstStyle>
            <a:lvl1pPr>
              <a:defRPr>
                <a:solidFill>
                  <a:schemeClr val="tx1">
                    <a:lumMod val="75000"/>
                    <a:lumOff val="25000"/>
                  </a:schemeClr>
                </a:solidFill>
              </a:defRPr>
            </a:lvl1pPr>
          </a:lstStyle>
          <a:p>
            <a:pPr rtl="0"/>
            <a:r>
              <a:rPr lang="es-ES" noProof="0"/>
              <a:t>Pie de página</a:t>
            </a:r>
          </a:p>
        </p:txBody>
      </p:sp>
      <p:sp>
        <p:nvSpPr>
          <p:cNvPr id="14" name="Marcador de número de diapositiva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a:p>
        </p:txBody>
      </p:sp>
      <p:sp>
        <p:nvSpPr>
          <p:cNvPr id="18" name="Rectángulo 17">
            <a:extLst>
              <a:ext uri="{FF2B5EF4-FFF2-40B4-BE49-F238E27FC236}">
                <a16:creationId xmlns:a16="http://schemas.microsoft.com/office/drawing/2014/main" id="{6127F28F-6C7B-471B-9839-EF88426C1976}"/>
              </a:ext>
            </a:extLst>
          </p:cNvPr>
          <p:cNvSpPr/>
          <p:nvPr userDrawn="1"/>
        </p:nvSpPr>
        <p:spPr>
          <a:xfrm>
            <a:off x="4370251" y="2322780"/>
            <a:ext cx="1348378" cy="12186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3523415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5368777-FA63-8A4B-0A6D-B24F83375A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C1E4A4E-AE15-364C-5539-714A35F7A5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314008750"/>
      </p:ext>
    </p:extLst>
  </p:cSld>
  <p:clrMap bg1="lt1" tx1="dk1" bg2="lt2" tx2="dk2" accent1="accent1" accent2="accent2" accent3="accent3" accent4="accent4" accent5="accent5" accent6="accent6" hlink="hlink" folHlink="folHlink"/>
  <p:sldLayoutIdLst>
    <p:sldLayoutId id="2147483685" r:id="rId1"/>
    <p:sldLayoutId id="2147483696" r:id="rId2"/>
    <p:sldLayoutId id="2147483697" r:id="rId3"/>
    <p:sldLayoutId id="2147483698" r:id="rId4"/>
    <p:sldLayoutId id="2147483699" r:id="rId5"/>
    <p:sldLayoutId id="2147483691" r:id="rId6"/>
    <p:sldLayoutId id="2147483701" r:id="rId7"/>
    <p:sldLayoutId id="2147483702" r:id="rId8"/>
    <p:sldLayoutId id="2147483703" r:id="rId9"/>
    <p:sldLayoutId id="2147483705" r:id="rId10"/>
  </p:sldLayoutIdLst>
  <p:txStyles>
    <p:titleStyle>
      <a:lvl1pPr algn="l" defTabSz="914400" rtl="0" eaLnBrk="1" latinLnBrk="0" hangingPunct="1">
        <a:lnSpc>
          <a:spcPct val="90000"/>
        </a:lnSpc>
        <a:spcBef>
          <a:spcPct val="0"/>
        </a:spcBef>
        <a:buNone/>
        <a:defRPr sz="3200" kern="1200" spc="-300">
          <a:solidFill>
            <a:schemeClr val="tx1"/>
          </a:solidFill>
          <a:latin typeface="LuloCleanW01-OneBold" panose="02010804020200000003"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Gray">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5368777-FA63-8A4B-0A6D-B24F83375A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C1E4A4E-AE15-364C-5539-714A35F7A5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82899176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Lst>
  <p:txStyles>
    <p:titleStyle>
      <a:lvl1pPr algn="l" defTabSz="914400" rtl="0" eaLnBrk="1" latinLnBrk="0" hangingPunct="1">
        <a:lnSpc>
          <a:spcPct val="90000"/>
        </a:lnSpc>
        <a:spcBef>
          <a:spcPct val="0"/>
        </a:spcBef>
        <a:buNone/>
        <a:defRPr sz="3200" kern="1200" spc="-300">
          <a:solidFill>
            <a:schemeClr val="tx1"/>
          </a:solidFill>
          <a:latin typeface="LuloCleanW01-OneBold" panose="02010804020200000003"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6.pn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chart" Target="../charts/chart1.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chart" Target="../charts/chart2.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8.jpeg"/><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17.png"/><Relationship Id="rId7" Type="http://schemas.openxmlformats.org/officeDocument/2006/relationships/image" Target="../media/image36.png"/><Relationship Id="rId2" Type="http://schemas.openxmlformats.org/officeDocument/2006/relationships/image" Target="../media/image16.png"/><Relationship Id="rId1" Type="http://schemas.openxmlformats.org/officeDocument/2006/relationships/slideLayout" Target="../slideLayouts/slideLayout8.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 Id="rId5" Type="http://schemas.openxmlformats.org/officeDocument/2006/relationships/image" Target="../media/image39.png"/><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45.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6.png"/><Relationship Id="rId7" Type="http://schemas.openxmlformats.org/officeDocument/2006/relationships/diagramQuickStyle" Target="../diagrams/quickStyle3.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7.png"/><Relationship Id="rId9" Type="http://schemas.microsoft.com/office/2007/relationships/diagramDrawing" Target="../diagrams/drawing3.xml"/></Relationships>
</file>

<file path=ppt/slides/_rels/slide46.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6.png"/><Relationship Id="rId7" Type="http://schemas.openxmlformats.org/officeDocument/2006/relationships/diagramQuickStyle" Target="../diagrams/quickStyle4.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7.png"/><Relationship Id="rId9" Type="http://schemas.microsoft.com/office/2007/relationships/diagramDrawing" Target="../diagrams/drawing4.xml"/></Relationships>
</file>

<file path=ppt/slides/_rels/slide47.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6.png"/><Relationship Id="rId7" Type="http://schemas.openxmlformats.org/officeDocument/2006/relationships/diagramQuickStyle" Target="../diagrams/quickStyle5.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7.png"/><Relationship Id="rId9" Type="http://schemas.microsoft.com/office/2007/relationships/diagramDrawing" Target="../diagrams/drawing5.xml"/></Relationships>
</file>

<file path=ppt/slides/_rels/slide48.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16.png"/><Relationship Id="rId7" Type="http://schemas.openxmlformats.org/officeDocument/2006/relationships/diagramQuickStyle" Target="../diagrams/quickStyle6.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7.png"/><Relationship Id="rId9" Type="http://schemas.microsoft.com/office/2007/relationships/diagramDrawing" Target="../diagrams/drawing6.xml"/></Relationships>
</file>

<file path=ppt/slides/_rels/slide49.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16.png"/><Relationship Id="rId7" Type="http://schemas.openxmlformats.org/officeDocument/2006/relationships/diagramQuickStyle" Target="../diagrams/quickStyle7.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17.png"/><Relationship Id="rId9" Type="http://schemas.microsoft.com/office/2007/relationships/diagramDrawing" Target="../diagrams/drawing7.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image" Target="../media/image16.png"/><Relationship Id="rId7" Type="http://schemas.openxmlformats.org/officeDocument/2006/relationships/diagramQuickStyle" Target="../diagrams/quickStyle8.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17.png"/><Relationship Id="rId9" Type="http://schemas.microsoft.com/office/2007/relationships/diagramDrawing" Target="../diagrams/drawing8.xml"/></Relationships>
</file>

<file path=ppt/slides/_rels/slide51.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image" Target="../media/image16.png"/><Relationship Id="rId7" Type="http://schemas.openxmlformats.org/officeDocument/2006/relationships/diagramQuickStyle" Target="../diagrams/quickStyle9.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Layout" Target="../diagrams/layout9.xml"/><Relationship Id="rId5" Type="http://schemas.openxmlformats.org/officeDocument/2006/relationships/diagramData" Target="../diagrams/data9.xml"/><Relationship Id="rId4" Type="http://schemas.openxmlformats.org/officeDocument/2006/relationships/image" Target="../media/image17.png"/><Relationship Id="rId9" Type="http://schemas.microsoft.com/office/2007/relationships/diagramDrawing" Target="../diagrams/drawing9.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5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5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microsoft.com/office/2018/10/relationships/comments" Target="../comments/modernComment_420_DC115DC4.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7.png"/><Relationship Id="rId4" Type="http://schemas.openxmlformats.org/officeDocument/2006/relationships/diagramLayout" Target="../diagrams/layout1.xml"/><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FED5B4-6553-0743-A16F-DBBD9BC88015}"/>
            </a:ext>
          </a:extLst>
        </p:cNvPr>
        <p:cNvGrpSpPr/>
        <p:nvPr/>
      </p:nvGrpSpPr>
      <p:grpSpPr>
        <a:xfrm>
          <a:off x="0" y="0"/>
          <a:ext cx="0" cy="0"/>
          <a:chOff x="0" y="0"/>
          <a:chExt cx="0" cy="0"/>
        </a:xfrm>
      </p:grpSpPr>
      <p:sp>
        <p:nvSpPr>
          <p:cNvPr id="34" name="CuadroTexto 33">
            <a:extLst>
              <a:ext uri="{FF2B5EF4-FFF2-40B4-BE49-F238E27FC236}">
                <a16:creationId xmlns:a16="http://schemas.microsoft.com/office/drawing/2014/main" id="{9EC70ABD-5101-FC09-AE6F-09BA2E48B993}"/>
              </a:ext>
            </a:extLst>
          </p:cNvPr>
          <p:cNvSpPr txBox="1"/>
          <p:nvPr/>
        </p:nvSpPr>
        <p:spPr>
          <a:xfrm>
            <a:off x="1253760" y="2767280"/>
            <a:ext cx="9684480" cy="1323439"/>
          </a:xfrm>
          <a:prstGeom prst="rect">
            <a:avLst/>
          </a:prstGeom>
          <a:noFill/>
        </p:spPr>
        <p:txBody>
          <a:bodyPr wrap="square">
            <a:spAutoFit/>
          </a:bodyPr>
          <a:lstStyle/>
          <a:p>
            <a:pPr algn="ctr"/>
            <a:r>
              <a:rPr lang="es-MX" sz="4000" b="1" dirty="0">
                <a:ln w="9525">
                  <a:noFill/>
                  <a:prstDash val="solid"/>
                </a:ln>
                <a:solidFill>
                  <a:schemeClr val="bg1"/>
                </a:solidFill>
                <a:effectLst>
                  <a:outerShdw blurRad="63500" sx="102000" sy="102000" algn="ctr" rotWithShape="0">
                    <a:prstClr val="black">
                      <a:alpha val="40000"/>
                    </a:prstClr>
                  </a:outerShdw>
                </a:effectLst>
              </a:rPr>
              <a:t>COMITÉ DE CONTROL Y DESEMPEÑO INSTITUCIONAL</a:t>
            </a:r>
          </a:p>
        </p:txBody>
      </p:sp>
      <p:pic>
        <p:nvPicPr>
          <p:cNvPr id="5" name="Imagen 4" descr="Imagen que contiene Código QR&#10;&#10;Descripción generada automáticamente">
            <a:extLst>
              <a:ext uri="{FF2B5EF4-FFF2-40B4-BE49-F238E27FC236}">
                <a16:creationId xmlns:a16="http://schemas.microsoft.com/office/drawing/2014/main" id="{CCB7E8FD-6EB4-8923-FA6D-FB498631B1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8520" y="-141992"/>
            <a:ext cx="5559552" cy="1708859"/>
          </a:xfrm>
          <a:prstGeom prst="rect">
            <a:avLst/>
          </a:prstGeom>
        </p:spPr>
      </p:pic>
    </p:spTree>
    <p:extLst>
      <p:ext uri="{BB962C8B-B14F-4D97-AF65-F5344CB8AC3E}">
        <p14:creationId xmlns:p14="http://schemas.microsoft.com/office/powerpoint/2010/main" val="25435522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uadroTexto 45">
            <a:extLst>
              <a:ext uri="{FF2B5EF4-FFF2-40B4-BE49-F238E27FC236}">
                <a16:creationId xmlns:a16="http://schemas.microsoft.com/office/drawing/2014/main" id="{D31C5A5A-EF56-5FE3-3809-DA22965A651F}"/>
              </a:ext>
            </a:extLst>
          </p:cNvPr>
          <p:cNvSpPr txBox="1"/>
          <p:nvPr/>
        </p:nvSpPr>
        <p:spPr>
          <a:xfrm>
            <a:off x="4715833" y="4283411"/>
            <a:ext cx="2418512" cy="369332"/>
          </a:xfrm>
          <a:prstGeom prst="rect">
            <a:avLst/>
          </a:prstGeom>
          <a:solidFill>
            <a:schemeClr val="bg1"/>
          </a:solidFill>
        </p:spPr>
        <p:txBody>
          <a:bodyPr wrap="square" rtlCol="0">
            <a:spAutoFit/>
          </a:bodyPr>
          <a:lstStyle/>
          <a:p>
            <a:endParaRPr lang="es-ES" dirty="0"/>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ES">
                <a:solidFill>
                  <a:schemeClr val="bg1"/>
                </a:solidFill>
              </a:rPr>
              <a:t>Dg</a:t>
            </a:r>
          </a:p>
          <a:p>
            <a:endParaRPr lang="es-ES"/>
          </a:p>
        </p:txBody>
      </p:sp>
      <p:sp>
        <p:nvSpPr>
          <p:cNvPr id="4" name="CuadroTexto 3">
            <a:extLst>
              <a:ext uri="{FF2B5EF4-FFF2-40B4-BE49-F238E27FC236}">
                <a16:creationId xmlns:a16="http://schemas.microsoft.com/office/drawing/2014/main" id="{65F44CA9-EEED-B6A9-D66C-AE79227E412D}"/>
              </a:ext>
            </a:extLst>
          </p:cNvPr>
          <p:cNvSpPr txBox="1"/>
          <p:nvPr/>
        </p:nvSpPr>
        <p:spPr>
          <a:xfrm>
            <a:off x="9713859" y="5468726"/>
            <a:ext cx="1984533" cy="306467"/>
          </a:xfrm>
          <a:prstGeom prst="roundRect">
            <a:avLst/>
          </a:prstGeom>
          <a:solidFill>
            <a:sysClr val="window" lastClr="FFFFFF"/>
          </a:solidFill>
          <a:ln w="57150" cap="flat" cmpd="sng" algn="ctr">
            <a:solidFill>
              <a:srgbClr val="990000"/>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MX" sz="1200" b="1" i="0" u="none" strike="noStrike" kern="0" cap="none" spc="0" normalizeH="0" baseline="0" noProof="0">
                <a:ln>
                  <a:noFill/>
                </a:ln>
                <a:solidFill>
                  <a:prstClr val="black"/>
                </a:solidFill>
                <a:effectLst/>
                <a:uLnTx/>
                <a:uFillTx/>
                <a:latin typeface="Calibri" panose="020F0502020204030204"/>
                <a:ea typeface="+mn-ea"/>
                <a:cs typeface="+mn-cs"/>
              </a:rPr>
              <a:t>*Participación Voz y Voto.</a:t>
            </a:r>
          </a:p>
        </p:txBody>
      </p:sp>
      <p:grpSp>
        <p:nvGrpSpPr>
          <p:cNvPr id="6" name="Grupo 5">
            <a:extLst>
              <a:ext uri="{FF2B5EF4-FFF2-40B4-BE49-F238E27FC236}">
                <a16:creationId xmlns:a16="http://schemas.microsoft.com/office/drawing/2014/main" id="{50564A14-B9B3-2CF6-8656-FBA7C0DEA009}"/>
              </a:ext>
            </a:extLst>
          </p:cNvPr>
          <p:cNvGrpSpPr/>
          <p:nvPr/>
        </p:nvGrpSpPr>
        <p:grpSpPr>
          <a:xfrm>
            <a:off x="1727070" y="1200548"/>
            <a:ext cx="8803694" cy="4899477"/>
            <a:chOff x="1780675" y="1542723"/>
            <a:chExt cx="8803694" cy="4899477"/>
          </a:xfrm>
        </p:grpSpPr>
        <p:sp>
          <p:nvSpPr>
            <p:cNvPr id="7" name="CuadroTexto 6">
              <a:extLst>
                <a:ext uri="{FF2B5EF4-FFF2-40B4-BE49-F238E27FC236}">
                  <a16:creationId xmlns:a16="http://schemas.microsoft.com/office/drawing/2014/main" id="{30430519-6F4B-38E4-221A-DBACD36CE727}"/>
                </a:ext>
              </a:extLst>
            </p:cNvPr>
            <p:cNvSpPr txBox="1"/>
            <p:nvPr/>
          </p:nvSpPr>
          <p:spPr>
            <a:xfrm>
              <a:off x="6385817" y="1565036"/>
              <a:ext cx="1670101" cy="98745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srgbClr val="942E3B"/>
                  </a:solidFill>
                  <a:effectLst/>
                  <a:uLnTx/>
                  <a:uFillTx/>
                  <a:latin typeface="Calibri" panose="020F0502020204030204"/>
                  <a:ea typeface="+mn-ea"/>
                  <a:cs typeface="+mn-cs"/>
                </a:rPr>
                <a:t>PRESIDENTE</a:t>
              </a:r>
            </a:p>
            <a:p>
              <a:pPr marL="0" marR="0" lvl="0" indent="0" defTabSz="914400" eaLnBrk="1" fontAlgn="auto" latinLnBrk="0" hangingPunct="1">
                <a:lnSpc>
                  <a:spcPct val="125000"/>
                </a:lnSpc>
                <a:spcBef>
                  <a:spcPts val="0"/>
                </a:spcBef>
                <a:spcAft>
                  <a:spcPts val="0"/>
                </a:spcAft>
                <a:buClrTx/>
                <a:buSzTx/>
                <a:buFontTx/>
                <a:buNone/>
                <a:tabLst/>
                <a:defRPr/>
              </a:pPr>
              <a:r>
                <a:rPr kumimoji="0" lang="es-ES" sz="900" b="1" i="0" u="none" strike="noStrike" kern="0" cap="none" spc="0" normalizeH="0" baseline="0" noProof="0" dirty="0">
                  <a:ln>
                    <a:noFill/>
                  </a:ln>
                  <a:effectLst/>
                  <a:uLnTx/>
                  <a:uFillTx/>
                  <a:cs typeface="Arial" panose="020B0604020202020204" pitchFamily="34" charset="0"/>
                </a:rPr>
                <a:t>MTRO. ROBERTO GRADILLAS PINEDA</a:t>
              </a:r>
            </a:p>
            <a:p>
              <a:pPr marL="0" marR="0" lvl="0" indent="0" defTabSz="914400" eaLnBrk="1" fontAlgn="auto" latinLnBrk="0" hangingPunct="1">
                <a:lnSpc>
                  <a:spcPct val="125000"/>
                </a:lnSpc>
                <a:spcBef>
                  <a:spcPts val="0"/>
                </a:spcBef>
                <a:spcAft>
                  <a:spcPts val="0"/>
                </a:spcAft>
                <a:buClrTx/>
                <a:buSzTx/>
                <a:buFontTx/>
                <a:buNone/>
                <a:tabLst/>
                <a:defRPr/>
              </a:pPr>
              <a:r>
                <a:rPr kumimoji="0" lang="es-ES" sz="900" i="0" u="none" strike="noStrike" kern="0" cap="none" spc="0" normalizeH="0" baseline="0" noProof="0" dirty="0">
                  <a:ln>
                    <a:noFill/>
                  </a:ln>
                  <a:effectLst/>
                  <a:uLnTx/>
                  <a:uFillTx/>
                  <a:cs typeface="Arial" panose="020B0604020202020204" pitchFamily="34" charset="0"/>
                </a:rPr>
                <a:t>SECRETARIO DE ECONOMÍA Y TURISMO</a:t>
              </a:r>
            </a:p>
          </p:txBody>
        </p:sp>
        <p:cxnSp>
          <p:nvCxnSpPr>
            <p:cNvPr id="8" name="Conector recto 7">
              <a:extLst>
                <a:ext uri="{FF2B5EF4-FFF2-40B4-BE49-F238E27FC236}">
                  <a16:creationId xmlns:a16="http://schemas.microsoft.com/office/drawing/2014/main" id="{FD4ABD70-4AD1-DCC6-B0E2-21CCC85CAD03}"/>
                </a:ext>
              </a:extLst>
            </p:cNvPr>
            <p:cNvCxnSpPr>
              <a:cxnSpLocks/>
            </p:cNvCxnSpPr>
            <p:nvPr/>
          </p:nvCxnSpPr>
          <p:spPr>
            <a:xfrm>
              <a:off x="2892287" y="2544417"/>
              <a:ext cx="6303017" cy="0"/>
            </a:xfrm>
            <a:prstGeom prst="line">
              <a:avLst/>
            </a:prstGeom>
            <a:ln w="3175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9" name="Group 54">
              <a:extLst>
                <a:ext uri="{FF2B5EF4-FFF2-40B4-BE49-F238E27FC236}">
                  <a16:creationId xmlns:a16="http://schemas.microsoft.com/office/drawing/2014/main" id="{B8CA8CA2-D72F-73D0-37CC-12632F9795A6}"/>
                </a:ext>
              </a:extLst>
            </p:cNvPr>
            <p:cNvGrpSpPr/>
            <p:nvPr/>
          </p:nvGrpSpPr>
          <p:grpSpPr>
            <a:xfrm>
              <a:off x="5773988" y="2794590"/>
              <a:ext cx="644020" cy="490073"/>
              <a:chOff x="1651000" y="3603625"/>
              <a:chExt cx="723901" cy="550863"/>
            </a:xfrm>
            <a:solidFill>
              <a:srgbClr val="FFC000"/>
            </a:solidFill>
          </p:grpSpPr>
          <p:sp>
            <p:nvSpPr>
              <p:cNvPr id="61" name="Freeform 15">
                <a:extLst>
                  <a:ext uri="{FF2B5EF4-FFF2-40B4-BE49-F238E27FC236}">
                    <a16:creationId xmlns:a16="http://schemas.microsoft.com/office/drawing/2014/main" id="{1A03B751-2C50-5978-1638-555C34DD9ED2}"/>
                  </a:ext>
                </a:extLst>
              </p:cNvPr>
              <p:cNvSpPr>
                <a:spLocks/>
              </p:cNvSpPr>
              <p:nvPr/>
            </p:nvSpPr>
            <p:spPr bwMode="auto">
              <a:xfrm>
                <a:off x="1651000" y="3676650"/>
                <a:ext cx="303213" cy="477838"/>
              </a:xfrm>
              <a:custGeom>
                <a:avLst/>
                <a:gdLst>
                  <a:gd name="T0" fmla="*/ 1411 w 2250"/>
                  <a:gd name="T1" fmla="*/ 2772 h 3570"/>
                  <a:gd name="T2" fmla="*/ 1872 w 2250"/>
                  <a:gd name="T3" fmla="*/ 2520 h 3570"/>
                  <a:gd name="T4" fmla="*/ 1877 w 2250"/>
                  <a:gd name="T5" fmla="*/ 2518 h 3570"/>
                  <a:gd name="T6" fmla="*/ 2103 w 2250"/>
                  <a:gd name="T7" fmla="*/ 2394 h 3570"/>
                  <a:gd name="T8" fmla="*/ 2250 w 2250"/>
                  <a:gd name="T9" fmla="*/ 2146 h 3570"/>
                  <a:gd name="T10" fmla="*/ 2250 w 2250"/>
                  <a:gd name="T11" fmla="*/ 1863 h 3570"/>
                  <a:gd name="T12" fmla="*/ 2088 w 2250"/>
                  <a:gd name="T13" fmla="*/ 1605 h 3570"/>
                  <a:gd name="T14" fmla="*/ 2088 w 2250"/>
                  <a:gd name="T15" fmla="*/ 1605 h 3570"/>
                  <a:gd name="T16" fmla="*/ 2088 w 2250"/>
                  <a:gd name="T17" fmla="*/ 1605 h 3570"/>
                  <a:gd name="T18" fmla="*/ 2057 w 2250"/>
                  <a:gd name="T19" fmla="*/ 1539 h 3570"/>
                  <a:gd name="T20" fmla="*/ 2053 w 2250"/>
                  <a:gd name="T21" fmla="*/ 1530 h 3570"/>
                  <a:gd name="T22" fmla="*/ 2023 w 2250"/>
                  <a:gd name="T23" fmla="*/ 1456 h 3570"/>
                  <a:gd name="T24" fmla="*/ 2021 w 2250"/>
                  <a:gd name="T25" fmla="*/ 1451 h 3570"/>
                  <a:gd name="T26" fmla="*/ 1997 w 2250"/>
                  <a:gd name="T27" fmla="*/ 1382 h 3570"/>
                  <a:gd name="T28" fmla="*/ 1991 w 2250"/>
                  <a:gd name="T29" fmla="*/ 1362 h 3570"/>
                  <a:gd name="T30" fmla="*/ 1970 w 2250"/>
                  <a:gd name="T31" fmla="*/ 1282 h 3570"/>
                  <a:gd name="T32" fmla="*/ 1863 w 2250"/>
                  <a:gd name="T33" fmla="*/ 1087 h 3570"/>
                  <a:gd name="T34" fmla="*/ 1863 w 2250"/>
                  <a:gd name="T35" fmla="*/ 776 h 3570"/>
                  <a:gd name="T36" fmla="*/ 1940 w 2250"/>
                  <a:gd name="T37" fmla="*/ 604 h 3570"/>
                  <a:gd name="T38" fmla="*/ 1940 w 2250"/>
                  <a:gd name="T39" fmla="*/ 166 h 3570"/>
                  <a:gd name="T40" fmla="*/ 1397 w 2250"/>
                  <a:gd name="T41" fmla="*/ 0 h 3570"/>
                  <a:gd name="T42" fmla="*/ 621 w 2250"/>
                  <a:gd name="T43" fmla="*/ 621 h 3570"/>
                  <a:gd name="T44" fmla="*/ 621 w 2250"/>
                  <a:gd name="T45" fmla="*/ 1009 h 3570"/>
                  <a:gd name="T46" fmla="*/ 543 w 2250"/>
                  <a:gd name="T47" fmla="*/ 1157 h 3570"/>
                  <a:gd name="T48" fmla="*/ 543 w 2250"/>
                  <a:gd name="T49" fmla="*/ 1425 h 3570"/>
                  <a:gd name="T50" fmla="*/ 636 w 2250"/>
                  <a:gd name="T51" fmla="*/ 1594 h 3570"/>
                  <a:gd name="T52" fmla="*/ 928 w 2250"/>
                  <a:gd name="T53" fmla="*/ 2096 h 3570"/>
                  <a:gd name="T54" fmla="*/ 928 w 2250"/>
                  <a:gd name="T55" fmla="*/ 2340 h 3570"/>
                  <a:gd name="T56" fmla="*/ 801 w 2250"/>
                  <a:gd name="T57" fmla="*/ 2555 h 3570"/>
                  <a:gd name="T58" fmla="*/ 280 w 2250"/>
                  <a:gd name="T59" fmla="*/ 2881 h 3570"/>
                  <a:gd name="T60" fmla="*/ 0 w 2250"/>
                  <a:gd name="T61" fmla="*/ 3353 h 3570"/>
                  <a:gd name="T62" fmla="*/ 0 w 2250"/>
                  <a:gd name="T63" fmla="*/ 3570 h 3570"/>
                  <a:gd name="T64" fmla="*/ 1087 w 2250"/>
                  <a:gd name="T65" fmla="*/ 3570 h 3570"/>
                  <a:gd name="T66" fmla="*/ 1087 w 2250"/>
                  <a:gd name="T67" fmla="*/ 3318 h 3570"/>
                  <a:gd name="T68" fmla="*/ 1411 w 2250"/>
                  <a:gd name="T69" fmla="*/ 2772 h 3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50" h="3570">
                    <a:moveTo>
                      <a:pt x="1411" y="2772"/>
                    </a:moveTo>
                    <a:cubicBezTo>
                      <a:pt x="1872" y="2520"/>
                      <a:pt x="1872" y="2520"/>
                      <a:pt x="1872" y="2520"/>
                    </a:cubicBezTo>
                    <a:cubicBezTo>
                      <a:pt x="1870" y="2518"/>
                      <a:pt x="1872" y="2517"/>
                      <a:pt x="1877" y="2518"/>
                    </a:cubicBezTo>
                    <a:cubicBezTo>
                      <a:pt x="2103" y="2394"/>
                      <a:pt x="2103" y="2394"/>
                      <a:pt x="2103" y="2394"/>
                    </a:cubicBezTo>
                    <a:cubicBezTo>
                      <a:pt x="2194" y="2345"/>
                      <a:pt x="2250" y="2250"/>
                      <a:pt x="2250" y="2146"/>
                    </a:cubicBezTo>
                    <a:cubicBezTo>
                      <a:pt x="2250" y="1863"/>
                      <a:pt x="2250" y="1863"/>
                      <a:pt x="2250" y="1863"/>
                    </a:cubicBezTo>
                    <a:cubicBezTo>
                      <a:pt x="2250" y="1863"/>
                      <a:pt x="2168" y="1764"/>
                      <a:pt x="2088" y="1605"/>
                    </a:cubicBezTo>
                    <a:cubicBezTo>
                      <a:pt x="2088" y="1605"/>
                      <a:pt x="2088" y="1605"/>
                      <a:pt x="2088" y="1605"/>
                    </a:cubicBezTo>
                    <a:cubicBezTo>
                      <a:pt x="2088" y="1605"/>
                      <a:pt x="2088" y="1605"/>
                      <a:pt x="2088" y="1605"/>
                    </a:cubicBezTo>
                    <a:cubicBezTo>
                      <a:pt x="2078" y="1584"/>
                      <a:pt x="2067" y="1562"/>
                      <a:pt x="2057" y="1539"/>
                    </a:cubicBezTo>
                    <a:cubicBezTo>
                      <a:pt x="2056" y="1536"/>
                      <a:pt x="2054" y="1533"/>
                      <a:pt x="2053" y="1530"/>
                    </a:cubicBezTo>
                    <a:cubicBezTo>
                      <a:pt x="2043" y="1506"/>
                      <a:pt x="2033" y="1482"/>
                      <a:pt x="2023" y="1456"/>
                    </a:cubicBezTo>
                    <a:cubicBezTo>
                      <a:pt x="2022" y="1455"/>
                      <a:pt x="2022" y="1453"/>
                      <a:pt x="2021" y="1451"/>
                    </a:cubicBezTo>
                    <a:cubicBezTo>
                      <a:pt x="2013" y="1429"/>
                      <a:pt x="2005" y="1406"/>
                      <a:pt x="1997" y="1382"/>
                    </a:cubicBezTo>
                    <a:cubicBezTo>
                      <a:pt x="1995" y="1375"/>
                      <a:pt x="1993" y="1369"/>
                      <a:pt x="1991" y="1362"/>
                    </a:cubicBezTo>
                    <a:cubicBezTo>
                      <a:pt x="1984" y="1336"/>
                      <a:pt x="1976" y="1309"/>
                      <a:pt x="1970" y="1282"/>
                    </a:cubicBezTo>
                    <a:cubicBezTo>
                      <a:pt x="1906" y="1240"/>
                      <a:pt x="1863" y="1168"/>
                      <a:pt x="1863" y="1087"/>
                    </a:cubicBezTo>
                    <a:cubicBezTo>
                      <a:pt x="1863" y="776"/>
                      <a:pt x="1863" y="776"/>
                      <a:pt x="1863" y="776"/>
                    </a:cubicBezTo>
                    <a:cubicBezTo>
                      <a:pt x="1863" y="708"/>
                      <a:pt x="1893" y="647"/>
                      <a:pt x="1940" y="604"/>
                    </a:cubicBezTo>
                    <a:cubicBezTo>
                      <a:pt x="1940" y="166"/>
                      <a:pt x="1940" y="166"/>
                      <a:pt x="1940" y="166"/>
                    </a:cubicBezTo>
                    <a:cubicBezTo>
                      <a:pt x="1830" y="81"/>
                      <a:pt x="1661" y="0"/>
                      <a:pt x="1397" y="0"/>
                    </a:cubicBezTo>
                    <a:cubicBezTo>
                      <a:pt x="655" y="0"/>
                      <a:pt x="621" y="621"/>
                      <a:pt x="621" y="621"/>
                    </a:cubicBezTo>
                    <a:cubicBezTo>
                      <a:pt x="621" y="1009"/>
                      <a:pt x="621" y="1009"/>
                      <a:pt x="621" y="1009"/>
                    </a:cubicBezTo>
                    <a:cubicBezTo>
                      <a:pt x="580" y="1046"/>
                      <a:pt x="543" y="1098"/>
                      <a:pt x="543" y="1157"/>
                    </a:cubicBezTo>
                    <a:cubicBezTo>
                      <a:pt x="543" y="1425"/>
                      <a:pt x="543" y="1425"/>
                      <a:pt x="543" y="1425"/>
                    </a:cubicBezTo>
                    <a:cubicBezTo>
                      <a:pt x="543" y="1496"/>
                      <a:pt x="581" y="1558"/>
                      <a:pt x="636" y="1594"/>
                    </a:cubicBezTo>
                    <a:cubicBezTo>
                      <a:pt x="703" y="1886"/>
                      <a:pt x="928" y="2096"/>
                      <a:pt x="928" y="2096"/>
                    </a:cubicBezTo>
                    <a:cubicBezTo>
                      <a:pt x="928" y="2340"/>
                      <a:pt x="928" y="2340"/>
                      <a:pt x="928" y="2340"/>
                    </a:cubicBezTo>
                    <a:cubicBezTo>
                      <a:pt x="928" y="2430"/>
                      <a:pt x="879" y="2512"/>
                      <a:pt x="801" y="2555"/>
                    </a:cubicBezTo>
                    <a:cubicBezTo>
                      <a:pt x="280" y="2881"/>
                      <a:pt x="280" y="2881"/>
                      <a:pt x="280" y="2881"/>
                    </a:cubicBezTo>
                    <a:cubicBezTo>
                      <a:pt x="108" y="2975"/>
                      <a:pt x="0" y="3156"/>
                      <a:pt x="0" y="3353"/>
                    </a:cubicBezTo>
                    <a:cubicBezTo>
                      <a:pt x="0" y="3570"/>
                      <a:pt x="0" y="3570"/>
                      <a:pt x="0" y="3570"/>
                    </a:cubicBezTo>
                    <a:cubicBezTo>
                      <a:pt x="1087" y="3570"/>
                      <a:pt x="1087" y="3570"/>
                      <a:pt x="1087" y="3570"/>
                    </a:cubicBezTo>
                    <a:cubicBezTo>
                      <a:pt x="1087" y="3318"/>
                      <a:pt x="1087" y="3318"/>
                      <a:pt x="1087" y="3318"/>
                    </a:cubicBezTo>
                    <a:cubicBezTo>
                      <a:pt x="1087" y="3091"/>
                      <a:pt x="1211" y="2881"/>
                      <a:pt x="1411" y="2772"/>
                    </a:cubicBezTo>
                    <a:close/>
                  </a:path>
                </a:pathLst>
              </a:custGeom>
              <a:grpFill/>
              <a:ln w="9525">
                <a:solidFill>
                  <a:srgbClr val="AD2A39"/>
                </a:solid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Freeform 16">
                <a:extLst>
                  <a:ext uri="{FF2B5EF4-FFF2-40B4-BE49-F238E27FC236}">
                    <a16:creationId xmlns:a16="http://schemas.microsoft.com/office/drawing/2014/main" id="{550B3D49-860A-3EA6-3F3A-02D7AE2D7238}"/>
                  </a:ext>
                </a:extLst>
              </p:cNvPr>
              <p:cNvSpPr>
                <a:spLocks/>
              </p:cNvSpPr>
              <p:nvPr/>
            </p:nvSpPr>
            <p:spPr bwMode="auto">
              <a:xfrm>
                <a:off x="2071688" y="3676650"/>
                <a:ext cx="303213" cy="477838"/>
              </a:xfrm>
              <a:custGeom>
                <a:avLst/>
                <a:gdLst>
                  <a:gd name="T0" fmla="*/ 1164 w 2250"/>
                  <a:gd name="T1" fmla="*/ 3318 h 3570"/>
                  <a:gd name="T2" fmla="*/ 1164 w 2250"/>
                  <a:gd name="T3" fmla="*/ 3570 h 3570"/>
                  <a:gd name="T4" fmla="*/ 2250 w 2250"/>
                  <a:gd name="T5" fmla="*/ 3570 h 3570"/>
                  <a:gd name="T6" fmla="*/ 2250 w 2250"/>
                  <a:gd name="T7" fmla="*/ 3353 h 3570"/>
                  <a:gd name="T8" fmla="*/ 1970 w 2250"/>
                  <a:gd name="T9" fmla="*/ 2881 h 3570"/>
                  <a:gd name="T10" fmla="*/ 1450 w 2250"/>
                  <a:gd name="T11" fmla="*/ 2555 h 3570"/>
                  <a:gd name="T12" fmla="*/ 1322 w 2250"/>
                  <a:gd name="T13" fmla="*/ 2340 h 3570"/>
                  <a:gd name="T14" fmla="*/ 1322 w 2250"/>
                  <a:gd name="T15" fmla="*/ 2096 h 3570"/>
                  <a:gd name="T16" fmla="*/ 1614 w 2250"/>
                  <a:gd name="T17" fmla="*/ 1594 h 3570"/>
                  <a:gd name="T18" fmla="*/ 1707 w 2250"/>
                  <a:gd name="T19" fmla="*/ 1425 h 3570"/>
                  <a:gd name="T20" fmla="*/ 1707 w 2250"/>
                  <a:gd name="T21" fmla="*/ 1157 h 3570"/>
                  <a:gd name="T22" fmla="*/ 1629 w 2250"/>
                  <a:gd name="T23" fmla="*/ 1009 h 3570"/>
                  <a:gd name="T24" fmla="*/ 1629 w 2250"/>
                  <a:gd name="T25" fmla="*/ 621 h 3570"/>
                  <a:gd name="T26" fmla="*/ 853 w 2250"/>
                  <a:gd name="T27" fmla="*/ 0 h 3570"/>
                  <a:gd name="T28" fmla="*/ 310 w 2250"/>
                  <a:gd name="T29" fmla="*/ 166 h 3570"/>
                  <a:gd name="T30" fmla="*/ 310 w 2250"/>
                  <a:gd name="T31" fmla="*/ 604 h 3570"/>
                  <a:gd name="T32" fmla="*/ 388 w 2250"/>
                  <a:gd name="T33" fmla="*/ 776 h 3570"/>
                  <a:gd name="T34" fmla="*/ 388 w 2250"/>
                  <a:gd name="T35" fmla="*/ 1087 h 3570"/>
                  <a:gd name="T36" fmla="*/ 280 w 2250"/>
                  <a:gd name="T37" fmla="*/ 1282 h 3570"/>
                  <a:gd name="T38" fmla="*/ 259 w 2250"/>
                  <a:gd name="T39" fmla="*/ 1362 h 3570"/>
                  <a:gd name="T40" fmla="*/ 253 w 2250"/>
                  <a:gd name="T41" fmla="*/ 1382 h 3570"/>
                  <a:gd name="T42" fmla="*/ 229 w 2250"/>
                  <a:gd name="T43" fmla="*/ 1451 h 3570"/>
                  <a:gd name="T44" fmla="*/ 227 w 2250"/>
                  <a:gd name="T45" fmla="*/ 1456 h 3570"/>
                  <a:gd name="T46" fmla="*/ 197 w 2250"/>
                  <a:gd name="T47" fmla="*/ 1530 h 3570"/>
                  <a:gd name="T48" fmla="*/ 193 w 2250"/>
                  <a:gd name="T49" fmla="*/ 1539 h 3570"/>
                  <a:gd name="T50" fmla="*/ 162 w 2250"/>
                  <a:gd name="T51" fmla="*/ 1605 h 3570"/>
                  <a:gd name="T52" fmla="*/ 162 w 2250"/>
                  <a:gd name="T53" fmla="*/ 1605 h 3570"/>
                  <a:gd name="T54" fmla="*/ 162 w 2250"/>
                  <a:gd name="T55" fmla="*/ 1605 h 3570"/>
                  <a:gd name="T56" fmla="*/ 0 w 2250"/>
                  <a:gd name="T57" fmla="*/ 1863 h 3570"/>
                  <a:gd name="T58" fmla="*/ 0 w 2250"/>
                  <a:gd name="T59" fmla="*/ 2146 h 3570"/>
                  <a:gd name="T60" fmla="*/ 147 w 2250"/>
                  <a:gd name="T61" fmla="*/ 2394 h 3570"/>
                  <a:gd name="T62" fmla="*/ 373 w 2250"/>
                  <a:gd name="T63" fmla="*/ 2518 h 3570"/>
                  <a:gd name="T64" fmla="*/ 378 w 2250"/>
                  <a:gd name="T65" fmla="*/ 2520 h 3570"/>
                  <a:gd name="T66" fmla="*/ 839 w 2250"/>
                  <a:gd name="T67" fmla="*/ 2772 h 3570"/>
                  <a:gd name="T68" fmla="*/ 1164 w 2250"/>
                  <a:gd name="T69" fmla="*/ 3318 h 3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50" h="3570">
                    <a:moveTo>
                      <a:pt x="1164" y="3318"/>
                    </a:moveTo>
                    <a:cubicBezTo>
                      <a:pt x="1164" y="3570"/>
                      <a:pt x="1164" y="3570"/>
                      <a:pt x="1164" y="3570"/>
                    </a:cubicBezTo>
                    <a:cubicBezTo>
                      <a:pt x="2250" y="3570"/>
                      <a:pt x="2250" y="3570"/>
                      <a:pt x="2250" y="3570"/>
                    </a:cubicBezTo>
                    <a:cubicBezTo>
                      <a:pt x="2250" y="3353"/>
                      <a:pt x="2250" y="3353"/>
                      <a:pt x="2250" y="3353"/>
                    </a:cubicBezTo>
                    <a:cubicBezTo>
                      <a:pt x="2250" y="3156"/>
                      <a:pt x="2142" y="2975"/>
                      <a:pt x="1970" y="2881"/>
                    </a:cubicBezTo>
                    <a:cubicBezTo>
                      <a:pt x="1450" y="2555"/>
                      <a:pt x="1450" y="2555"/>
                      <a:pt x="1450" y="2555"/>
                    </a:cubicBezTo>
                    <a:cubicBezTo>
                      <a:pt x="1371" y="2512"/>
                      <a:pt x="1322" y="2430"/>
                      <a:pt x="1322" y="2340"/>
                    </a:cubicBezTo>
                    <a:cubicBezTo>
                      <a:pt x="1322" y="2096"/>
                      <a:pt x="1322" y="2096"/>
                      <a:pt x="1322" y="2096"/>
                    </a:cubicBezTo>
                    <a:cubicBezTo>
                      <a:pt x="1322" y="2096"/>
                      <a:pt x="1547" y="1886"/>
                      <a:pt x="1614" y="1594"/>
                    </a:cubicBezTo>
                    <a:cubicBezTo>
                      <a:pt x="1670" y="1558"/>
                      <a:pt x="1707" y="1496"/>
                      <a:pt x="1707" y="1425"/>
                    </a:cubicBezTo>
                    <a:cubicBezTo>
                      <a:pt x="1707" y="1157"/>
                      <a:pt x="1707" y="1157"/>
                      <a:pt x="1707" y="1157"/>
                    </a:cubicBezTo>
                    <a:cubicBezTo>
                      <a:pt x="1707" y="1098"/>
                      <a:pt x="1670" y="1046"/>
                      <a:pt x="1629" y="1009"/>
                    </a:cubicBezTo>
                    <a:cubicBezTo>
                      <a:pt x="1629" y="621"/>
                      <a:pt x="1629" y="621"/>
                      <a:pt x="1629" y="621"/>
                    </a:cubicBezTo>
                    <a:cubicBezTo>
                      <a:pt x="1629" y="621"/>
                      <a:pt x="1595" y="0"/>
                      <a:pt x="853" y="0"/>
                    </a:cubicBezTo>
                    <a:cubicBezTo>
                      <a:pt x="590" y="0"/>
                      <a:pt x="420" y="81"/>
                      <a:pt x="310" y="166"/>
                    </a:cubicBezTo>
                    <a:cubicBezTo>
                      <a:pt x="310" y="604"/>
                      <a:pt x="310" y="604"/>
                      <a:pt x="310" y="604"/>
                    </a:cubicBezTo>
                    <a:cubicBezTo>
                      <a:pt x="357" y="647"/>
                      <a:pt x="388" y="708"/>
                      <a:pt x="388" y="776"/>
                    </a:cubicBezTo>
                    <a:cubicBezTo>
                      <a:pt x="388" y="1087"/>
                      <a:pt x="388" y="1087"/>
                      <a:pt x="388" y="1087"/>
                    </a:cubicBezTo>
                    <a:cubicBezTo>
                      <a:pt x="388" y="1168"/>
                      <a:pt x="345" y="1240"/>
                      <a:pt x="280" y="1282"/>
                    </a:cubicBezTo>
                    <a:cubicBezTo>
                      <a:pt x="274" y="1309"/>
                      <a:pt x="267" y="1336"/>
                      <a:pt x="259" y="1362"/>
                    </a:cubicBezTo>
                    <a:cubicBezTo>
                      <a:pt x="257" y="1369"/>
                      <a:pt x="255" y="1375"/>
                      <a:pt x="253" y="1382"/>
                    </a:cubicBezTo>
                    <a:cubicBezTo>
                      <a:pt x="245" y="1406"/>
                      <a:pt x="237" y="1429"/>
                      <a:pt x="229" y="1451"/>
                    </a:cubicBezTo>
                    <a:cubicBezTo>
                      <a:pt x="228" y="1453"/>
                      <a:pt x="228" y="1455"/>
                      <a:pt x="227" y="1456"/>
                    </a:cubicBezTo>
                    <a:cubicBezTo>
                      <a:pt x="218" y="1482"/>
                      <a:pt x="208" y="1506"/>
                      <a:pt x="197" y="1530"/>
                    </a:cubicBezTo>
                    <a:cubicBezTo>
                      <a:pt x="196" y="1533"/>
                      <a:pt x="194" y="1536"/>
                      <a:pt x="193" y="1539"/>
                    </a:cubicBezTo>
                    <a:cubicBezTo>
                      <a:pt x="183" y="1562"/>
                      <a:pt x="173" y="1584"/>
                      <a:pt x="162" y="1605"/>
                    </a:cubicBezTo>
                    <a:cubicBezTo>
                      <a:pt x="162" y="1605"/>
                      <a:pt x="162" y="1605"/>
                      <a:pt x="162" y="1605"/>
                    </a:cubicBezTo>
                    <a:cubicBezTo>
                      <a:pt x="162" y="1605"/>
                      <a:pt x="162" y="1605"/>
                      <a:pt x="162" y="1605"/>
                    </a:cubicBezTo>
                    <a:cubicBezTo>
                      <a:pt x="82" y="1764"/>
                      <a:pt x="0" y="1863"/>
                      <a:pt x="0" y="1863"/>
                    </a:cubicBezTo>
                    <a:cubicBezTo>
                      <a:pt x="0" y="2146"/>
                      <a:pt x="0" y="2146"/>
                      <a:pt x="0" y="2146"/>
                    </a:cubicBezTo>
                    <a:cubicBezTo>
                      <a:pt x="0" y="2250"/>
                      <a:pt x="56" y="2345"/>
                      <a:pt x="147" y="2394"/>
                    </a:cubicBezTo>
                    <a:cubicBezTo>
                      <a:pt x="373" y="2518"/>
                      <a:pt x="373" y="2518"/>
                      <a:pt x="373" y="2518"/>
                    </a:cubicBezTo>
                    <a:cubicBezTo>
                      <a:pt x="378" y="2517"/>
                      <a:pt x="381" y="2518"/>
                      <a:pt x="378" y="2520"/>
                    </a:cubicBezTo>
                    <a:cubicBezTo>
                      <a:pt x="839" y="2772"/>
                      <a:pt x="839" y="2772"/>
                      <a:pt x="839" y="2772"/>
                    </a:cubicBezTo>
                    <a:cubicBezTo>
                      <a:pt x="1039" y="2881"/>
                      <a:pt x="1164" y="3091"/>
                      <a:pt x="1164" y="3318"/>
                    </a:cubicBezTo>
                    <a:close/>
                  </a:path>
                </a:pathLst>
              </a:custGeom>
              <a:grpFill/>
              <a:ln w="9525">
                <a:solidFill>
                  <a:srgbClr val="AD2A39"/>
                </a:solid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 name="Freeform 17">
                <a:extLst>
                  <a:ext uri="{FF2B5EF4-FFF2-40B4-BE49-F238E27FC236}">
                    <a16:creationId xmlns:a16="http://schemas.microsoft.com/office/drawing/2014/main" id="{FAD62E39-BC54-3EBC-1647-F06CAEFBDB42}"/>
                  </a:ext>
                </a:extLst>
              </p:cNvPr>
              <p:cNvSpPr>
                <a:spLocks/>
              </p:cNvSpPr>
              <p:nvPr/>
            </p:nvSpPr>
            <p:spPr bwMode="auto">
              <a:xfrm>
                <a:off x="1782763" y="3603625"/>
                <a:ext cx="460375" cy="550863"/>
              </a:xfrm>
              <a:custGeom>
                <a:avLst/>
                <a:gdLst>
                  <a:gd name="T0" fmla="*/ 3070 w 3414"/>
                  <a:gd name="T1" fmla="*/ 3320 h 4113"/>
                  <a:gd name="T2" fmla="*/ 2329 w 3414"/>
                  <a:gd name="T3" fmla="*/ 2949 h 4113"/>
                  <a:gd name="T4" fmla="*/ 2173 w 3414"/>
                  <a:gd name="T5" fmla="*/ 2696 h 4113"/>
                  <a:gd name="T6" fmla="*/ 2173 w 3414"/>
                  <a:gd name="T7" fmla="*/ 2406 h 4113"/>
                  <a:gd name="T8" fmla="*/ 2243 w 3414"/>
                  <a:gd name="T9" fmla="*/ 2315 h 4113"/>
                  <a:gd name="T10" fmla="*/ 2473 w 3414"/>
                  <a:gd name="T11" fmla="*/ 1851 h 4113"/>
                  <a:gd name="T12" fmla="*/ 2638 w 3414"/>
                  <a:gd name="T13" fmla="*/ 1630 h 4113"/>
                  <a:gd name="T14" fmla="*/ 2638 w 3414"/>
                  <a:gd name="T15" fmla="*/ 1319 h 4113"/>
                  <a:gd name="T16" fmla="*/ 2561 w 3414"/>
                  <a:gd name="T17" fmla="*/ 1147 h 4113"/>
                  <a:gd name="T18" fmla="*/ 2561 w 3414"/>
                  <a:gd name="T19" fmla="*/ 699 h 4113"/>
                  <a:gd name="T20" fmla="*/ 1707 w 3414"/>
                  <a:gd name="T21" fmla="*/ 0 h 4113"/>
                  <a:gd name="T22" fmla="*/ 854 w 3414"/>
                  <a:gd name="T23" fmla="*/ 699 h 4113"/>
                  <a:gd name="T24" fmla="*/ 854 w 3414"/>
                  <a:gd name="T25" fmla="*/ 1147 h 4113"/>
                  <a:gd name="T26" fmla="*/ 776 w 3414"/>
                  <a:gd name="T27" fmla="*/ 1319 h 4113"/>
                  <a:gd name="T28" fmla="*/ 776 w 3414"/>
                  <a:gd name="T29" fmla="*/ 1630 h 4113"/>
                  <a:gd name="T30" fmla="*/ 883 w 3414"/>
                  <a:gd name="T31" fmla="*/ 1825 h 4113"/>
                  <a:gd name="T32" fmla="*/ 1164 w 3414"/>
                  <a:gd name="T33" fmla="*/ 2406 h 4113"/>
                  <a:gd name="T34" fmla="*/ 1164 w 3414"/>
                  <a:gd name="T35" fmla="*/ 2689 h 4113"/>
                  <a:gd name="T36" fmla="*/ 1017 w 3414"/>
                  <a:gd name="T37" fmla="*/ 2937 h 4113"/>
                  <a:gd name="T38" fmla="*/ 324 w 3414"/>
                  <a:gd name="T39" fmla="*/ 3315 h 4113"/>
                  <a:gd name="T40" fmla="*/ 0 w 3414"/>
                  <a:gd name="T41" fmla="*/ 3861 h 4113"/>
                  <a:gd name="T42" fmla="*/ 0 w 3414"/>
                  <a:gd name="T43" fmla="*/ 4113 h 4113"/>
                  <a:gd name="T44" fmla="*/ 3414 w 3414"/>
                  <a:gd name="T45" fmla="*/ 4113 h 4113"/>
                  <a:gd name="T46" fmla="*/ 3414 w 3414"/>
                  <a:gd name="T47" fmla="*/ 3877 h 4113"/>
                  <a:gd name="T48" fmla="*/ 3070 w 3414"/>
                  <a:gd name="T49" fmla="*/ 3320 h 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14" h="4113">
                    <a:moveTo>
                      <a:pt x="3070" y="3320"/>
                    </a:moveTo>
                    <a:cubicBezTo>
                      <a:pt x="2329" y="2949"/>
                      <a:pt x="2329" y="2949"/>
                      <a:pt x="2329" y="2949"/>
                    </a:cubicBezTo>
                    <a:cubicBezTo>
                      <a:pt x="2233" y="2901"/>
                      <a:pt x="2173" y="2804"/>
                      <a:pt x="2173" y="2696"/>
                    </a:cubicBezTo>
                    <a:cubicBezTo>
                      <a:pt x="2173" y="2406"/>
                      <a:pt x="2173" y="2406"/>
                      <a:pt x="2173" y="2406"/>
                    </a:cubicBezTo>
                    <a:cubicBezTo>
                      <a:pt x="2193" y="2382"/>
                      <a:pt x="2217" y="2351"/>
                      <a:pt x="2243" y="2315"/>
                    </a:cubicBezTo>
                    <a:cubicBezTo>
                      <a:pt x="2344" y="2173"/>
                      <a:pt x="2420" y="2016"/>
                      <a:pt x="2473" y="1851"/>
                    </a:cubicBezTo>
                    <a:cubicBezTo>
                      <a:pt x="2568" y="1822"/>
                      <a:pt x="2638" y="1734"/>
                      <a:pt x="2638" y="1630"/>
                    </a:cubicBezTo>
                    <a:cubicBezTo>
                      <a:pt x="2638" y="1319"/>
                      <a:pt x="2638" y="1319"/>
                      <a:pt x="2638" y="1319"/>
                    </a:cubicBezTo>
                    <a:cubicBezTo>
                      <a:pt x="2638" y="1251"/>
                      <a:pt x="2608" y="1190"/>
                      <a:pt x="2561" y="1147"/>
                    </a:cubicBezTo>
                    <a:cubicBezTo>
                      <a:pt x="2561" y="699"/>
                      <a:pt x="2561" y="699"/>
                      <a:pt x="2561" y="699"/>
                    </a:cubicBezTo>
                    <a:cubicBezTo>
                      <a:pt x="2561" y="699"/>
                      <a:pt x="2653" y="0"/>
                      <a:pt x="1707" y="0"/>
                    </a:cubicBezTo>
                    <a:cubicBezTo>
                      <a:pt x="761" y="0"/>
                      <a:pt x="854" y="699"/>
                      <a:pt x="854" y="699"/>
                    </a:cubicBezTo>
                    <a:cubicBezTo>
                      <a:pt x="854" y="1147"/>
                      <a:pt x="854" y="1147"/>
                      <a:pt x="854" y="1147"/>
                    </a:cubicBezTo>
                    <a:cubicBezTo>
                      <a:pt x="806" y="1190"/>
                      <a:pt x="776" y="1251"/>
                      <a:pt x="776" y="1319"/>
                    </a:cubicBezTo>
                    <a:cubicBezTo>
                      <a:pt x="776" y="1630"/>
                      <a:pt x="776" y="1630"/>
                      <a:pt x="776" y="1630"/>
                    </a:cubicBezTo>
                    <a:cubicBezTo>
                      <a:pt x="776" y="1711"/>
                      <a:pt x="819" y="1783"/>
                      <a:pt x="883" y="1825"/>
                    </a:cubicBezTo>
                    <a:cubicBezTo>
                      <a:pt x="961" y="2163"/>
                      <a:pt x="1164" y="2406"/>
                      <a:pt x="1164" y="2406"/>
                    </a:cubicBezTo>
                    <a:cubicBezTo>
                      <a:pt x="1164" y="2689"/>
                      <a:pt x="1164" y="2689"/>
                      <a:pt x="1164" y="2689"/>
                    </a:cubicBezTo>
                    <a:cubicBezTo>
                      <a:pt x="1164" y="2793"/>
                      <a:pt x="1107" y="2888"/>
                      <a:pt x="1017" y="2937"/>
                    </a:cubicBezTo>
                    <a:cubicBezTo>
                      <a:pt x="324" y="3315"/>
                      <a:pt x="324" y="3315"/>
                      <a:pt x="324" y="3315"/>
                    </a:cubicBezTo>
                    <a:cubicBezTo>
                      <a:pt x="124" y="3424"/>
                      <a:pt x="0" y="3634"/>
                      <a:pt x="0" y="3861"/>
                    </a:cubicBezTo>
                    <a:cubicBezTo>
                      <a:pt x="0" y="4113"/>
                      <a:pt x="0" y="4113"/>
                      <a:pt x="0" y="4113"/>
                    </a:cubicBezTo>
                    <a:cubicBezTo>
                      <a:pt x="3414" y="4113"/>
                      <a:pt x="3414" y="4113"/>
                      <a:pt x="3414" y="4113"/>
                    </a:cubicBezTo>
                    <a:cubicBezTo>
                      <a:pt x="3414" y="3877"/>
                      <a:pt x="3414" y="3877"/>
                      <a:pt x="3414" y="3877"/>
                    </a:cubicBezTo>
                    <a:cubicBezTo>
                      <a:pt x="3414" y="3641"/>
                      <a:pt x="3281" y="3425"/>
                      <a:pt x="3070" y="3320"/>
                    </a:cubicBezTo>
                    <a:close/>
                  </a:path>
                </a:pathLst>
              </a:custGeom>
              <a:grpFill/>
              <a:ln w="9525">
                <a:solidFill>
                  <a:srgbClr val="AD2A39"/>
                </a:solidFill>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0" name="CuadroTexto 9">
              <a:extLst>
                <a:ext uri="{FF2B5EF4-FFF2-40B4-BE49-F238E27FC236}">
                  <a16:creationId xmlns:a16="http://schemas.microsoft.com/office/drawing/2014/main" id="{74E76927-E5B8-1DDF-CFED-2F0EC77FC72F}"/>
                </a:ext>
              </a:extLst>
            </p:cNvPr>
            <p:cNvSpPr txBox="1"/>
            <p:nvPr/>
          </p:nvSpPr>
          <p:spPr>
            <a:xfrm>
              <a:off x="1903087" y="3387723"/>
              <a:ext cx="1978396" cy="341697"/>
            </a:xfrm>
            <a:prstGeom prst="rect">
              <a:avLst/>
            </a:prstGeom>
            <a:noFill/>
          </p:spPr>
          <p:txBody>
            <a:bodyPr wrap="square">
              <a:spAutoFit/>
            </a:bodyPr>
            <a:lstStyle/>
            <a:p>
              <a:pPr marL="0" marR="0" lvl="0" indent="0" algn="ctr" defTabSz="914400" rtl="0" eaLnBrk="1" fontAlgn="auto" latinLnBrk="0" hangingPunct="1">
                <a:lnSpc>
                  <a:spcPct val="125000"/>
                </a:lnSpc>
                <a:spcBef>
                  <a:spcPts val="0"/>
                </a:spcBef>
                <a:spcAft>
                  <a:spcPts val="0"/>
                </a:spcAft>
                <a:buClrTx/>
                <a:buSzTx/>
                <a:buFontTx/>
                <a:buNone/>
                <a:tabLst/>
                <a:defRPr/>
              </a:pPr>
              <a:r>
                <a:rPr kumimoji="0" lang="en-US" sz="1400" b="1" i="0" u="none" strike="noStrike" kern="0" cap="none" spc="0" normalizeH="0" baseline="0" noProof="0">
                  <a:ln>
                    <a:noFill/>
                  </a:ln>
                  <a:solidFill>
                    <a:srgbClr val="942E3B"/>
                  </a:solidFill>
                  <a:effectLst/>
                  <a:uLnTx/>
                  <a:uFillTx/>
                  <a:latin typeface="Calibri" panose="020F0502020204030204"/>
                  <a:ea typeface="+mn-ea"/>
                  <a:cs typeface="Arial" panose="020B0604020202020204" pitchFamily="34" charset="0"/>
                </a:rPr>
                <a:t>VOCAL EJECUTIVO</a:t>
              </a:r>
            </a:p>
          </p:txBody>
        </p:sp>
        <p:cxnSp>
          <p:nvCxnSpPr>
            <p:cNvPr id="11" name="Conector recto 10">
              <a:extLst>
                <a:ext uri="{FF2B5EF4-FFF2-40B4-BE49-F238E27FC236}">
                  <a16:creationId xmlns:a16="http://schemas.microsoft.com/office/drawing/2014/main" id="{76218372-E02B-86CF-D455-44EE58ADF276}"/>
                </a:ext>
              </a:extLst>
            </p:cNvPr>
            <p:cNvCxnSpPr/>
            <p:nvPr/>
          </p:nvCxnSpPr>
          <p:spPr>
            <a:xfrm>
              <a:off x="6119853" y="2544417"/>
              <a:ext cx="0" cy="159026"/>
            </a:xfrm>
            <a:prstGeom prst="line">
              <a:avLst/>
            </a:prstGeom>
            <a:ln w="3175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945A7BAA-F522-57F0-C978-D692D5331BDB}"/>
                </a:ext>
              </a:extLst>
            </p:cNvPr>
            <p:cNvSpPr txBox="1"/>
            <p:nvPr/>
          </p:nvSpPr>
          <p:spPr>
            <a:xfrm>
              <a:off x="1780675" y="3646041"/>
              <a:ext cx="2230985" cy="811954"/>
            </a:xfrm>
            <a:prstGeom prst="rect">
              <a:avLst/>
            </a:prstGeom>
            <a:noFill/>
          </p:spPr>
          <p:txBody>
            <a:bodyPr wrap="square">
              <a:spAutoFit/>
            </a:bodyPr>
            <a:lstStyle/>
            <a:p>
              <a:pPr algn="ctr" defTabSz="914400">
                <a:lnSpc>
                  <a:spcPct val="125000"/>
                </a:lnSpc>
                <a:defRPr/>
              </a:pPr>
              <a:r>
                <a:rPr lang="en-US" sz="1000" b="1" kern="0" dirty="0">
                  <a:solidFill>
                    <a:prstClr val="black"/>
                  </a:solidFill>
                  <a:cs typeface="Arial" panose="020B0604020202020204" pitchFamily="34" charset="0"/>
                </a:rPr>
                <a:t>CP. GUADALUPE SALAZAR VALLE</a:t>
              </a:r>
            </a:p>
            <a:p>
              <a:pPr algn="ctr" defTabSz="914400">
                <a:lnSpc>
                  <a:spcPct val="125000"/>
                </a:lnSpc>
                <a:defRPr/>
              </a:pPr>
              <a:r>
                <a:rPr lang="en-US" sz="1000" kern="0" dirty="0">
                  <a:solidFill>
                    <a:prstClr val="black"/>
                  </a:solidFill>
                  <a:cs typeface="Arial" panose="020B0604020202020204" pitchFamily="34" charset="0"/>
                </a:rPr>
                <a:t>TITULAR DEL OIC DE LA SECRETARÍA DE ECONOMÍA Y TURISMO</a:t>
              </a:r>
              <a:endParaRPr kumimoji="0" lang="en-US" sz="1000" i="0" u="none" strike="noStrike" kern="0" cap="none" spc="0" normalizeH="0" baseline="0" noProof="0" dirty="0">
                <a:ln>
                  <a:noFill/>
                </a:ln>
                <a:solidFill>
                  <a:prstClr val="black"/>
                </a:solidFill>
                <a:effectLst/>
                <a:uLnTx/>
                <a:uFillTx/>
                <a:cs typeface="Arial" panose="020B0604020202020204" pitchFamily="34" charset="0"/>
              </a:endParaRPr>
            </a:p>
            <a:p>
              <a:pPr marL="0" marR="0" lvl="0" indent="0" algn="ctr" defTabSz="914400" rtl="0" eaLnBrk="1" fontAlgn="auto" latinLnBrk="0" hangingPunct="1">
                <a:lnSpc>
                  <a:spcPct val="125000"/>
                </a:lnSpc>
                <a:spcBef>
                  <a:spcPts val="0"/>
                </a:spcBef>
                <a:spcAft>
                  <a:spcPts val="0"/>
                </a:spcAft>
                <a:buClrTx/>
                <a:buSzTx/>
                <a:buFontTx/>
                <a:buNone/>
                <a:tabLst/>
                <a:defRPr/>
              </a:pPr>
              <a:endParaRPr kumimoji="0" lang="en-US" sz="800" i="0" u="none" strike="noStrike" kern="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3" name="CuadroTexto 12">
              <a:extLst>
                <a:ext uri="{FF2B5EF4-FFF2-40B4-BE49-F238E27FC236}">
                  <a16:creationId xmlns:a16="http://schemas.microsoft.com/office/drawing/2014/main" id="{B82DADB7-AB9F-3CC3-E2BF-01C6F1747199}"/>
                </a:ext>
              </a:extLst>
            </p:cNvPr>
            <p:cNvSpPr txBox="1"/>
            <p:nvPr/>
          </p:nvSpPr>
          <p:spPr>
            <a:xfrm>
              <a:off x="5449629" y="3377389"/>
              <a:ext cx="1394098" cy="341697"/>
            </a:xfrm>
            <a:prstGeom prst="rect">
              <a:avLst/>
            </a:prstGeom>
            <a:noFill/>
          </p:spPr>
          <p:txBody>
            <a:bodyPr wrap="square">
              <a:spAutoFit/>
            </a:bodyPr>
            <a:lstStyle/>
            <a:p>
              <a:pPr marL="0" marR="0" lvl="0" indent="0" algn="ctr" defTabSz="914400" rtl="0" eaLnBrk="1" fontAlgn="auto" latinLnBrk="0" hangingPunct="1">
                <a:lnSpc>
                  <a:spcPct val="125000"/>
                </a:lnSpc>
                <a:spcBef>
                  <a:spcPts val="0"/>
                </a:spcBef>
                <a:spcAft>
                  <a:spcPts val="0"/>
                </a:spcAft>
                <a:buClrTx/>
                <a:buSzTx/>
                <a:buFontTx/>
                <a:buNone/>
                <a:tabLst/>
                <a:defRPr/>
              </a:pPr>
              <a:r>
                <a:rPr kumimoji="0" lang="en-US" sz="1400" b="1" i="0" u="none" strike="noStrike" kern="0" cap="none" spc="0" normalizeH="0" baseline="0" noProof="0">
                  <a:ln>
                    <a:noFill/>
                  </a:ln>
                  <a:solidFill>
                    <a:srgbClr val="942E3B"/>
                  </a:solidFill>
                  <a:effectLst/>
                  <a:uLnTx/>
                  <a:uFillTx/>
                  <a:latin typeface="Calibri" panose="020F0502020204030204"/>
                  <a:ea typeface="+mn-ea"/>
                  <a:cs typeface="Arial" panose="020B0604020202020204" pitchFamily="34" charset="0"/>
                </a:rPr>
                <a:t>VOCALES</a:t>
              </a:r>
            </a:p>
          </p:txBody>
        </p:sp>
        <p:sp>
          <p:nvSpPr>
            <p:cNvPr id="14" name="TextBox 67">
              <a:extLst>
                <a:ext uri="{FF2B5EF4-FFF2-40B4-BE49-F238E27FC236}">
                  <a16:creationId xmlns:a16="http://schemas.microsoft.com/office/drawing/2014/main" id="{63482E5D-E1B1-2E8E-D9EB-57A8957532AF}"/>
                </a:ext>
              </a:extLst>
            </p:cNvPr>
            <p:cNvSpPr txBox="1"/>
            <p:nvPr/>
          </p:nvSpPr>
          <p:spPr>
            <a:xfrm>
              <a:off x="4649010" y="3783030"/>
              <a:ext cx="2970357" cy="5078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900" b="1" kern="0" dirty="0">
                  <a:solidFill>
                    <a:prstClr val="black">
                      <a:lumMod val="50000"/>
                    </a:prstClr>
                  </a:solidFill>
                  <a:cs typeface="Arial" panose="020B0604020202020204" pitchFamily="34" charset="0"/>
                </a:rPr>
                <a:t>C.P. CRISTINA HERRERA PADRÉS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900" i="0" u="none" strike="noStrike" kern="0" cap="none" spc="0" normalizeH="0" baseline="0" noProof="0" dirty="0">
                  <a:ln>
                    <a:noFill/>
                  </a:ln>
                  <a:solidFill>
                    <a:prstClr val="black">
                      <a:lumMod val="50000"/>
                    </a:prstClr>
                  </a:solidFill>
                  <a:effectLst/>
                  <a:uLnTx/>
                  <a:uFillTx/>
                  <a:cs typeface="Arial" panose="020B0604020202020204" pitchFamily="34" charset="0"/>
                </a:rPr>
                <a:t>DIRECTORA</a:t>
              </a:r>
              <a:r>
                <a:rPr kumimoji="0" lang="es-MX" sz="900" i="0" u="none" strike="noStrike" kern="0" cap="none" spc="0" normalizeH="0" noProof="0" dirty="0">
                  <a:ln>
                    <a:noFill/>
                  </a:ln>
                  <a:solidFill>
                    <a:prstClr val="black">
                      <a:lumMod val="50000"/>
                    </a:prstClr>
                  </a:solidFill>
                  <a:effectLst/>
                  <a:uLnTx/>
                  <a:uFillTx/>
                  <a:cs typeface="Arial" panose="020B0604020202020204" pitchFamily="34" charset="0"/>
                </a:rPr>
                <a:t> GENERAL DE ADMINISTRACIÓN Y FINANZAS </a:t>
              </a:r>
              <a:r>
                <a:rPr kumimoji="0" lang="es-MX" sz="900" b="1" i="0" u="none" strike="noStrike" kern="0" cap="none" spc="0" normalizeH="0" noProof="0" dirty="0">
                  <a:ln>
                    <a:noFill/>
                  </a:ln>
                  <a:solidFill>
                    <a:prstClr val="black">
                      <a:lumMod val="50000"/>
                    </a:prstClr>
                  </a:solidFill>
                  <a:effectLst/>
                  <a:uLnTx/>
                  <a:uFillTx/>
                  <a:cs typeface="Arial" panose="020B0604020202020204" pitchFamily="34" charset="0"/>
                </a:rPr>
                <a:t>COORDINADORA DE CONTROL INTERNO Y VOCAL A</a:t>
              </a:r>
              <a:endParaRPr kumimoji="0" lang="es-MX" sz="1400" b="1" i="0" u="none" strike="noStrike" kern="0" cap="none" spc="0" normalizeH="0" baseline="0" noProof="0" dirty="0">
                <a:ln>
                  <a:noFill/>
                </a:ln>
                <a:solidFill>
                  <a:prstClr val="black">
                    <a:lumMod val="50000"/>
                  </a:prstClr>
                </a:solidFill>
                <a:effectLst/>
                <a:uLnTx/>
                <a:uFillTx/>
                <a:cs typeface="Arial" panose="020B0604020202020204" pitchFamily="34" charset="0"/>
              </a:endParaRPr>
            </a:p>
          </p:txBody>
        </p:sp>
        <p:cxnSp>
          <p:nvCxnSpPr>
            <p:cNvPr id="19" name="Conector recto 18">
              <a:extLst>
                <a:ext uri="{FF2B5EF4-FFF2-40B4-BE49-F238E27FC236}">
                  <a16:creationId xmlns:a16="http://schemas.microsoft.com/office/drawing/2014/main" id="{8708CAD6-C1AA-2ED6-40C0-1C8F5EB6814F}"/>
                </a:ext>
              </a:extLst>
            </p:cNvPr>
            <p:cNvCxnSpPr/>
            <p:nvPr/>
          </p:nvCxnSpPr>
          <p:spPr>
            <a:xfrm>
              <a:off x="6121372" y="3685279"/>
              <a:ext cx="0" cy="110940"/>
            </a:xfrm>
            <a:prstGeom prst="line">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30944C5C-C959-2CC8-AF5D-1D063397C102}"/>
                </a:ext>
              </a:extLst>
            </p:cNvPr>
            <p:cNvCxnSpPr/>
            <p:nvPr/>
          </p:nvCxnSpPr>
          <p:spPr>
            <a:xfrm>
              <a:off x="6102596" y="4347055"/>
              <a:ext cx="0" cy="110940"/>
            </a:xfrm>
            <a:prstGeom prst="line">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4" name="CuadroTexto 23">
              <a:extLst>
                <a:ext uri="{FF2B5EF4-FFF2-40B4-BE49-F238E27FC236}">
                  <a16:creationId xmlns:a16="http://schemas.microsoft.com/office/drawing/2014/main" id="{FDB4FAEF-2826-C462-3F55-D828C4EFC438}"/>
                </a:ext>
              </a:extLst>
            </p:cNvPr>
            <p:cNvSpPr txBox="1"/>
            <p:nvPr/>
          </p:nvSpPr>
          <p:spPr>
            <a:xfrm>
              <a:off x="8182859" y="3794730"/>
              <a:ext cx="2024887"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0" cap="none" spc="0" normalizeH="0" baseline="0" noProof="0">
                  <a:ln>
                    <a:noFill/>
                  </a:ln>
                  <a:solidFill>
                    <a:prstClr val="black">
                      <a:lumMod val="50000"/>
                    </a:prstClr>
                  </a:solidFill>
                  <a:effectLst/>
                  <a:uLnTx/>
                  <a:uFillTx/>
                  <a:latin typeface="Calibri" panose="020F0502020204030204"/>
                  <a:ea typeface="+mn-ea"/>
                  <a:cs typeface="Arial" panose="020B0604020202020204" pitchFamily="34" charset="0"/>
                </a:rPr>
                <a:t>Titulares de las Unidades </a:t>
              </a:r>
              <a:r>
                <a:rPr kumimoji="0" lang="es-ES" sz="1200" b="1" i="0" u="none" strike="noStrike" kern="0" cap="none" spc="0" normalizeH="0" baseline="0" noProof="0">
                  <a:ln>
                    <a:noFill/>
                  </a:ln>
                  <a:solidFill>
                    <a:prstClr val="black">
                      <a:lumMod val="50000"/>
                    </a:prstClr>
                  </a:solidFill>
                  <a:effectLst/>
                  <a:uLnTx/>
                  <a:uFillTx/>
                  <a:latin typeface="Calibri" panose="020F0502020204030204"/>
                  <a:ea typeface="+mn-ea"/>
                  <a:cs typeface="+mn-cs"/>
                </a:rPr>
                <a:t>Administrativas</a:t>
              </a:r>
            </a:p>
          </p:txBody>
        </p:sp>
        <p:sp>
          <p:nvSpPr>
            <p:cNvPr id="25" name="CuadroTexto 24">
              <a:extLst>
                <a:ext uri="{FF2B5EF4-FFF2-40B4-BE49-F238E27FC236}">
                  <a16:creationId xmlns:a16="http://schemas.microsoft.com/office/drawing/2014/main" id="{5EBBE867-F836-A261-4E86-46648773A4D9}"/>
                </a:ext>
              </a:extLst>
            </p:cNvPr>
            <p:cNvSpPr txBox="1"/>
            <p:nvPr/>
          </p:nvSpPr>
          <p:spPr>
            <a:xfrm>
              <a:off x="8123034" y="3415364"/>
              <a:ext cx="2461335"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0" cap="none" spc="0" normalizeH="0" baseline="0" noProof="0">
                  <a:ln>
                    <a:noFill/>
                  </a:ln>
                  <a:solidFill>
                    <a:srgbClr val="942E3B"/>
                  </a:solidFill>
                  <a:effectLst/>
                  <a:uLnTx/>
                  <a:uFillTx/>
                  <a:latin typeface="Calibri" panose="020F0502020204030204"/>
                  <a:ea typeface="+mn-ea"/>
                  <a:cs typeface="+mn-cs"/>
                </a:rPr>
                <a:t>INVITADOS PERMANENTES</a:t>
              </a:r>
              <a:endParaRPr kumimoji="0" lang="es-ES" sz="1400" b="1" i="0" u="none" strike="noStrike" kern="0" cap="none" spc="0" normalizeH="0" baseline="0" noProof="0">
                <a:ln>
                  <a:noFill/>
                </a:ln>
                <a:solidFill>
                  <a:srgbClr val="942E3B"/>
                </a:solidFill>
                <a:effectLst/>
                <a:uLnTx/>
                <a:uFillTx/>
                <a:latin typeface="Calibri" panose="020F0502020204030204"/>
                <a:ea typeface="+mn-ea"/>
                <a:cs typeface="+mn-cs"/>
              </a:endParaRPr>
            </a:p>
          </p:txBody>
        </p:sp>
        <p:sp>
          <p:nvSpPr>
            <p:cNvPr id="26" name="CuadroTexto 25">
              <a:extLst>
                <a:ext uri="{FF2B5EF4-FFF2-40B4-BE49-F238E27FC236}">
                  <a16:creationId xmlns:a16="http://schemas.microsoft.com/office/drawing/2014/main" id="{B3222177-8A11-EEC3-040B-22C1E42A0BE3}"/>
                </a:ext>
              </a:extLst>
            </p:cNvPr>
            <p:cNvSpPr txBox="1"/>
            <p:nvPr/>
          </p:nvSpPr>
          <p:spPr>
            <a:xfrm>
              <a:off x="8272585" y="4418374"/>
              <a:ext cx="1841093"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0" cap="none" spc="0" normalizeH="0" baseline="0" noProof="0">
                  <a:ln>
                    <a:noFill/>
                  </a:ln>
                  <a:solidFill>
                    <a:prstClr val="black">
                      <a:lumMod val="50000"/>
                    </a:prstClr>
                  </a:solidFill>
                  <a:effectLst/>
                  <a:uLnTx/>
                  <a:uFillTx/>
                  <a:latin typeface="Calibri" panose="020F0502020204030204"/>
                  <a:ea typeface="+mn-ea"/>
                  <a:cs typeface="Arial" panose="020B0604020202020204" pitchFamily="34" charset="0"/>
                </a:rPr>
                <a:t>Auxiliares de CI y ARI</a:t>
              </a:r>
            </a:p>
          </p:txBody>
        </p:sp>
        <p:cxnSp>
          <p:nvCxnSpPr>
            <p:cNvPr id="27" name="Conector recto 26">
              <a:extLst>
                <a:ext uri="{FF2B5EF4-FFF2-40B4-BE49-F238E27FC236}">
                  <a16:creationId xmlns:a16="http://schemas.microsoft.com/office/drawing/2014/main" id="{B34985E8-CA6F-0957-2677-C81F36AC556A}"/>
                </a:ext>
              </a:extLst>
            </p:cNvPr>
            <p:cNvCxnSpPr>
              <a:cxnSpLocks/>
            </p:cNvCxnSpPr>
            <p:nvPr/>
          </p:nvCxnSpPr>
          <p:spPr>
            <a:xfrm>
              <a:off x="9193131" y="3673950"/>
              <a:ext cx="0" cy="110940"/>
            </a:xfrm>
            <a:prstGeom prst="line">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27">
              <a:extLst>
                <a:ext uri="{FF2B5EF4-FFF2-40B4-BE49-F238E27FC236}">
                  <a16:creationId xmlns:a16="http://schemas.microsoft.com/office/drawing/2014/main" id="{93F02733-8995-95D7-4287-B91842868FA6}"/>
                </a:ext>
              </a:extLst>
            </p:cNvPr>
            <p:cNvCxnSpPr/>
            <p:nvPr/>
          </p:nvCxnSpPr>
          <p:spPr>
            <a:xfrm>
              <a:off x="9193131" y="4276140"/>
              <a:ext cx="0" cy="110940"/>
            </a:xfrm>
            <a:prstGeom prst="line">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29">
              <a:extLst>
                <a:ext uri="{FF2B5EF4-FFF2-40B4-BE49-F238E27FC236}">
                  <a16:creationId xmlns:a16="http://schemas.microsoft.com/office/drawing/2014/main" id="{317143BA-4E4B-D92F-599A-97F0052352DB}"/>
                </a:ext>
              </a:extLst>
            </p:cNvPr>
            <p:cNvCxnSpPr/>
            <p:nvPr/>
          </p:nvCxnSpPr>
          <p:spPr>
            <a:xfrm>
              <a:off x="9210772" y="4716238"/>
              <a:ext cx="0" cy="110940"/>
            </a:xfrm>
            <a:prstGeom prst="line">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1" name="CuadroTexto 30">
              <a:extLst>
                <a:ext uri="{FF2B5EF4-FFF2-40B4-BE49-F238E27FC236}">
                  <a16:creationId xmlns:a16="http://schemas.microsoft.com/office/drawing/2014/main" id="{1D55CEBE-B602-7C38-B89B-A900122A8BD1}"/>
                </a:ext>
              </a:extLst>
            </p:cNvPr>
            <p:cNvSpPr txBox="1"/>
            <p:nvPr/>
          </p:nvSpPr>
          <p:spPr>
            <a:xfrm>
              <a:off x="8920728" y="4857352"/>
              <a:ext cx="634477"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ea typeface="+mn-ea"/>
                  <a:cs typeface="Arial" panose="020B0604020202020204" pitchFamily="34" charset="0"/>
                </a:rPr>
                <a:t>DGDA</a:t>
              </a:r>
            </a:p>
          </p:txBody>
        </p:sp>
        <p:sp>
          <p:nvSpPr>
            <p:cNvPr id="33" name="Diagrama de flujo: proceso alternativo 32">
              <a:extLst>
                <a:ext uri="{FF2B5EF4-FFF2-40B4-BE49-F238E27FC236}">
                  <a16:creationId xmlns:a16="http://schemas.microsoft.com/office/drawing/2014/main" id="{4D00E7C6-A900-FBA9-289B-5CCECE69CE20}"/>
                </a:ext>
              </a:extLst>
            </p:cNvPr>
            <p:cNvSpPr/>
            <p:nvPr/>
          </p:nvSpPr>
          <p:spPr>
            <a:xfrm>
              <a:off x="4277623" y="1542723"/>
              <a:ext cx="3862437" cy="4899477"/>
            </a:xfrm>
            <a:prstGeom prst="flowChartAlternateProcess">
              <a:avLst/>
            </a:prstGeom>
            <a:noFill/>
            <a:ln w="76200" cmpd="sng">
              <a:solidFill>
                <a:srgbClr val="942E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4" name="Google Shape;820;p21">
              <a:extLst>
                <a:ext uri="{FF2B5EF4-FFF2-40B4-BE49-F238E27FC236}">
                  <a16:creationId xmlns:a16="http://schemas.microsoft.com/office/drawing/2014/main" id="{F6B1E0C3-C38E-0450-1505-3828A2E2362C}"/>
                </a:ext>
              </a:extLst>
            </p:cNvPr>
            <p:cNvGrpSpPr/>
            <p:nvPr/>
          </p:nvGrpSpPr>
          <p:grpSpPr>
            <a:xfrm>
              <a:off x="5871796" y="1767830"/>
              <a:ext cx="552915" cy="607552"/>
              <a:chOff x="1030544" y="2224021"/>
              <a:chExt cx="696115" cy="708258"/>
            </a:xfrm>
            <a:solidFill>
              <a:srgbClr val="FFC000"/>
            </a:solidFill>
          </p:grpSpPr>
          <p:sp>
            <p:nvSpPr>
              <p:cNvPr id="40" name="Google Shape;821;p21">
                <a:extLst>
                  <a:ext uri="{FF2B5EF4-FFF2-40B4-BE49-F238E27FC236}">
                    <a16:creationId xmlns:a16="http://schemas.microsoft.com/office/drawing/2014/main" id="{E527A03F-D5A8-B2DA-EE00-314154DA55E1}"/>
                  </a:ext>
                </a:extLst>
              </p:cNvPr>
              <p:cNvSpPr/>
              <p:nvPr/>
            </p:nvSpPr>
            <p:spPr>
              <a:xfrm>
                <a:off x="1030544" y="2224021"/>
                <a:ext cx="696115" cy="695414"/>
              </a:xfrm>
              <a:custGeom>
                <a:avLst/>
                <a:gdLst/>
                <a:ahLst/>
                <a:cxnLst/>
                <a:rect l="l" t="t" r="r" b="b"/>
                <a:pathLst>
                  <a:path w="55116" h="55115" extrusionOk="0">
                    <a:moveTo>
                      <a:pt x="27558" y="0"/>
                    </a:moveTo>
                    <a:cubicBezTo>
                      <a:pt x="12344" y="0"/>
                      <a:pt x="1" y="12318"/>
                      <a:pt x="1" y="27558"/>
                    </a:cubicBezTo>
                    <a:cubicBezTo>
                      <a:pt x="1" y="42772"/>
                      <a:pt x="12344" y="55115"/>
                      <a:pt x="27558" y="55115"/>
                    </a:cubicBezTo>
                    <a:cubicBezTo>
                      <a:pt x="42772" y="55115"/>
                      <a:pt x="55115" y="42772"/>
                      <a:pt x="55115" y="27558"/>
                    </a:cubicBezTo>
                    <a:cubicBezTo>
                      <a:pt x="55115" y="12318"/>
                      <a:pt x="42772" y="0"/>
                      <a:pt x="27558" y="0"/>
                    </a:cubicBez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Google Shape;822;p21">
                <a:extLst>
                  <a:ext uri="{FF2B5EF4-FFF2-40B4-BE49-F238E27FC236}">
                    <a16:creationId xmlns:a16="http://schemas.microsoft.com/office/drawing/2014/main" id="{9FE332D1-2E80-BC96-0921-9273E8B16991}"/>
                  </a:ext>
                </a:extLst>
              </p:cNvPr>
              <p:cNvSpPr/>
              <p:nvPr/>
            </p:nvSpPr>
            <p:spPr>
              <a:xfrm>
                <a:off x="1216104" y="2451350"/>
                <a:ext cx="67255" cy="95552"/>
              </a:xfrm>
              <a:custGeom>
                <a:avLst/>
                <a:gdLst/>
                <a:ahLst/>
                <a:cxnLst/>
                <a:rect l="l" t="t" r="r" b="b"/>
                <a:pathLst>
                  <a:path w="5325" h="7573" extrusionOk="0">
                    <a:moveTo>
                      <a:pt x="2345" y="1"/>
                    </a:moveTo>
                    <a:cubicBezTo>
                      <a:pt x="2198" y="1"/>
                      <a:pt x="2051" y="22"/>
                      <a:pt x="1906" y="68"/>
                    </a:cubicBezTo>
                    <a:cubicBezTo>
                      <a:pt x="653" y="459"/>
                      <a:pt x="1" y="2443"/>
                      <a:pt x="392" y="4478"/>
                    </a:cubicBezTo>
                    <a:cubicBezTo>
                      <a:pt x="761" y="6301"/>
                      <a:pt x="1865" y="7573"/>
                      <a:pt x="2981" y="7573"/>
                    </a:cubicBezTo>
                    <a:cubicBezTo>
                      <a:pt x="3128" y="7573"/>
                      <a:pt x="3274" y="7551"/>
                      <a:pt x="3419" y="7505"/>
                    </a:cubicBezTo>
                    <a:cubicBezTo>
                      <a:pt x="4646" y="7114"/>
                      <a:pt x="5324" y="5131"/>
                      <a:pt x="4933" y="3069"/>
                    </a:cubicBezTo>
                    <a:cubicBezTo>
                      <a:pt x="4564" y="1270"/>
                      <a:pt x="3461" y="1"/>
                      <a:pt x="2345" y="1"/>
                    </a:cubicBez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2" name="Google Shape;823;p21">
                <a:extLst>
                  <a:ext uri="{FF2B5EF4-FFF2-40B4-BE49-F238E27FC236}">
                    <a16:creationId xmlns:a16="http://schemas.microsoft.com/office/drawing/2014/main" id="{87B7A2F1-5761-C882-DC3B-B4F1B7481E35}"/>
                  </a:ext>
                </a:extLst>
              </p:cNvPr>
              <p:cNvSpPr/>
              <p:nvPr/>
            </p:nvSpPr>
            <p:spPr>
              <a:xfrm>
                <a:off x="1471217" y="2451350"/>
                <a:ext cx="67570" cy="95552"/>
              </a:xfrm>
              <a:custGeom>
                <a:avLst/>
                <a:gdLst/>
                <a:ahLst/>
                <a:cxnLst/>
                <a:rect l="l" t="t" r="r" b="b"/>
                <a:pathLst>
                  <a:path w="5350" h="7573" extrusionOk="0">
                    <a:moveTo>
                      <a:pt x="2981" y="1"/>
                    </a:moveTo>
                    <a:cubicBezTo>
                      <a:pt x="1869" y="1"/>
                      <a:pt x="787" y="1270"/>
                      <a:pt x="418" y="3069"/>
                    </a:cubicBezTo>
                    <a:cubicBezTo>
                      <a:pt x="0" y="5131"/>
                      <a:pt x="679" y="7114"/>
                      <a:pt x="1931" y="7505"/>
                    </a:cubicBezTo>
                    <a:cubicBezTo>
                      <a:pt x="2076" y="7551"/>
                      <a:pt x="2223" y="7573"/>
                      <a:pt x="2369" y="7573"/>
                    </a:cubicBezTo>
                    <a:cubicBezTo>
                      <a:pt x="3485" y="7573"/>
                      <a:pt x="4586" y="6301"/>
                      <a:pt x="4932" y="4478"/>
                    </a:cubicBezTo>
                    <a:cubicBezTo>
                      <a:pt x="5350" y="2443"/>
                      <a:pt x="4671" y="459"/>
                      <a:pt x="3419" y="68"/>
                    </a:cubicBezTo>
                    <a:cubicBezTo>
                      <a:pt x="3273" y="22"/>
                      <a:pt x="3127" y="1"/>
                      <a:pt x="2981" y="1"/>
                    </a:cubicBez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 name="Google Shape;824;p21">
                <a:extLst>
                  <a:ext uri="{FF2B5EF4-FFF2-40B4-BE49-F238E27FC236}">
                    <a16:creationId xmlns:a16="http://schemas.microsoft.com/office/drawing/2014/main" id="{66A7AC67-CACF-8B63-1FBB-44C0F3E89C11}"/>
                  </a:ext>
                </a:extLst>
              </p:cNvPr>
              <p:cNvSpPr/>
              <p:nvPr/>
            </p:nvSpPr>
            <p:spPr>
              <a:xfrm>
                <a:off x="1145249" y="2558877"/>
                <a:ext cx="467045" cy="373402"/>
              </a:xfrm>
              <a:custGeom>
                <a:avLst/>
                <a:gdLst/>
                <a:ahLst/>
                <a:cxnLst/>
                <a:rect l="l" t="t" r="r" b="b"/>
                <a:pathLst>
                  <a:path w="36979" h="29594" extrusionOk="0">
                    <a:moveTo>
                      <a:pt x="13857" y="1"/>
                    </a:moveTo>
                    <a:lnTo>
                      <a:pt x="13335" y="9343"/>
                    </a:lnTo>
                    <a:cubicBezTo>
                      <a:pt x="13179" y="12083"/>
                      <a:pt x="11248" y="14406"/>
                      <a:pt x="8612" y="15084"/>
                    </a:cubicBezTo>
                    <a:lnTo>
                      <a:pt x="4515" y="16102"/>
                    </a:lnTo>
                    <a:cubicBezTo>
                      <a:pt x="1749" y="16807"/>
                      <a:pt x="0" y="19547"/>
                      <a:pt x="522" y="22365"/>
                    </a:cubicBezTo>
                    <a:lnTo>
                      <a:pt x="1879" y="29594"/>
                    </a:lnTo>
                    <a:lnTo>
                      <a:pt x="35099" y="29594"/>
                    </a:lnTo>
                    <a:lnTo>
                      <a:pt x="36456" y="22313"/>
                    </a:lnTo>
                    <a:cubicBezTo>
                      <a:pt x="36978" y="19521"/>
                      <a:pt x="35256" y="16807"/>
                      <a:pt x="32516" y="16076"/>
                    </a:cubicBezTo>
                    <a:lnTo>
                      <a:pt x="27323" y="14667"/>
                    </a:lnTo>
                    <a:cubicBezTo>
                      <a:pt x="24713" y="13962"/>
                      <a:pt x="22834" y="11666"/>
                      <a:pt x="22678" y="8952"/>
                    </a:cubicBezTo>
                    <a:lnTo>
                      <a:pt x="22182" y="1"/>
                    </a:ln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 name="Google Shape;825;p21">
                <a:extLst>
                  <a:ext uri="{FF2B5EF4-FFF2-40B4-BE49-F238E27FC236}">
                    <a16:creationId xmlns:a16="http://schemas.microsoft.com/office/drawing/2014/main" id="{E6380964-12E2-7935-D4B8-A897E9AAD393}"/>
                  </a:ext>
                </a:extLst>
              </p:cNvPr>
              <p:cNvSpPr/>
              <p:nvPr/>
            </p:nvSpPr>
            <p:spPr>
              <a:xfrm>
                <a:off x="1241162" y="2308646"/>
                <a:ext cx="274892" cy="364835"/>
              </a:xfrm>
              <a:custGeom>
                <a:avLst/>
                <a:gdLst/>
                <a:ahLst/>
                <a:cxnLst/>
                <a:rect l="l" t="t" r="r" b="b"/>
                <a:pathLst>
                  <a:path w="21765" h="28915" extrusionOk="0">
                    <a:moveTo>
                      <a:pt x="10882" y="0"/>
                    </a:moveTo>
                    <a:cubicBezTo>
                      <a:pt x="4880" y="0"/>
                      <a:pt x="0" y="4567"/>
                      <a:pt x="0" y="12187"/>
                    </a:cubicBezTo>
                    <a:cubicBezTo>
                      <a:pt x="0" y="19781"/>
                      <a:pt x="5872" y="28914"/>
                      <a:pt x="10882" y="28914"/>
                    </a:cubicBezTo>
                    <a:cubicBezTo>
                      <a:pt x="15893" y="28914"/>
                      <a:pt x="21764" y="19807"/>
                      <a:pt x="21764" y="12187"/>
                    </a:cubicBezTo>
                    <a:cubicBezTo>
                      <a:pt x="21764" y="4567"/>
                      <a:pt x="16884" y="0"/>
                      <a:pt x="10882" y="0"/>
                    </a:cubicBez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 name="Google Shape;826;p21">
                <a:extLst>
                  <a:ext uri="{FF2B5EF4-FFF2-40B4-BE49-F238E27FC236}">
                    <a16:creationId xmlns:a16="http://schemas.microsoft.com/office/drawing/2014/main" id="{F44EB24E-A51F-28BF-2985-9B58ED037969}"/>
                  </a:ext>
                </a:extLst>
              </p:cNvPr>
              <p:cNvSpPr/>
              <p:nvPr/>
            </p:nvSpPr>
            <p:spPr>
              <a:xfrm>
                <a:off x="1224679" y="2281203"/>
                <a:ext cx="305217" cy="217765"/>
              </a:xfrm>
              <a:custGeom>
                <a:avLst/>
                <a:gdLst/>
                <a:ahLst/>
                <a:cxnLst/>
                <a:rect l="l" t="t" r="r" b="b"/>
                <a:pathLst>
                  <a:path w="24166" h="17259" extrusionOk="0">
                    <a:moveTo>
                      <a:pt x="13037" y="0"/>
                    </a:moveTo>
                    <a:cubicBezTo>
                      <a:pt x="11507" y="0"/>
                      <a:pt x="10023" y="538"/>
                      <a:pt x="8742" y="1784"/>
                    </a:cubicBezTo>
                    <a:cubicBezTo>
                      <a:pt x="6759" y="2019"/>
                      <a:pt x="3863" y="2175"/>
                      <a:pt x="1984" y="6142"/>
                    </a:cubicBezTo>
                    <a:cubicBezTo>
                      <a:pt x="0" y="10317"/>
                      <a:pt x="888" y="13709"/>
                      <a:pt x="888" y="13709"/>
                    </a:cubicBezTo>
                    <a:cubicBezTo>
                      <a:pt x="934" y="13706"/>
                      <a:pt x="979" y="13705"/>
                      <a:pt x="1023" y="13705"/>
                    </a:cubicBezTo>
                    <a:cubicBezTo>
                      <a:pt x="3119" y="13705"/>
                      <a:pt x="3419" y="17259"/>
                      <a:pt x="3419" y="17259"/>
                    </a:cubicBezTo>
                    <a:lnTo>
                      <a:pt x="4045" y="16189"/>
                    </a:lnTo>
                    <a:cubicBezTo>
                      <a:pt x="4280" y="14284"/>
                      <a:pt x="4437" y="10682"/>
                      <a:pt x="5820" y="9873"/>
                    </a:cubicBezTo>
                    <a:cubicBezTo>
                      <a:pt x="5866" y="9869"/>
                      <a:pt x="5917" y="9867"/>
                      <a:pt x="5972" y="9867"/>
                    </a:cubicBezTo>
                    <a:cubicBezTo>
                      <a:pt x="6980" y="9867"/>
                      <a:pt x="9393" y="10574"/>
                      <a:pt x="11717" y="10574"/>
                    </a:cubicBezTo>
                    <a:cubicBezTo>
                      <a:pt x="13754" y="10574"/>
                      <a:pt x="15723" y="10031"/>
                      <a:pt x="16623" y="7994"/>
                    </a:cubicBezTo>
                    <a:cubicBezTo>
                      <a:pt x="21477" y="8021"/>
                      <a:pt x="20303" y="15223"/>
                      <a:pt x="20251" y="16084"/>
                    </a:cubicBezTo>
                    <a:lnTo>
                      <a:pt x="20903" y="17259"/>
                    </a:lnTo>
                    <a:cubicBezTo>
                      <a:pt x="20903" y="17259"/>
                      <a:pt x="21551" y="13657"/>
                      <a:pt x="23182" y="13657"/>
                    </a:cubicBezTo>
                    <a:cubicBezTo>
                      <a:pt x="23188" y="13657"/>
                      <a:pt x="23194" y="13657"/>
                      <a:pt x="23200" y="13657"/>
                    </a:cubicBezTo>
                    <a:cubicBezTo>
                      <a:pt x="23200" y="13657"/>
                      <a:pt x="24165" y="8751"/>
                      <a:pt x="21556" y="5150"/>
                    </a:cubicBezTo>
                    <a:cubicBezTo>
                      <a:pt x="19393" y="2185"/>
                      <a:pt x="16122" y="0"/>
                      <a:pt x="13037" y="0"/>
                    </a:cubicBez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Google Shape;827;p21">
                <a:extLst>
                  <a:ext uri="{FF2B5EF4-FFF2-40B4-BE49-F238E27FC236}">
                    <a16:creationId xmlns:a16="http://schemas.microsoft.com/office/drawing/2014/main" id="{0C9B2D73-4D66-BC40-5743-11D9A207BCA1}"/>
                  </a:ext>
                </a:extLst>
              </p:cNvPr>
              <p:cNvSpPr/>
              <p:nvPr/>
            </p:nvSpPr>
            <p:spPr>
              <a:xfrm>
                <a:off x="1145249" y="2696180"/>
                <a:ext cx="467045" cy="236099"/>
              </a:xfrm>
              <a:custGeom>
                <a:avLst/>
                <a:gdLst/>
                <a:ahLst/>
                <a:cxnLst/>
                <a:rect l="l" t="t" r="r" b="b"/>
                <a:pathLst>
                  <a:path w="36979" h="18712" extrusionOk="0">
                    <a:moveTo>
                      <a:pt x="13022" y="1"/>
                    </a:moveTo>
                    <a:lnTo>
                      <a:pt x="10178" y="2976"/>
                    </a:lnTo>
                    <a:lnTo>
                      <a:pt x="10465" y="3367"/>
                    </a:lnTo>
                    <a:cubicBezTo>
                      <a:pt x="9891" y="3733"/>
                      <a:pt x="9264" y="4020"/>
                      <a:pt x="8586" y="4202"/>
                    </a:cubicBezTo>
                    <a:lnTo>
                      <a:pt x="4515" y="5220"/>
                    </a:lnTo>
                    <a:cubicBezTo>
                      <a:pt x="1749" y="5925"/>
                      <a:pt x="0" y="8665"/>
                      <a:pt x="522" y="11483"/>
                    </a:cubicBezTo>
                    <a:lnTo>
                      <a:pt x="1879" y="18712"/>
                    </a:lnTo>
                    <a:lnTo>
                      <a:pt x="35099" y="18712"/>
                    </a:lnTo>
                    <a:lnTo>
                      <a:pt x="36456" y="11431"/>
                    </a:lnTo>
                    <a:cubicBezTo>
                      <a:pt x="36978" y="8639"/>
                      <a:pt x="35256" y="5925"/>
                      <a:pt x="32516" y="5194"/>
                    </a:cubicBezTo>
                    <a:lnTo>
                      <a:pt x="27323" y="3785"/>
                    </a:lnTo>
                    <a:cubicBezTo>
                      <a:pt x="26879" y="3654"/>
                      <a:pt x="26461" y="3498"/>
                      <a:pt x="26044" y="3289"/>
                    </a:cubicBezTo>
                    <a:lnTo>
                      <a:pt x="26253" y="3002"/>
                    </a:lnTo>
                    <a:lnTo>
                      <a:pt x="23252" y="340"/>
                    </a:lnTo>
                    <a:lnTo>
                      <a:pt x="18320" y="5272"/>
                    </a:lnTo>
                    <a:lnTo>
                      <a:pt x="13022" y="1"/>
                    </a:ln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Google Shape;828;p21">
                <a:extLst>
                  <a:ext uri="{FF2B5EF4-FFF2-40B4-BE49-F238E27FC236}">
                    <a16:creationId xmlns:a16="http://schemas.microsoft.com/office/drawing/2014/main" id="{04C30827-254E-E592-BBA9-A084545F2A34}"/>
                  </a:ext>
                </a:extLst>
              </p:cNvPr>
              <p:cNvSpPr/>
              <p:nvPr/>
            </p:nvSpPr>
            <p:spPr>
              <a:xfrm>
                <a:off x="1284331" y="2753804"/>
                <a:ext cx="92300" cy="92865"/>
              </a:xfrm>
              <a:custGeom>
                <a:avLst/>
                <a:gdLst/>
                <a:ahLst/>
                <a:cxnLst/>
                <a:rect l="l" t="t" r="r" b="b"/>
                <a:pathLst>
                  <a:path w="7308" h="7360" extrusionOk="0">
                    <a:moveTo>
                      <a:pt x="1" y="1"/>
                    </a:moveTo>
                    <a:lnTo>
                      <a:pt x="4202" y="7360"/>
                    </a:lnTo>
                    <a:lnTo>
                      <a:pt x="7308" y="705"/>
                    </a:lnTo>
                    <a:lnTo>
                      <a:pt x="4202" y="6133"/>
                    </a:lnTo>
                    <a:lnTo>
                      <a:pt x="1" y="1"/>
                    </a:ln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Google Shape;829;p21">
                <a:extLst>
                  <a:ext uri="{FF2B5EF4-FFF2-40B4-BE49-F238E27FC236}">
                    <a16:creationId xmlns:a16="http://schemas.microsoft.com/office/drawing/2014/main" id="{EB990177-52B5-823D-6960-B24374F8A142}"/>
                  </a:ext>
                </a:extLst>
              </p:cNvPr>
              <p:cNvSpPr/>
              <p:nvPr/>
            </p:nvSpPr>
            <p:spPr>
              <a:xfrm>
                <a:off x="1376618" y="2753804"/>
                <a:ext cx="90646" cy="92865"/>
              </a:xfrm>
              <a:custGeom>
                <a:avLst/>
                <a:gdLst/>
                <a:ahLst/>
                <a:cxnLst/>
                <a:rect l="l" t="t" r="r" b="b"/>
                <a:pathLst>
                  <a:path w="7177" h="7360" extrusionOk="0">
                    <a:moveTo>
                      <a:pt x="7177" y="1"/>
                    </a:moveTo>
                    <a:lnTo>
                      <a:pt x="3106" y="5846"/>
                    </a:lnTo>
                    <a:lnTo>
                      <a:pt x="1" y="705"/>
                    </a:lnTo>
                    <a:lnTo>
                      <a:pt x="3106" y="7360"/>
                    </a:lnTo>
                    <a:lnTo>
                      <a:pt x="7177" y="1"/>
                    </a:ln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Google Shape;830;p21">
                <a:extLst>
                  <a:ext uri="{FF2B5EF4-FFF2-40B4-BE49-F238E27FC236}">
                    <a16:creationId xmlns:a16="http://schemas.microsoft.com/office/drawing/2014/main" id="{4CCCC7BD-2718-C654-E427-3F29D14EB145}"/>
                  </a:ext>
                </a:extLst>
              </p:cNvPr>
              <p:cNvSpPr/>
              <p:nvPr/>
            </p:nvSpPr>
            <p:spPr>
              <a:xfrm>
                <a:off x="1145249" y="2738663"/>
                <a:ext cx="217539" cy="193616"/>
              </a:xfrm>
              <a:custGeom>
                <a:avLst/>
                <a:gdLst/>
                <a:ahLst/>
                <a:cxnLst/>
                <a:rect l="l" t="t" r="r" b="b"/>
                <a:pathLst>
                  <a:path w="17224" h="15345" extrusionOk="0">
                    <a:moveTo>
                      <a:pt x="10465" y="0"/>
                    </a:moveTo>
                    <a:cubicBezTo>
                      <a:pt x="9891" y="366"/>
                      <a:pt x="9264" y="653"/>
                      <a:pt x="8586" y="835"/>
                    </a:cubicBezTo>
                    <a:lnTo>
                      <a:pt x="4515" y="1853"/>
                    </a:lnTo>
                    <a:cubicBezTo>
                      <a:pt x="1749" y="2558"/>
                      <a:pt x="0" y="5298"/>
                      <a:pt x="522" y="8116"/>
                    </a:cubicBezTo>
                    <a:lnTo>
                      <a:pt x="1879" y="15345"/>
                    </a:lnTo>
                    <a:lnTo>
                      <a:pt x="17224" y="15345"/>
                    </a:lnTo>
                    <a:lnTo>
                      <a:pt x="10465" y="0"/>
                    </a:ln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Google Shape;831;p21">
                <a:extLst>
                  <a:ext uri="{FF2B5EF4-FFF2-40B4-BE49-F238E27FC236}">
                    <a16:creationId xmlns:a16="http://schemas.microsoft.com/office/drawing/2014/main" id="{34F09153-7234-7F41-E4E6-65F8817A6738}"/>
                  </a:ext>
                </a:extLst>
              </p:cNvPr>
              <p:cNvSpPr/>
              <p:nvPr/>
            </p:nvSpPr>
            <p:spPr>
              <a:xfrm>
                <a:off x="1391446" y="2737679"/>
                <a:ext cx="220848" cy="194272"/>
              </a:xfrm>
              <a:custGeom>
                <a:avLst/>
                <a:gdLst/>
                <a:ahLst/>
                <a:cxnLst/>
                <a:rect l="l" t="t" r="r" b="b"/>
                <a:pathLst>
                  <a:path w="17486" h="15397" extrusionOk="0">
                    <a:moveTo>
                      <a:pt x="6551" y="0"/>
                    </a:moveTo>
                    <a:lnTo>
                      <a:pt x="1" y="15397"/>
                    </a:lnTo>
                    <a:lnTo>
                      <a:pt x="15606" y="15397"/>
                    </a:lnTo>
                    <a:lnTo>
                      <a:pt x="16963" y="8116"/>
                    </a:lnTo>
                    <a:cubicBezTo>
                      <a:pt x="17485" y="5350"/>
                      <a:pt x="15763" y="2636"/>
                      <a:pt x="13023" y="1905"/>
                    </a:cubicBezTo>
                    <a:lnTo>
                      <a:pt x="7830" y="496"/>
                    </a:lnTo>
                    <a:cubicBezTo>
                      <a:pt x="7386" y="365"/>
                      <a:pt x="6968" y="209"/>
                      <a:pt x="6551" y="0"/>
                    </a:cubicBez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Google Shape;832;p21">
                <a:extLst>
                  <a:ext uri="{FF2B5EF4-FFF2-40B4-BE49-F238E27FC236}">
                    <a16:creationId xmlns:a16="http://schemas.microsoft.com/office/drawing/2014/main" id="{30AD6739-E7A6-3DA5-85E2-E1F96E17F44A}"/>
                  </a:ext>
                </a:extLst>
              </p:cNvPr>
              <p:cNvSpPr/>
              <p:nvPr/>
            </p:nvSpPr>
            <p:spPr>
              <a:xfrm>
                <a:off x="1224351" y="2782118"/>
                <a:ext cx="91302" cy="150161"/>
              </a:xfrm>
              <a:custGeom>
                <a:avLst/>
                <a:gdLst/>
                <a:ahLst/>
                <a:cxnLst/>
                <a:rect l="l" t="t" r="r" b="b"/>
                <a:pathLst>
                  <a:path w="7229" h="11901" extrusionOk="0">
                    <a:moveTo>
                      <a:pt x="0" y="1"/>
                    </a:moveTo>
                    <a:lnTo>
                      <a:pt x="4071" y="8717"/>
                    </a:lnTo>
                    <a:lnTo>
                      <a:pt x="6289" y="8273"/>
                    </a:lnTo>
                    <a:lnTo>
                      <a:pt x="4932" y="10883"/>
                    </a:lnTo>
                    <a:lnTo>
                      <a:pt x="5298" y="11901"/>
                    </a:lnTo>
                    <a:lnTo>
                      <a:pt x="6185" y="11901"/>
                    </a:lnTo>
                    <a:lnTo>
                      <a:pt x="5846" y="10883"/>
                    </a:lnTo>
                    <a:lnTo>
                      <a:pt x="7229" y="7569"/>
                    </a:lnTo>
                    <a:lnTo>
                      <a:pt x="4384" y="8065"/>
                    </a:lnTo>
                    <a:lnTo>
                      <a:pt x="0" y="1"/>
                    </a:ln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Google Shape;833;p21">
                <a:extLst>
                  <a:ext uri="{FF2B5EF4-FFF2-40B4-BE49-F238E27FC236}">
                    <a16:creationId xmlns:a16="http://schemas.microsoft.com/office/drawing/2014/main" id="{6ADB5F2C-136B-48EC-6541-7FF2B07FB11C}"/>
                  </a:ext>
                </a:extLst>
              </p:cNvPr>
              <p:cNvSpPr/>
              <p:nvPr/>
            </p:nvSpPr>
            <p:spPr>
              <a:xfrm>
                <a:off x="1434300" y="2782118"/>
                <a:ext cx="91631" cy="150161"/>
              </a:xfrm>
              <a:custGeom>
                <a:avLst/>
                <a:gdLst/>
                <a:ahLst/>
                <a:cxnLst/>
                <a:rect l="l" t="t" r="r" b="b"/>
                <a:pathLst>
                  <a:path w="7255" h="11901" extrusionOk="0">
                    <a:moveTo>
                      <a:pt x="7255" y="1"/>
                    </a:moveTo>
                    <a:lnTo>
                      <a:pt x="2871" y="8065"/>
                    </a:lnTo>
                    <a:lnTo>
                      <a:pt x="0" y="7569"/>
                    </a:lnTo>
                    <a:lnTo>
                      <a:pt x="1410" y="10883"/>
                    </a:lnTo>
                    <a:lnTo>
                      <a:pt x="1070" y="11901"/>
                    </a:lnTo>
                    <a:lnTo>
                      <a:pt x="1931" y="11901"/>
                    </a:lnTo>
                    <a:lnTo>
                      <a:pt x="2323" y="10883"/>
                    </a:lnTo>
                    <a:lnTo>
                      <a:pt x="966" y="8273"/>
                    </a:lnTo>
                    <a:lnTo>
                      <a:pt x="3184" y="8717"/>
                    </a:lnTo>
                    <a:lnTo>
                      <a:pt x="7255" y="1"/>
                    </a:ln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Google Shape;834;p21">
                <a:extLst>
                  <a:ext uri="{FF2B5EF4-FFF2-40B4-BE49-F238E27FC236}">
                    <a16:creationId xmlns:a16="http://schemas.microsoft.com/office/drawing/2014/main" id="{3315101C-04DE-605D-8337-DD0E5D80312E}"/>
                  </a:ext>
                </a:extLst>
              </p:cNvPr>
              <p:cNvSpPr/>
              <p:nvPr/>
            </p:nvSpPr>
            <p:spPr>
              <a:xfrm>
                <a:off x="1350247" y="2762700"/>
                <a:ext cx="54397" cy="78708"/>
              </a:xfrm>
              <a:custGeom>
                <a:avLst/>
                <a:gdLst/>
                <a:ahLst/>
                <a:cxnLst/>
                <a:rect l="l" t="t" r="r" b="b"/>
                <a:pathLst>
                  <a:path w="4307" h="6238" extrusionOk="0">
                    <a:moveTo>
                      <a:pt x="2089" y="0"/>
                    </a:moveTo>
                    <a:lnTo>
                      <a:pt x="1" y="3654"/>
                    </a:lnTo>
                    <a:lnTo>
                      <a:pt x="2089" y="6237"/>
                    </a:lnTo>
                    <a:lnTo>
                      <a:pt x="4307" y="3706"/>
                    </a:lnTo>
                    <a:lnTo>
                      <a:pt x="2089" y="0"/>
                    </a:ln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Google Shape;835;p21">
                <a:extLst>
                  <a:ext uri="{FF2B5EF4-FFF2-40B4-BE49-F238E27FC236}">
                    <a16:creationId xmlns:a16="http://schemas.microsoft.com/office/drawing/2014/main" id="{E4C2258E-DCFC-DD87-E0B4-D05AF7BE02BF}"/>
                  </a:ext>
                </a:extLst>
              </p:cNvPr>
              <p:cNvSpPr/>
              <p:nvPr/>
            </p:nvSpPr>
            <p:spPr>
              <a:xfrm>
                <a:off x="1350247" y="2803858"/>
                <a:ext cx="54397" cy="128421"/>
              </a:xfrm>
              <a:custGeom>
                <a:avLst/>
                <a:gdLst/>
                <a:ahLst/>
                <a:cxnLst/>
                <a:rect l="l" t="t" r="r" b="b"/>
                <a:pathLst>
                  <a:path w="4307" h="10178" extrusionOk="0">
                    <a:moveTo>
                      <a:pt x="2089" y="0"/>
                    </a:moveTo>
                    <a:lnTo>
                      <a:pt x="1" y="4959"/>
                    </a:lnTo>
                    <a:lnTo>
                      <a:pt x="966" y="10178"/>
                    </a:lnTo>
                    <a:lnTo>
                      <a:pt x="3263" y="10178"/>
                    </a:lnTo>
                    <a:lnTo>
                      <a:pt x="4307" y="5011"/>
                    </a:lnTo>
                    <a:lnTo>
                      <a:pt x="2089" y="0"/>
                    </a:lnTo>
                    <a:close/>
                  </a:path>
                </a:pathLst>
              </a:custGeom>
              <a:grp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35" name="Google Shape;837;p21">
              <a:extLst>
                <a:ext uri="{FF2B5EF4-FFF2-40B4-BE49-F238E27FC236}">
                  <a16:creationId xmlns:a16="http://schemas.microsoft.com/office/drawing/2014/main" id="{19437BF1-0F51-3C0E-9B04-8AADD320384A}"/>
                </a:ext>
              </a:extLst>
            </p:cNvPr>
            <p:cNvSpPr/>
            <p:nvPr/>
          </p:nvSpPr>
          <p:spPr>
            <a:xfrm>
              <a:off x="2599700" y="2692446"/>
              <a:ext cx="585170" cy="582202"/>
            </a:xfrm>
            <a:custGeom>
              <a:avLst/>
              <a:gdLst/>
              <a:ahLst/>
              <a:cxnLst/>
              <a:rect l="l" t="t" r="r" b="b"/>
              <a:pathLst>
                <a:path w="60518" h="55135" extrusionOk="0">
                  <a:moveTo>
                    <a:pt x="30256" y="0"/>
                  </a:moveTo>
                  <a:cubicBezTo>
                    <a:pt x="23200" y="0"/>
                    <a:pt x="16141" y="2695"/>
                    <a:pt x="10752" y="8084"/>
                  </a:cubicBezTo>
                  <a:cubicBezTo>
                    <a:pt x="1" y="18835"/>
                    <a:pt x="1" y="36293"/>
                    <a:pt x="10752" y="47071"/>
                  </a:cubicBezTo>
                  <a:cubicBezTo>
                    <a:pt x="16141" y="52447"/>
                    <a:pt x="23200" y="55134"/>
                    <a:pt x="30256" y="55134"/>
                  </a:cubicBezTo>
                  <a:cubicBezTo>
                    <a:pt x="37311" y="55134"/>
                    <a:pt x="44364" y="52447"/>
                    <a:pt x="49740" y="47071"/>
                  </a:cubicBezTo>
                  <a:cubicBezTo>
                    <a:pt x="60517" y="36293"/>
                    <a:pt x="60517" y="18835"/>
                    <a:pt x="49740" y="8084"/>
                  </a:cubicBezTo>
                  <a:cubicBezTo>
                    <a:pt x="44364" y="2695"/>
                    <a:pt x="37311" y="0"/>
                    <a:pt x="30256" y="0"/>
                  </a:cubicBezTo>
                  <a:close/>
                </a:path>
              </a:pathLst>
            </a:custGeom>
            <a:solidFill>
              <a:srgbClr val="FFC000"/>
            </a:solidFill>
            <a:ln>
              <a:solidFill>
                <a:srgbClr val="942E3B"/>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Google Shape;800;p21">
              <a:extLst>
                <a:ext uri="{FF2B5EF4-FFF2-40B4-BE49-F238E27FC236}">
                  <a16:creationId xmlns:a16="http://schemas.microsoft.com/office/drawing/2014/main" id="{56DA5C49-9D0D-2F53-40B5-D9F44A2AB166}"/>
                </a:ext>
              </a:extLst>
            </p:cNvPr>
            <p:cNvSpPr/>
            <p:nvPr/>
          </p:nvSpPr>
          <p:spPr>
            <a:xfrm>
              <a:off x="8936510" y="2668197"/>
              <a:ext cx="549713" cy="585188"/>
            </a:xfrm>
            <a:custGeom>
              <a:avLst/>
              <a:gdLst/>
              <a:ahLst/>
              <a:cxnLst/>
              <a:rect l="l" t="t" r="r" b="b"/>
              <a:pathLst>
                <a:path w="55142" h="55116" extrusionOk="0">
                  <a:moveTo>
                    <a:pt x="27558" y="1"/>
                  </a:moveTo>
                  <a:cubicBezTo>
                    <a:pt x="12344" y="1"/>
                    <a:pt x="1" y="12344"/>
                    <a:pt x="1" y="27558"/>
                  </a:cubicBezTo>
                  <a:cubicBezTo>
                    <a:pt x="1" y="42772"/>
                    <a:pt x="12344" y="55115"/>
                    <a:pt x="27558" y="55115"/>
                  </a:cubicBezTo>
                  <a:cubicBezTo>
                    <a:pt x="42798" y="55115"/>
                    <a:pt x="55141" y="42772"/>
                    <a:pt x="55141" y="27558"/>
                  </a:cubicBezTo>
                  <a:cubicBezTo>
                    <a:pt x="55141" y="12344"/>
                    <a:pt x="42798" y="1"/>
                    <a:pt x="27558" y="1"/>
                  </a:cubicBezTo>
                  <a:close/>
                </a:path>
              </a:pathLst>
            </a:custGeom>
            <a:solidFill>
              <a:srgbClr val="FFC000"/>
            </a:solidFill>
            <a:ln>
              <a:solidFill>
                <a:srgbClr val="AD2A39"/>
              </a:solid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Google Shape;201;p17">
              <a:extLst>
                <a:ext uri="{FF2B5EF4-FFF2-40B4-BE49-F238E27FC236}">
                  <a16:creationId xmlns:a16="http://schemas.microsoft.com/office/drawing/2014/main" id="{6B40EED8-4F1A-33F0-5D6B-64B5F0FE1A17}"/>
                </a:ext>
              </a:extLst>
            </p:cNvPr>
            <p:cNvSpPr/>
            <p:nvPr/>
          </p:nvSpPr>
          <p:spPr>
            <a:xfrm>
              <a:off x="2745380" y="2743274"/>
              <a:ext cx="301577" cy="515704"/>
            </a:xfrm>
            <a:custGeom>
              <a:avLst/>
              <a:gdLst/>
              <a:ahLst/>
              <a:cxnLst/>
              <a:rect l="l" t="t" r="r" b="b"/>
              <a:pathLst>
                <a:path w="140919" h="208768" extrusionOk="0">
                  <a:moveTo>
                    <a:pt x="50725" y="149856"/>
                  </a:moveTo>
                  <a:lnTo>
                    <a:pt x="59173" y="159250"/>
                  </a:lnTo>
                  <a:lnTo>
                    <a:pt x="50627" y="169069"/>
                  </a:lnTo>
                  <a:lnTo>
                    <a:pt x="47006" y="152694"/>
                  </a:lnTo>
                  <a:cubicBezTo>
                    <a:pt x="48343" y="151911"/>
                    <a:pt x="49583" y="150965"/>
                    <a:pt x="50725" y="149856"/>
                  </a:cubicBezTo>
                  <a:close/>
                  <a:moveTo>
                    <a:pt x="117693" y="165057"/>
                  </a:moveTo>
                  <a:cubicBezTo>
                    <a:pt x="115769" y="165057"/>
                    <a:pt x="114235" y="166622"/>
                    <a:pt x="114235" y="168547"/>
                  </a:cubicBezTo>
                  <a:lnTo>
                    <a:pt x="114235" y="205277"/>
                  </a:lnTo>
                  <a:cubicBezTo>
                    <a:pt x="114235" y="207201"/>
                    <a:pt x="115769" y="208767"/>
                    <a:pt x="117693" y="208767"/>
                  </a:cubicBezTo>
                  <a:cubicBezTo>
                    <a:pt x="119618" y="208767"/>
                    <a:pt x="121183" y="207201"/>
                    <a:pt x="121183" y="205277"/>
                  </a:cubicBezTo>
                  <a:lnTo>
                    <a:pt x="121183" y="168547"/>
                  </a:lnTo>
                  <a:cubicBezTo>
                    <a:pt x="121183" y="166622"/>
                    <a:pt x="119618" y="165057"/>
                    <a:pt x="117693" y="165057"/>
                  </a:cubicBezTo>
                  <a:close/>
                  <a:moveTo>
                    <a:pt x="59793" y="0"/>
                  </a:moveTo>
                  <a:cubicBezTo>
                    <a:pt x="34023" y="0"/>
                    <a:pt x="13049" y="20975"/>
                    <a:pt x="13049" y="46744"/>
                  </a:cubicBezTo>
                  <a:lnTo>
                    <a:pt x="13049" y="79364"/>
                  </a:lnTo>
                  <a:cubicBezTo>
                    <a:pt x="13049" y="86019"/>
                    <a:pt x="17713" y="91597"/>
                    <a:pt x="23944" y="93097"/>
                  </a:cubicBezTo>
                  <a:cubicBezTo>
                    <a:pt x="24596" y="110875"/>
                    <a:pt x="35263" y="126141"/>
                    <a:pt x="50464" y="133415"/>
                  </a:cubicBezTo>
                  <a:lnTo>
                    <a:pt x="50464" y="134329"/>
                  </a:lnTo>
                  <a:cubicBezTo>
                    <a:pt x="50464" y="142353"/>
                    <a:pt x="43940" y="148812"/>
                    <a:pt x="35915" y="148812"/>
                  </a:cubicBezTo>
                  <a:cubicBezTo>
                    <a:pt x="16050" y="148812"/>
                    <a:pt x="1" y="164893"/>
                    <a:pt x="1" y="184726"/>
                  </a:cubicBezTo>
                  <a:lnTo>
                    <a:pt x="1" y="205277"/>
                  </a:lnTo>
                  <a:cubicBezTo>
                    <a:pt x="1" y="207201"/>
                    <a:pt x="1566" y="208767"/>
                    <a:pt x="3491" y="208767"/>
                  </a:cubicBezTo>
                  <a:cubicBezTo>
                    <a:pt x="5416" y="208767"/>
                    <a:pt x="6949" y="207201"/>
                    <a:pt x="6949" y="205277"/>
                  </a:cubicBezTo>
                  <a:lnTo>
                    <a:pt x="6949" y="184726"/>
                  </a:lnTo>
                  <a:cubicBezTo>
                    <a:pt x="6949" y="174908"/>
                    <a:pt x="11842" y="166068"/>
                    <a:pt x="19736" y="160718"/>
                  </a:cubicBezTo>
                  <a:lnTo>
                    <a:pt x="19736" y="205277"/>
                  </a:lnTo>
                  <a:cubicBezTo>
                    <a:pt x="19736" y="207201"/>
                    <a:pt x="21301" y="208767"/>
                    <a:pt x="23226" y="208767"/>
                  </a:cubicBezTo>
                  <a:cubicBezTo>
                    <a:pt x="25151" y="208767"/>
                    <a:pt x="26684" y="207201"/>
                    <a:pt x="26684" y="205277"/>
                  </a:cubicBezTo>
                  <a:lnTo>
                    <a:pt x="26684" y="157293"/>
                  </a:lnTo>
                  <a:cubicBezTo>
                    <a:pt x="33436" y="155010"/>
                    <a:pt x="35622" y="156347"/>
                    <a:pt x="40449" y="155303"/>
                  </a:cubicBezTo>
                  <a:lnTo>
                    <a:pt x="45310" y="177322"/>
                  </a:lnTo>
                  <a:cubicBezTo>
                    <a:pt x="45693" y="179057"/>
                    <a:pt x="47187" y="180056"/>
                    <a:pt x="48719" y="180056"/>
                  </a:cubicBezTo>
                  <a:cubicBezTo>
                    <a:pt x="49664" y="180056"/>
                    <a:pt x="50623" y="179676"/>
                    <a:pt x="51344" y="178855"/>
                  </a:cubicBezTo>
                  <a:lnTo>
                    <a:pt x="63870" y="164437"/>
                  </a:lnTo>
                  <a:cubicBezTo>
                    <a:pt x="68241" y="169330"/>
                    <a:pt x="68307" y="169558"/>
                    <a:pt x="69448" y="169917"/>
                  </a:cubicBezTo>
                  <a:cubicBezTo>
                    <a:pt x="69782" y="170008"/>
                    <a:pt x="70115" y="170052"/>
                    <a:pt x="70441" y="170052"/>
                  </a:cubicBezTo>
                  <a:cubicBezTo>
                    <a:pt x="71169" y="170052"/>
                    <a:pt x="71864" y="169833"/>
                    <a:pt x="72449" y="169428"/>
                  </a:cubicBezTo>
                  <a:cubicBezTo>
                    <a:pt x="72873" y="169134"/>
                    <a:pt x="72645" y="169395"/>
                    <a:pt x="76984" y="164371"/>
                  </a:cubicBezTo>
                  <a:lnTo>
                    <a:pt x="89575" y="178855"/>
                  </a:lnTo>
                  <a:cubicBezTo>
                    <a:pt x="90284" y="179676"/>
                    <a:pt x="91240" y="180056"/>
                    <a:pt x="92186" y="180056"/>
                  </a:cubicBezTo>
                  <a:cubicBezTo>
                    <a:pt x="93719" y="180056"/>
                    <a:pt x="95226" y="179057"/>
                    <a:pt x="95609" y="177322"/>
                  </a:cubicBezTo>
                  <a:lnTo>
                    <a:pt x="100470" y="155303"/>
                  </a:lnTo>
                  <a:cubicBezTo>
                    <a:pt x="101938" y="155597"/>
                    <a:pt x="103438" y="155792"/>
                    <a:pt x="105004" y="155792"/>
                  </a:cubicBezTo>
                  <a:cubicBezTo>
                    <a:pt x="121020" y="155792"/>
                    <a:pt x="133970" y="168743"/>
                    <a:pt x="133970" y="184726"/>
                  </a:cubicBezTo>
                  <a:lnTo>
                    <a:pt x="133970" y="205277"/>
                  </a:lnTo>
                  <a:cubicBezTo>
                    <a:pt x="133970" y="207201"/>
                    <a:pt x="135504" y="208767"/>
                    <a:pt x="137428" y="208767"/>
                  </a:cubicBezTo>
                  <a:cubicBezTo>
                    <a:pt x="139353" y="208767"/>
                    <a:pt x="140918" y="207201"/>
                    <a:pt x="140918" y="205277"/>
                  </a:cubicBezTo>
                  <a:lnTo>
                    <a:pt x="140918" y="184726"/>
                  </a:lnTo>
                  <a:cubicBezTo>
                    <a:pt x="140918" y="164893"/>
                    <a:pt x="124870" y="148812"/>
                    <a:pt x="105004" y="148812"/>
                  </a:cubicBezTo>
                  <a:cubicBezTo>
                    <a:pt x="99883" y="148812"/>
                    <a:pt x="95218" y="146202"/>
                    <a:pt x="92576" y="141831"/>
                  </a:cubicBezTo>
                  <a:cubicBezTo>
                    <a:pt x="91915" y="140765"/>
                    <a:pt x="90766" y="140173"/>
                    <a:pt x="89594" y="140173"/>
                  </a:cubicBezTo>
                  <a:cubicBezTo>
                    <a:pt x="88973" y="140173"/>
                    <a:pt x="88346" y="140339"/>
                    <a:pt x="87781" y="140689"/>
                  </a:cubicBezTo>
                  <a:cubicBezTo>
                    <a:pt x="86150" y="141668"/>
                    <a:pt x="85628" y="143821"/>
                    <a:pt x="86639" y="145452"/>
                  </a:cubicBezTo>
                  <a:cubicBezTo>
                    <a:pt x="88466" y="148486"/>
                    <a:pt x="90977" y="150965"/>
                    <a:pt x="93913" y="152726"/>
                  </a:cubicBezTo>
                  <a:lnTo>
                    <a:pt x="90292" y="169069"/>
                  </a:lnTo>
                  <a:lnTo>
                    <a:pt x="81616" y="159054"/>
                  </a:lnTo>
                  <a:cubicBezTo>
                    <a:pt x="83214" y="157228"/>
                    <a:pt x="82757" y="155107"/>
                    <a:pt x="81452" y="153966"/>
                  </a:cubicBezTo>
                  <a:cubicBezTo>
                    <a:pt x="80785" y="153387"/>
                    <a:pt x="79968" y="153105"/>
                    <a:pt x="79157" y="153105"/>
                  </a:cubicBezTo>
                  <a:cubicBezTo>
                    <a:pt x="78185" y="153105"/>
                    <a:pt x="77220" y="153510"/>
                    <a:pt x="76527" y="154292"/>
                  </a:cubicBezTo>
                  <a:lnTo>
                    <a:pt x="70427" y="161338"/>
                  </a:lnTo>
                  <a:lnTo>
                    <a:pt x="54998" y="144212"/>
                  </a:lnTo>
                  <a:cubicBezTo>
                    <a:pt x="56303" y="141701"/>
                    <a:pt x="57118" y="138928"/>
                    <a:pt x="57346" y="136057"/>
                  </a:cubicBezTo>
                  <a:cubicBezTo>
                    <a:pt x="61767" y="137359"/>
                    <a:pt x="66189" y="137972"/>
                    <a:pt x="70514" y="137972"/>
                  </a:cubicBezTo>
                  <a:cubicBezTo>
                    <a:pt x="95357" y="137972"/>
                    <a:pt x="117008" y="117739"/>
                    <a:pt x="117008" y="91401"/>
                  </a:cubicBezTo>
                  <a:lnTo>
                    <a:pt x="117008" y="58292"/>
                  </a:lnTo>
                  <a:cubicBezTo>
                    <a:pt x="117008" y="56367"/>
                    <a:pt x="115442" y="54801"/>
                    <a:pt x="113518" y="54801"/>
                  </a:cubicBezTo>
                  <a:cubicBezTo>
                    <a:pt x="111593" y="54801"/>
                    <a:pt x="110027" y="56367"/>
                    <a:pt x="110027" y="58292"/>
                  </a:cubicBezTo>
                  <a:lnTo>
                    <a:pt x="110027" y="91401"/>
                  </a:lnTo>
                  <a:cubicBezTo>
                    <a:pt x="110027" y="113763"/>
                    <a:pt x="91662" y="130984"/>
                    <a:pt x="70500" y="130984"/>
                  </a:cubicBezTo>
                  <a:cubicBezTo>
                    <a:pt x="67058" y="130984"/>
                    <a:pt x="63543" y="130529"/>
                    <a:pt x="60021" y="129566"/>
                  </a:cubicBezTo>
                  <a:lnTo>
                    <a:pt x="60021" y="119160"/>
                  </a:lnTo>
                  <a:cubicBezTo>
                    <a:pt x="60021" y="113419"/>
                    <a:pt x="64718" y="108722"/>
                    <a:pt x="70460" y="108722"/>
                  </a:cubicBezTo>
                  <a:cubicBezTo>
                    <a:pt x="76201" y="108722"/>
                    <a:pt x="80898" y="113419"/>
                    <a:pt x="80898" y="119160"/>
                  </a:cubicBezTo>
                  <a:cubicBezTo>
                    <a:pt x="80898" y="121085"/>
                    <a:pt x="82464" y="122651"/>
                    <a:pt x="84388" y="122651"/>
                  </a:cubicBezTo>
                  <a:cubicBezTo>
                    <a:pt x="86313" y="122651"/>
                    <a:pt x="87846" y="121085"/>
                    <a:pt x="87846" y="119160"/>
                  </a:cubicBezTo>
                  <a:cubicBezTo>
                    <a:pt x="87846" y="109570"/>
                    <a:pt x="80050" y="101774"/>
                    <a:pt x="70460" y="101774"/>
                  </a:cubicBezTo>
                  <a:cubicBezTo>
                    <a:pt x="60869" y="101774"/>
                    <a:pt x="53073" y="109570"/>
                    <a:pt x="53073" y="119160"/>
                  </a:cubicBezTo>
                  <a:lnTo>
                    <a:pt x="53073" y="126924"/>
                  </a:lnTo>
                  <a:cubicBezTo>
                    <a:pt x="39927" y="120498"/>
                    <a:pt x="30892" y="106961"/>
                    <a:pt x="30892" y="91401"/>
                  </a:cubicBezTo>
                  <a:lnTo>
                    <a:pt x="30892" y="61847"/>
                  </a:lnTo>
                  <a:cubicBezTo>
                    <a:pt x="39308" y="61391"/>
                    <a:pt x="46549" y="56106"/>
                    <a:pt x="49159" y="46385"/>
                  </a:cubicBezTo>
                  <a:cubicBezTo>
                    <a:pt x="56564" y="51148"/>
                    <a:pt x="64490" y="55062"/>
                    <a:pt x="72743" y="58063"/>
                  </a:cubicBezTo>
                  <a:cubicBezTo>
                    <a:pt x="84486" y="62337"/>
                    <a:pt x="96099" y="64098"/>
                    <a:pt x="97404" y="64098"/>
                  </a:cubicBezTo>
                  <a:cubicBezTo>
                    <a:pt x="99100" y="64098"/>
                    <a:pt x="100600" y="62858"/>
                    <a:pt x="100861" y="61097"/>
                  </a:cubicBezTo>
                  <a:cubicBezTo>
                    <a:pt x="101122" y="59205"/>
                    <a:pt x="99785" y="57444"/>
                    <a:pt x="97893" y="57183"/>
                  </a:cubicBezTo>
                  <a:cubicBezTo>
                    <a:pt x="80506" y="54736"/>
                    <a:pt x="63577" y="48245"/>
                    <a:pt x="48539" y="37611"/>
                  </a:cubicBezTo>
                  <a:cubicBezTo>
                    <a:pt x="47920" y="37168"/>
                    <a:pt x="47233" y="36968"/>
                    <a:pt x="46562" y="36968"/>
                  </a:cubicBezTo>
                  <a:cubicBezTo>
                    <a:pt x="44757" y="36968"/>
                    <a:pt x="43059" y="38413"/>
                    <a:pt x="43059" y="40481"/>
                  </a:cubicBezTo>
                  <a:cubicBezTo>
                    <a:pt x="43059" y="40546"/>
                    <a:pt x="43026" y="49191"/>
                    <a:pt x="36470" y="53138"/>
                  </a:cubicBezTo>
                  <a:cubicBezTo>
                    <a:pt x="33977" y="54637"/>
                    <a:pt x="31450" y="54939"/>
                    <a:pt x="29686" y="54939"/>
                  </a:cubicBezTo>
                  <a:cubicBezTo>
                    <a:pt x="28495" y="54939"/>
                    <a:pt x="27651" y="54801"/>
                    <a:pt x="27401" y="54801"/>
                  </a:cubicBezTo>
                  <a:cubicBezTo>
                    <a:pt x="26031" y="54801"/>
                    <a:pt x="24759" y="55617"/>
                    <a:pt x="24205" y="56889"/>
                  </a:cubicBezTo>
                  <a:cubicBezTo>
                    <a:pt x="23813" y="57802"/>
                    <a:pt x="23911" y="55845"/>
                    <a:pt x="23911" y="85725"/>
                  </a:cubicBezTo>
                  <a:cubicBezTo>
                    <a:pt x="21595" y="84518"/>
                    <a:pt x="19997" y="82104"/>
                    <a:pt x="19997" y="79364"/>
                  </a:cubicBezTo>
                  <a:lnTo>
                    <a:pt x="19997" y="46744"/>
                  </a:lnTo>
                  <a:cubicBezTo>
                    <a:pt x="19997" y="24824"/>
                    <a:pt x="37872" y="6948"/>
                    <a:pt x="59793" y="6948"/>
                  </a:cubicBezTo>
                  <a:lnTo>
                    <a:pt x="81550" y="6948"/>
                  </a:lnTo>
                  <a:cubicBezTo>
                    <a:pt x="103503" y="6948"/>
                    <a:pt x="121347" y="24824"/>
                    <a:pt x="121347" y="46744"/>
                  </a:cubicBezTo>
                  <a:lnTo>
                    <a:pt x="121347" y="79364"/>
                  </a:lnTo>
                  <a:cubicBezTo>
                    <a:pt x="121347" y="81289"/>
                    <a:pt x="122912" y="82822"/>
                    <a:pt x="124837" y="82822"/>
                  </a:cubicBezTo>
                  <a:cubicBezTo>
                    <a:pt x="126761" y="82822"/>
                    <a:pt x="128295" y="81289"/>
                    <a:pt x="128295" y="79364"/>
                  </a:cubicBezTo>
                  <a:lnTo>
                    <a:pt x="128295" y="46744"/>
                  </a:lnTo>
                  <a:cubicBezTo>
                    <a:pt x="128295" y="20975"/>
                    <a:pt x="107320" y="0"/>
                    <a:pt x="81550" y="0"/>
                  </a:cubicBezTo>
                  <a:close/>
                </a:path>
              </a:pathLst>
            </a:custGeom>
            <a:solidFill>
              <a:srgbClr val="C00000"/>
            </a:solidFill>
            <a:ln>
              <a:no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Google Shape;209;p17">
              <a:extLst>
                <a:ext uri="{FF2B5EF4-FFF2-40B4-BE49-F238E27FC236}">
                  <a16:creationId xmlns:a16="http://schemas.microsoft.com/office/drawing/2014/main" id="{F6AA26FB-751C-7BA9-BA5F-00CF76132244}"/>
                </a:ext>
              </a:extLst>
            </p:cNvPr>
            <p:cNvSpPr/>
            <p:nvPr/>
          </p:nvSpPr>
          <p:spPr>
            <a:xfrm>
              <a:off x="9062817" y="2766426"/>
              <a:ext cx="290885" cy="486959"/>
            </a:xfrm>
            <a:custGeom>
              <a:avLst/>
              <a:gdLst/>
              <a:ahLst/>
              <a:cxnLst/>
              <a:rect l="l" t="t" r="r" b="b"/>
              <a:pathLst>
                <a:path w="168385" h="208768" extrusionOk="0">
                  <a:moveTo>
                    <a:pt x="71161" y="0"/>
                  </a:moveTo>
                  <a:cubicBezTo>
                    <a:pt x="67483" y="0"/>
                    <a:pt x="63805" y="1370"/>
                    <a:pt x="61000" y="4110"/>
                  </a:cubicBezTo>
                  <a:lnTo>
                    <a:pt x="54672" y="10340"/>
                  </a:lnTo>
                  <a:cubicBezTo>
                    <a:pt x="53563" y="11417"/>
                    <a:pt x="52160" y="12102"/>
                    <a:pt x="50627" y="12363"/>
                  </a:cubicBezTo>
                  <a:lnTo>
                    <a:pt x="37514" y="14516"/>
                  </a:lnTo>
                  <a:cubicBezTo>
                    <a:pt x="26358" y="16375"/>
                    <a:pt x="19344" y="27270"/>
                    <a:pt x="22313" y="37904"/>
                  </a:cubicBezTo>
                  <a:lnTo>
                    <a:pt x="24890" y="47168"/>
                  </a:lnTo>
                  <a:cubicBezTo>
                    <a:pt x="25705" y="50104"/>
                    <a:pt x="24531" y="53236"/>
                    <a:pt x="21954" y="54964"/>
                  </a:cubicBezTo>
                  <a:lnTo>
                    <a:pt x="13962" y="60347"/>
                  </a:lnTo>
                  <a:cubicBezTo>
                    <a:pt x="8808" y="63804"/>
                    <a:pt x="6525" y="70133"/>
                    <a:pt x="8319" y="76037"/>
                  </a:cubicBezTo>
                  <a:lnTo>
                    <a:pt x="12298" y="89281"/>
                  </a:lnTo>
                  <a:cubicBezTo>
                    <a:pt x="12951" y="91499"/>
                    <a:pt x="12461" y="93913"/>
                    <a:pt x="10994" y="95739"/>
                  </a:cubicBezTo>
                  <a:lnTo>
                    <a:pt x="4241" y="104057"/>
                  </a:lnTo>
                  <a:cubicBezTo>
                    <a:pt x="294" y="108885"/>
                    <a:pt x="1" y="115605"/>
                    <a:pt x="3491" y="120759"/>
                  </a:cubicBezTo>
                  <a:lnTo>
                    <a:pt x="9982" y="130414"/>
                  </a:lnTo>
                  <a:cubicBezTo>
                    <a:pt x="11744" y="132991"/>
                    <a:pt x="11581" y="136351"/>
                    <a:pt x="9624" y="138798"/>
                  </a:cubicBezTo>
                  <a:lnTo>
                    <a:pt x="8678" y="139972"/>
                  </a:lnTo>
                  <a:cubicBezTo>
                    <a:pt x="3426" y="146463"/>
                    <a:pt x="3980" y="155760"/>
                    <a:pt x="9950" y="161631"/>
                  </a:cubicBezTo>
                  <a:cubicBezTo>
                    <a:pt x="10635" y="162284"/>
                    <a:pt x="11516" y="162610"/>
                    <a:pt x="12396" y="162610"/>
                  </a:cubicBezTo>
                  <a:cubicBezTo>
                    <a:pt x="15495" y="162610"/>
                    <a:pt x="17061" y="158826"/>
                    <a:pt x="14810" y="156641"/>
                  </a:cubicBezTo>
                  <a:cubicBezTo>
                    <a:pt x="11418" y="153313"/>
                    <a:pt x="11124" y="148029"/>
                    <a:pt x="14092" y="144343"/>
                  </a:cubicBezTo>
                  <a:lnTo>
                    <a:pt x="15038" y="143136"/>
                  </a:lnTo>
                  <a:cubicBezTo>
                    <a:pt x="18920" y="138341"/>
                    <a:pt x="19214" y="131654"/>
                    <a:pt x="15756" y="126500"/>
                  </a:cubicBezTo>
                  <a:lnTo>
                    <a:pt x="9265" y="116844"/>
                  </a:lnTo>
                  <a:cubicBezTo>
                    <a:pt x="7503" y="114267"/>
                    <a:pt x="7666" y="110875"/>
                    <a:pt x="9624" y="108461"/>
                  </a:cubicBezTo>
                  <a:lnTo>
                    <a:pt x="16408" y="100143"/>
                  </a:lnTo>
                  <a:cubicBezTo>
                    <a:pt x="19344" y="96522"/>
                    <a:pt x="20290" y="91694"/>
                    <a:pt x="18953" y="87258"/>
                  </a:cubicBezTo>
                  <a:lnTo>
                    <a:pt x="14973" y="74047"/>
                  </a:lnTo>
                  <a:cubicBezTo>
                    <a:pt x="14060" y="71079"/>
                    <a:pt x="15234" y="67882"/>
                    <a:pt x="17876" y="66120"/>
                  </a:cubicBezTo>
                  <a:lnTo>
                    <a:pt x="25836" y="60738"/>
                  </a:lnTo>
                  <a:cubicBezTo>
                    <a:pt x="30892" y="57346"/>
                    <a:pt x="33208" y="51115"/>
                    <a:pt x="31577" y="45309"/>
                  </a:cubicBezTo>
                  <a:lnTo>
                    <a:pt x="29000" y="36045"/>
                  </a:lnTo>
                  <a:cubicBezTo>
                    <a:pt x="27108" y="29227"/>
                    <a:pt x="31740" y="22540"/>
                    <a:pt x="38623" y="21399"/>
                  </a:cubicBezTo>
                  <a:lnTo>
                    <a:pt x="51768" y="19213"/>
                  </a:lnTo>
                  <a:cubicBezTo>
                    <a:pt x="54704" y="18724"/>
                    <a:pt x="57412" y="17386"/>
                    <a:pt x="59532" y="15299"/>
                  </a:cubicBezTo>
                  <a:lnTo>
                    <a:pt x="65893" y="9068"/>
                  </a:lnTo>
                  <a:cubicBezTo>
                    <a:pt x="67344" y="7649"/>
                    <a:pt x="69253" y="6940"/>
                    <a:pt x="71161" y="6940"/>
                  </a:cubicBezTo>
                  <a:cubicBezTo>
                    <a:pt x="73069" y="6940"/>
                    <a:pt x="74977" y="7649"/>
                    <a:pt x="76429" y="9068"/>
                  </a:cubicBezTo>
                  <a:lnTo>
                    <a:pt x="79332" y="11939"/>
                  </a:lnTo>
                  <a:cubicBezTo>
                    <a:pt x="82107" y="14635"/>
                    <a:pt x="85797" y="16037"/>
                    <a:pt x="89520" y="16037"/>
                  </a:cubicBezTo>
                  <a:cubicBezTo>
                    <a:pt x="91967" y="16037"/>
                    <a:pt x="94428" y="15432"/>
                    <a:pt x="96653" y="14190"/>
                  </a:cubicBezTo>
                  <a:cubicBezTo>
                    <a:pt x="97851" y="13516"/>
                    <a:pt x="99129" y="13206"/>
                    <a:pt x="100376" y="13206"/>
                  </a:cubicBezTo>
                  <a:cubicBezTo>
                    <a:pt x="103780" y="13206"/>
                    <a:pt x="106954" y="15517"/>
                    <a:pt x="107646" y="19050"/>
                  </a:cubicBezTo>
                  <a:lnTo>
                    <a:pt x="107907" y="20257"/>
                  </a:lnTo>
                  <a:cubicBezTo>
                    <a:pt x="109669" y="29064"/>
                    <a:pt x="117269" y="35458"/>
                    <a:pt x="126403" y="35849"/>
                  </a:cubicBezTo>
                  <a:lnTo>
                    <a:pt x="129860" y="36012"/>
                  </a:lnTo>
                  <a:cubicBezTo>
                    <a:pt x="134721" y="36208"/>
                    <a:pt x="138081" y="40710"/>
                    <a:pt x="136841" y="45244"/>
                  </a:cubicBezTo>
                  <a:cubicBezTo>
                    <a:pt x="135210" y="51115"/>
                    <a:pt x="137559" y="57346"/>
                    <a:pt x="142647" y="60771"/>
                  </a:cubicBezTo>
                  <a:lnTo>
                    <a:pt x="150476" y="66055"/>
                  </a:lnTo>
                  <a:cubicBezTo>
                    <a:pt x="153151" y="67849"/>
                    <a:pt x="154325" y="71111"/>
                    <a:pt x="153412" y="74145"/>
                  </a:cubicBezTo>
                  <a:lnTo>
                    <a:pt x="149498" y="87193"/>
                  </a:lnTo>
                  <a:cubicBezTo>
                    <a:pt x="148128" y="91694"/>
                    <a:pt x="149106" y="96522"/>
                    <a:pt x="152075" y="100176"/>
                  </a:cubicBezTo>
                  <a:lnTo>
                    <a:pt x="158729" y="108396"/>
                  </a:lnTo>
                  <a:cubicBezTo>
                    <a:pt x="160751" y="110875"/>
                    <a:pt x="160882" y="114300"/>
                    <a:pt x="159120" y="116942"/>
                  </a:cubicBezTo>
                  <a:lnTo>
                    <a:pt x="152694" y="126435"/>
                  </a:lnTo>
                  <a:cubicBezTo>
                    <a:pt x="149204" y="131621"/>
                    <a:pt x="149498" y="138373"/>
                    <a:pt x="153445" y="143234"/>
                  </a:cubicBezTo>
                  <a:cubicBezTo>
                    <a:pt x="154488" y="144539"/>
                    <a:pt x="155663" y="145778"/>
                    <a:pt x="156152" y="148159"/>
                  </a:cubicBezTo>
                  <a:cubicBezTo>
                    <a:pt x="156519" y="149767"/>
                    <a:pt x="157958" y="150887"/>
                    <a:pt x="159542" y="150887"/>
                  </a:cubicBezTo>
                  <a:cubicBezTo>
                    <a:pt x="159791" y="150887"/>
                    <a:pt x="160043" y="150859"/>
                    <a:pt x="160295" y="150802"/>
                  </a:cubicBezTo>
                  <a:cubicBezTo>
                    <a:pt x="162187" y="150410"/>
                    <a:pt x="163361" y="148551"/>
                    <a:pt x="162970" y="146659"/>
                  </a:cubicBezTo>
                  <a:cubicBezTo>
                    <a:pt x="162089" y="142614"/>
                    <a:pt x="160034" y="140331"/>
                    <a:pt x="158859" y="138863"/>
                  </a:cubicBezTo>
                  <a:cubicBezTo>
                    <a:pt x="156870" y="136384"/>
                    <a:pt x="156707" y="132959"/>
                    <a:pt x="158468" y="130316"/>
                  </a:cubicBezTo>
                  <a:lnTo>
                    <a:pt x="164894" y="120824"/>
                  </a:lnTo>
                  <a:cubicBezTo>
                    <a:pt x="168384" y="115637"/>
                    <a:pt x="168091" y="108852"/>
                    <a:pt x="164111" y="103992"/>
                  </a:cubicBezTo>
                  <a:lnTo>
                    <a:pt x="157457" y="95805"/>
                  </a:lnTo>
                  <a:cubicBezTo>
                    <a:pt x="155956" y="93945"/>
                    <a:pt x="155467" y="91466"/>
                    <a:pt x="156152" y="89215"/>
                  </a:cubicBezTo>
                  <a:lnTo>
                    <a:pt x="160099" y="76135"/>
                  </a:lnTo>
                  <a:cubicBezTo>
                    <a:pt x="161893" y="70165"/>
                    <a:pt x="159577" y="63804"/>
                    <a:pt x="154358" y="60282"/>
                  </a:cubicBezTo>
                  <a:lnTo>
                    <a:pt x="146529" y="54997"/>
                  </a:lnTo>
                  <a:cubicBezTo>
                    <a:pt x="143920" y="53268"/>
                    <a:pt x="142713" y="50071"/>
                    <a:pt x="143528" y="47103"/>
                  </a:cubicBezTo>
                  <a:cubicBezTo>
                    <a:pt x="145975" y="38263"/>
                    <a:pt x="139483" y="29456"/>
                    <a:pt x="130154" y="29064"/>
                  </a:cubicBezTo>
                  <a:lnTo>
                    <a:pt x="126696" y="28901"/>
                  </a:lnTo>
                  <a:cubicBezTo>
                    <a:pt x="120792" y="28640"/>
                    <a:pt x="115866" y="24530"/>
                    <a:pt x="114725" y="18887"/>
                  </a:cubicBezTo>
                  <a:lnTo>
                    <a:pt x="114496" y="17680"/>
                  </a:lnTo>
                  <a:cubicBezTo>
                    <a:pt x="113065" y="10644"/>
                    <a:pt x="106855" y="6258"/>
                    <a:pt x="100330" y="6258"/>
                  </a:cubicBezTo>
                  <a:cubicBezTo>
                    <a:pt x="97932" y="6258"/>
                    <a:pt x="95490" y="6851"/>
                    <a:pt x="93228" y="8122"/>
                  </a:cubicBezTo>
                  <a:cubicBezTo>
                    <a:pt x="92060" y="8772"/>
                    <a:pt x="90772" y="9090"/>
                    <a:pt x="89495" y="9090"/>
                  </a:cubicBezTo>
                  <a:cubicBezTo>
                    <a:pt x="87565" y="9090"/>
                    <a:pt x="85659" y="8362"/>
                    <a:pt x="84225" y="6948"/>
                  </a:cubicBezTo>
                  <a:lnTo>
                    <a:pt x="81322" y="4110"/>
                  </a:lnTo>
                  <a:cubicBezTo>
                    <a:pt x="78517" y="1370"/>
                    <a:pt x="74839" y="0"/>
                    <a:pt x="71161" y="0"/>
                  </a:cubicBezTo>
                  <a:close/>
                  <a:moveTo>
                    <a:pt x="84029" y="38785"/>
                  </a:moveTo>
                  <a:cubicBezTo>
                    <a:pt x="72188" y="38785"/>
                    <a:pt x="61391" y="45537"/>
                    <a:pt x="57085" y="55584"/>
                  </a:cubicBezTo>
                  <a:cubicBezTo>
                    <a:pt x="54476" y="61749"/>
                    <a:pt x="55585" y="65827"/>
                    <a:pt x="54704" y="70687"/>
                  </a:cubicBezTo>
                  <a:cubicBezTo>
                    <a:pt x="53204" y="78646"/>
                    <a:pt x="46712" y="86214"/>
                    <a:pt x="35426" y="93162"/>
                  </a:cubicBezTo>
                  <a:cubicBezTo>
                    <a:pt x="33762" y="94141"/>
                    <a:pt x="33273" y="96294"/>
                    <a:pt x="34252" y="97925"/>
                  </a:cubicBezTo>
                  <a:cubicBezTo>
                    <a:pt x="34913" y="98991"/>
                    <a:pt x="36061" y="99583"/>
                    <a:pt x="37233" y="99583"/>
                  </a:cubicBezTo>
                  <a:cubicBezTo>
                    <a:pt x="37854" y="99583"/>
                    <a:pt x="38482" y="99417"/>
                    <a:pt x="39047" y="99067"/>
                  </a:cubicBezTo>
                  <a:cubicBezTo>
                    <a:pt x="52127" y="91075"/>
                    <a:pt x="59695" y="81941"/>
                    <a:pt x="61522" y="71959"/>
                  </a:cubicBezTo>
                  <a:cubicBezTo>
                    <a:pt x="62566" y="66381"/>
                    <a:pt x="61457" y="63054"/>
                    <a:pt x="63479" y="58324"/>
                  </a:cubicBezTo>
                  <a:cubicBezTo>
                    <a:pt x="66708" y="50822"/>
                    <a:pt x="74961" y="45766"/>
                    <a:pt x="84029" y="45766"/>
                  </a:cubicBezTo>
                  <a:lnTo>
                    <a:pt x="95968" y="45766"/>
                  </a:lnTo>
                  <a:cubicBezTo>
                    <a:pt x="111300" y="45766"/>
                    <a:pt x="123793" y="58259"/>
                    <a:pt x="123793" y="73590"/>
                  </a:cubicBezTo>
                  <a:lnTo>
                    <a:pt x="123793" y="91401"/>
                  </a:lnTo>
                  <a:cubicBezTo>
                    <a:pt x="123793" y="113224"/>
                    <a:pt x="106048" y="130969"/>
                    <a:pt x="84193" y="130969"/>
                  </a:cubicBezTo>
                  <a:cubicBezTo>
                    <a:pt x="68731" y="130969"/>
                    <a:pt x="54606" y="121868"/>
                    <a:pt x="48180" y="107776"/>
                  </a:cubicBezTo>
                  <a:cubicBezTo>
                    <a:pt x="47580" y="106503"/>
                    <a:pt x="46308" y="105743"/>
                    <a:pt x="44975" y="105743"/>
                  </a:cubicBezTo>
                  <a:cubicBezTo>
                    <a:pt x="44498" y="105743"/>
                    <a:pt x="44013" y="105841"/>
                    <a:pt x="43548" y="106047"/>
                  </a:cubicBezTo>
                  <a:cubicBezTo>
                    <a:pt x="41819" y="106863"/>
                    <a:pt x="41036" y="108918"/>
                    <a:pt x="41852" y="110679"/>
                  </a:cubicBezTo>
                  <a:cubicBezTo>
                    <a:pt x="46451" y="120824"/>
                    <a:pt x="54476" y="128751"/>
                    <a:pt x="64197" y="133383"/>
                  </a:cubicBezTo>
                  <a:lnTo>
                    <a:pt x="64197" y="134329"/>
                  </a:lnTo>
                  <a:cubicBezTo>
                    <a:pt x="64197" y="142353"/>
                    <a:pt x="57705" y="148812"/>
                    <a:pt x="49648" y="148812"/>
                  </a:cubicBezTo>
                  <a:cubicBezTo>
                    <a:pt x="29783" y="148812"/>
                    <a:pt x="13734" y="164926"/>
                    <a:pt x="13734" y="184726"/>
                  </a:cubicBezTo>
                  <a:lnTo>
                    <a:pt x="13734" y="205277"/>
                  </a:lnTo>
                  <a:cubicBezTo>
                    <a:pt x="13734" y="207201"/>
                    <a:pt x="15299" y="208767"/>
                    <a:pt x="17224" y="208767"/>
                  </a:cubicBezTo>
                  <a:cubicBezTo>
                    <a:pt x="19149" y="208767"/>
                    <a:pt x="20714" y="207201"/>
                    <a:pt x="20714" y="205277"/>
                  </a:cubicBezTo>
                  <a:lnTo>
                    <a:pt x="20714" y="184726"/>
                  </a:lnTo>
                  <a:cubicBezTo>
                    <a:pt x="20714" y="168743"/>
                    <a:pt x="33664" y="155792"/>
                    <a:pt x="49648" y="155792"/>
                  </a:cubicBezTo>
                  <a:cubicBezTo>
                    <a:pt x="50301" y="155792"/>
                    <a:pt x="50920" y="155760"/>
                    <a:pt x="51573" y="155695"/>
                  </a:cubicBezTo>
                  <a:cubicBezTo>
                    <a:pt x="67098" y="169247"/>
                    <a:pt x="86713" y="176907"/>
                    <a:pt x="107551" y="176907"/>
                  </a:cubicBezTo>
                  <a:cubicBezTo>
                    <a:pt x="115302" y="176907"/>
                    <a:pt x="123223" y="175847"/>
                    <a:pt x="131165" y="173636"/>
                  </a:cubicBezTo>
                  <a:cubicBezTo>
                    <a:pt x="132992" y="173114"/>
                    <a:pt x="134101" y="171189"/>
                    <a:pt x="133579" y="169362"/>
                  </a:cubicBezTo>
                  <a:cubicBezTo>
                    <a:pt x="133142" y="167806"/>
                    <a:pt x="131722" y="166798"/>
                    <a:pt x="130181" y="166798"/>
                  </a:cubicBezTo>
                  <a:cubicBezTo>
                    <a:pt x="129881" y="166798"/>
                    <a:pt x="129576" y="166836"/>
                    <a:pt x="129273" y="166916"/>
                  </a:cubicBezTo>
                  <a:cubicBezTo>
                    <a:pt x="121961" y="168952"/>
                    <a:pt x="114663" y="169935"/>
                    <a:pt x="107511" y="169935"/>
                  </a:cubicBezTo>
                  <a:cubicBezTo>
                    <a:pt x="90031" y="169935"/>
                    <a:pt x="73426" y="164064"/>
                    <a:pt x="59630" y="153346"/>
                  </a:cubicBezTo>
                  <a:cubicBezTo>
                    <a:pt x="65958" y="150019"/>
                    <a:pt x="70492" y="143658"/>
                    <a:pt x="71079" y="136025"/>
                  </a:cubicBezTo>
                  <a:cubicBezTo>
                    <a:pt x="75515" y="137335"/>
                    <a:pt x="79950" y="137952"/>
                    <a:pt x="84288" y="137952"/>
                  </a:cubicBezTo>
                  <a:cubicBezTo>
                    <a:pt x="109010" y="137952"/>
                    <a:pt x="130547" y="117901"/>
                    <a:pt x="130741" y="91760"/>
                  </a:cubicBezTo>
                  <a:cubicBezTo>
                    <a:pt x="130741" y="91662"/>
                    <a:pt x="130741" y="73688"/>
                    <a:pt x="130741" y="73590"/>
                  </a:cubicBezTo>
                  <a:cubicBezTo>
                    <a:pt x="130741" y="54410"/>
                    <a:pt x="115149" y="38785"/>
                    <a:pt x="95968" y="38785"/>
                  </a:cubicBezTo>
                  <a:close/>
                  <a:moveTo>
                    <a:pt x="103359" y="140173"/>
                  </a:moveTo>
                  <a:cubicBezTo>
                    <a:pt x="102739" y="140173"/>
                    <a:pt x="102111" y="140339"/>
                    <a:pt x="101546" y="140689"/>
                  </a:cubicBezTo>
                  <a:cubicBezTo>
                    <a:pt x="99883" y="141668"/>
                    <a:pt x="99361" y="143821"/>
                    <a:pt x="100372" y="145452"/>
                  </a:cubicBezTo>
                  <a:cubicBezTo>
                    <a:pt x="104319" y="151911"/>
                    <a:pt x="111169" y="155792"/>
                    <a:pt x="118770" y="155792"/>
                  </a:cubicBezTo>
                  <a:cubicBezTo>
                    <a:pt x="134753" y="155792"/>
                    <a:pt x="147703" y="168743"/>
                    <a:pt x="147703" y="184726"/>
                  </a:cubicBezTo>
                  <a:lnTo>
                    <a:pt x="147703" y="205277"/>
                  </a:lnTo>
                  <a:cubicBezTo>
                    <a:pt x="147703" y="207201"/>
                    <a:pt x="149269" y="208767"/>
                    <a:pt x="151194" y="208767"/>
                  </a:cubicBezTo>
                  <a:cubicBezTo>
                    <a:pt x="153118" y="208767"/>
                    <a:pt x="154684" y="207201"/>
                    <a:pt x="154684" y="205277"/>
                  </a:cubicBezTo>
                  <a:lnTo>
                    <a:pt x="154684" y="184726"/>
                  </a:lnTo>
                  <a:cubicBezTo>
                    <a:pt x="154684" y="164893"/>
                    <a:pt x="138603" y="148812"/>
                    <a:pt x="118770" y="148812"/>
                  </a:cubicBezTo>
                  <a:cubicBezTo>
                    <a:pt x="113616" y="148812"/>
                    <a:pt x="108984" y="146202"/>
                    <a:pt x="106309" y="141831"/>
                  </a:cubicBezTo>
                  <a:cubicBezTo>
                    <a:pt x="105669" y="140765"/>
                    <a:pt x="104528" y="140173"/>
                    <a:pt x="103359" y="140173"/>
                  </a:cubicBezTo>
                  <a:close/>
                </a:path>
              </a:pathLst>
            </a:custGeom>
            <a:solidFill>
              <a:srgbClr val="AD2A39"/>
            </a:solidFill>
            <a:ln>
              <a:noFill/>
            </a:ln>
          </p:spPr>
          <p:txBody>
            <a:bodyPr spcFirstLastPara="1" wrap="square" lIns="91425" tIns="91425" rIns="91425" bIns="91425"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71" name="Grupo 70">
            <a:extLst>
              <a:ext uri="{FF2B5EF4-FFF2-40B4-BE49-F238E27FC236}">
                <a16:creationId xmlns:a16="http://schemas.microsoft.com/office/drawing/2014/main" id="{8AB8EE22-41EB-E6C6-CC76-E7E4C7D01515}"/>
              </a:ext>
            </a:extLst>
          </p:cNvPr>
          <p:cNvGrpSpPr/>
          <p:nvPr/>
        </p:nvGrpSpPr>
        <p:grpSpPr>
          <a:xfrm>
            <a:off x="346289" y="284341"/>
            <a:ext cx="11565257" cy="813283"/>
            <a:chOff x="346289" y="284341"/>
            <a:chExt cx="11565257" cy="813283"/>
          </a:xfrm>
        </p:grpSpPr>
        <p:sp>
          <p:nvSpPr>
            <p:cNvPr id="72" name="Google Shape;364;p19">
              <a:extLst>
                <a:ext uri="{FF2B5EF4-FFF2-40B4-BE49-F238E27FC236}">
                  <a16:creationId xmlns:a16="http://schemas.microsoft.com/office/drawing/2014/main" id="{E2E94CCD-2700-10B0-5878-44CD85E20D77}"/>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Instalación de Integrantes</a:t>
              </a:r>
              <a:endParaRPr lang="es-ES" sz="2000" b="1" dirty="0">
                <a:solidFill>
                  <a:schemeClr val="dk1"/>
                </a:solidFill>
                <a:ea typeface="Fira Sans"/>
                <a:cs typeface="Fira Sans"/>
                <a:sym typeface="Fira Sans"/>
              </a:endParaRPr>
            </a:p>
          </p:txBody>
        </p:sp>
        <p:grpSp>
          <p:nvGrpSpPr>
            <p:cNvPr id="74" name="Grupo 73">
              <a:extLst>
                <a:ext uri="{FF2B5EF4-FFF2-40B4-BE49-F238E27FC236}">
                  <a16:creationId xmlns:a16="http://schemas.microsoft.com/office/drawing/2014/main" id="{2974F52B-9B20-DADD-EE10-FCFD06EBA7EE}"/>
                </a:ext>
              </a:extLst>
            </p:cNvPr>
            <p:cNvGrpSpPr/>
            <p:nvPr/>
          </p:nvGrpSpPr>
          <p:grpSpPr>
            <a:xfrm>
              <a:off x="346289" y="284341"/>
              <a:ext cx="11565257" cy="813283"/>
              <a:chOff x="346289" y="284341"/>
              <a:chExt cx="11565257" cy="813283"/>
            </a:xfrm>
          </p:grpSpPr>
          <p:cxnSp>
            <p:nvCxnSpPr>
              <p:cNvPr id="76" name="Conector recto 75">
                <a:extLst>
                  <a:ext uri="{FF2B5EF4-FFF2-40B4-BE49-F238E27FC236}">
                    <a16:creationId xmlns:a16="http://schemas.microsoft.com/office/drawing/2014/main" id="{E67181F2-26D7-50A5-222A-D96C7EA6F69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grpSp>
            <p:nvGrpSpPr>
              <p:cNvPr id="77" name="Grupo 76">
                <a:extLst>
                  <a:ext uri="{FF2B5EF4-FFF2-40B4-BE49-F238E27FC236}">
                    <a16:creationId xmlns:a16="http://schemas.microsoft.com/office/drawing/2014/main" id="{ED6D1DEE-E02A-1A77-7F6B-F7A94AC80E12}"/>
                  </a:ext>
                </a:extLst>
              </p:cNvPr>
              <p:cNvGrpSpPr/>
              <p:nvPr/>
            </p:nvGrpSpPr>
            <p:grpSpPr>
              <a:xfrm>
                <a:off x="346289" y="313002"/>
                <a:ext cx="11565257" cy="784622"/>
                <a:chOff x="346289" y="313002"/>
                <a:chExt cx="11565257" cy="784622"/>
              </a:xfrm>
            </p:grpSpPr>
            <p:sp>
              <p:nvSpPr>
                <p:cNvPr id="78" name="CuadroTexto 77">
                  <a:extLst>
                    <a:ext uri="{FF2B5EF4-FFF2-40B4-BE49-F238E27FC236}">
                      <a16:creationId xmlns:a16="http://schemas.microsoft.com/office/drawing/2014/main" id="{0F4AAFD4-1549-810F-4A9A-94122EB4469F}"/>
                    </a:ext>
                  </a:extLst>
                </p:cNvPr>
                <p:cNvSpPr txBox="1"/>
                <p:nvPr/>
              </p:nvSpPr>
              <p:spPr>
                <a:xfrm>
                  <a:off x="2077045"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3ra. Sesión Ordinaria del 3er. Trimestre 2024</a:t>
                  </a:r>
                </a:p>
              </p:txBody>
            </p:sp>
            <p:pic>
              <p:nvPicPr>
                <p:cNvPr id="79" name="Google Shape;188;p2" descr="Un conjunto de letras blancas en un fondo blanco&#10;&#10;Descripción generada automáticamente con confianza media">
                  <a:extLst>
                    <a:ext uri="{FF2B5EF4-FFF2-40B4-BE49-F238E27FC236}">
                      <a16:creationId xmlns:a16="http://schemas.microsoft.com/office/drawing/2014/main" id="{DA933DCF-3C85-3F84-8FAF-25B3E9265B8F}"/>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sp>
        <p:nvSpPr>
          <p:cNvPr id="3" name="CuadroTexto 2">
            <a:extLst>
              <a:ext uri="{FF2B5EF4-FFF2-40B4-BE49-F238E27FC236}">
                <a16:creationId xmlns:a16="http://schemas.microsoft.com/office/drawing/2014/main" id="{6EC719DB-8075-C0A2-B36A-999487EFBE52}"/>
              </a:ext>
            </a:extLst>
          </p:cNvPr>
          <p:cNvSpPr txBox="1"/>
          <p:nvPr/>
        </p:nvSpPr>
        <p:spPr>
          <a:xfrm>
            <a:off x="544104" y="5505725"/>
            <a:ext cx="3305722" cy="584775"/>
          </a:xfrm>
          <a:prstGeom prst="rect">
            <a:avLst/>
          </a:prstGeom>
          <a:noFill/>
        </p:spPr>
        <p:txBody>
          <a:bodyPr wrap="square" rtlCol="0">
            <a:spAutoFit/>
          </a:bodyPr>
          <a:lstStyle/>
          <a:p>
            <a:r>
              <a:rPr lang="es-MX" sz="800" dirty="0"/>
              <a:t>OIC: Órgano Interno de Control     </a:t>
            </a:r>
          </a:p>
          <a:p>
            <a:r>
              <a:rPr lang="es-MX" sz="800" dirty="0"/>
              <a:t>CI: Control Interno       </a:t>
            </a:r>
          </a:p>
          <a:p>
            <a:r>
              <a:rPr lang="es-MX" sz="800" dirty="0"/>
              <a:t>ARI: Administración de Riesgos     </a:t>
            </a:r>
          </a:p>
          <a:p>
            <a:r>
              <a:rPr lang="es-MX" sz="800" dirty="0"/>
              <a:t>DGDA: Dirección General de Desarrollo Administrativo </a:t>
            </a:r>
          </a:p>
        </p:txBody>
      </p:sp>
      <p:sp>
        <p:nvSpPr>
          <p:cNvPr id="54" name="CuadroTexto 53">
            <a:extLst>
              <a:ext uri="{FF2B5EF4-FFF2-40B4-BE49-F238E27FC236}">
                <a16:creationId xmlns:a16="http://schemas.microsoft.com/office/drawing/2014/main" id="{48146CA6-96AB-7825-F03E-121C39634414}"/>
              </a:ext>
            </a:extLst>
          </p:cNvPr>
          <p:cNvSpPr txBox="1"/>
          <p:nvPr/>
        </p:nvSpPr>
        <p:spPr>
          <a:xfrm>
            <a:off x="4451752" y="4194357"/>
            <a:ext cx="3288495" cy="50783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900" b="1" kern="0" dirty="0">
                <a:solidFill>
                  <a:prstClr val="black">
                    <a:lumMod val="50000"/>
                  </a:prstClr>
                </a:solidFill>
                <a:cs typeface="Arial" panose="020B0604020202020204" pitchFamily="34" charset="0"/>
              </a:rPr>
              <a:t>LIC. ALEJANDRA GABRIELA VILLALOBOS LÓPEZ</a:t>
            </a:r>
          </a:p>
          <a:p>
            <a:pPr marL="0" marR="0" lvl="0" indent="0" algn="ctr" defTabSz="914400" eaLnBrk="1" fontAlgn="auto" latinLnBrk="0" hangingPunct="1">
              <a:lnSpc>
                <a:spcPct val="100000"/>
              </a:lnSpc>
              <a:spcBef>
                <a:spcPts val="0"/>
              </a:spcBef>
              <a:spcAft>
                <a:spcPts val="0"/>
              </a:spcAft>
              <a:buClrTx/>
              <a:buSzTx/>
              <a:buFontTx/>
              <a:buNone/>
              <a:tabLst/>
              <a:defRPr/>
            </a:pPr>
            <a:r>
              <a:rPr lang="es-MX" sz="900" kern="0" dirty="0">
                <a:solidFill>
                  <a:prstClr val="black">
                    <a:lumMod val="50000"/>
                  </a:prstClr>
                </a:solidFill>
                <a:cs typeface="Arial" panose="020B0604020202020204" pitchFamily="34" charset="0"/>
              </a:rPr>
              <a:t>DIRECTORA DE GASTO DE INVERSIÓN Y CONTROL PRESUPUESTAL . </a:t>
            </a:r>
            <a:r>
              <a:rPr lang="es-MX" sz="900" b="1" kern="0" dirty="0">
                <a:solidFill>
                  <a:prstClr val="black">
                    <a:lumMod val="50000"/>
                  </a:prstClr>
                </a:solidFill>
                <a:cs typeface="Arial" panose="020B0604020202020204" pitchFamily="34" charset="0"/>
              </a:rPr>
              <a:t>VOCAL B</a:t>
            </a:r>
          </a:p>
        </p:txBody>
      </p:sp>
      <p:sp>
        <p:nvSpPr>
          <p:cNvPr id="55" name="TextBox 57">
            <a:extLst>
              <a:ext uri="{FF2B5EF4-FFF2-40B4-BE49-F238E27FC236}">
                <a16:creationId xmlns:a16="http://schemas.microsoft.com/office/drawing/2014/main" id="{DD4F2244-F4DA-CC79-4DAE-D3FD6ED502DA}"/>
              </a:ext>
            </a:extLst>
          </p:cNvPr>
          <p:cNvSpPr txBox="1"/>
          <p:nvPr/>
        </p:nvSpPr>
        <p:spPr>
          <a:xfrm>
            <a:off x="4681263" y="4947811"/>
            <a:ext cx="2722260" cy="5078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900" b="1" kern="0" dirty="0">
                <a:solidFill>
                  <a:prstClr val="black">
                    <a:lumMod val="50000"/>
                  </a:prstClr>
                </a:solidFill>
                <a:cs typeface="Arial" panose="020B0604020202020204" pitchFamily="34" charset="0"/>
              </a:rPr>
              <a:t>LIC. ELSA ALEJANDRA GÁMEZ RODRÍGUEZ</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900" b="0" i="0" u="none" strike="noStrike" kern="0" cap="none" spc="0" normalizeH="0" baseline="0" noProof="0" dirty="0">
                <a:ln>
                  <a:noFill/>
                </a:ln>
                <a:solidFill>
                  <a:prstClr val="black">
                    <a:lumMod val="50000"/>
                  </a:prstClr>
                </a:solidFill>
                <a:effectLst/>
                <a:uLnTx/>
                <a:uFillTx/>
                <a:cs typeface="Arial" panose="020B0604020202020204" pitchFamily="34" charset="0"/>
              </a:rPr>
              <a:t>DIRECTORA GENERAL DE ASUNTOS J.</a:t>
            </a:r>
            <a:r>
              <a:rPr kumimoji="0" lang="es-MX" sz="900" b="0" i="0" u="none" strike="noStrike" kern="0" cap="none" spc="0" normalizeH="0" noProof="0" dirty="0">
                <a:ln>
                  <a:noFill/>
                </a:ln>
                <a:solidFill>
                  <a:prstClr val="black">
                    <a:lumMod val="50000"/>
                  </a:prstClr>
                </a:solidFill>
                <a:effectLst/>
                <a:uLnTx/>
                <a:uFillTx/>
                <a:cs typeface="Arial" panose="020B0604020202020204" pitchFamily="34" charset="0"/>
              </a:rPr>
              <a:t> Y T</a:t>
            </a:r>
            <a:r>
              <a:rPr kumimoji="0" lang="es-MX" sz="900" b="1" i="0" u="none" strike="noStrike" kern="0" cap="none" spc="0" normalizeH="0" noProof="0" dirty="0">
                <a:ln>
                  <a:noFill/>
                </a:ln>
                <a:solidFill>
                  <a:prstClr val="black">
                    <a:lumMod val="50000"/>
                  </a:prstClr>
                </a:solidFill>
                <a:effectLst/>
                <a:uLnTx/>
                <a:uFillTx/>
                <a:cs typeface="Arial" panose="020B0604020202020204" pitchFamily="34" charset="0"/>
              </a:rPr>
              <a:t>. VOCAL C</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900" b="0" i="0" u="none" strike="noStrike" kern="0" cap="none" spc="0" normalizeH="0" baseline="0" noProof="0" dirty="0">
              <a:ln>
                <a:noFill/>
              </a:ln>
              <a:solidFill>
                <a:prstClr val="black">
                  <a:lumMod val="50000"/>
                </a:prstClr>
              </a:solidFill>
              <a:effectLst/>
              <a:uLnTx/>
              <a:uFillTx/>
              <a:cs typeface="Arial" panose="020B0604020202020204" pitchFamily="34" charset="0"/>
            </a:endParaRPr>
          </a:p>
        </p:txBody>
      </p:sp>
      <p:sp>
        <p:nvSpPr>
          <p:cNvPr id="15" name="TextBox 57">
            <a:extLst>
              <a:ext uri="{FF2B5EF4-FFF2-40B4-BE49-F238E27FC236}">
                <a16:creationId xmlns:a16="http://schemas.microsoft.com/office/drawing/2014/main" id="{AAFFDAB6-1169-F3AB-7F14-06B467843B14}"/>
              </a:ext>
            </a:extLst>
          </p:cNvPr>
          <p:cNvSpPr txBox="1"/>
          <p:nvPr/>
        </p:nvSpPr>
        <p:spPr>
          <a:xfrm>
            <a:off x="4955911" y="5381223"/>
            <a:ext cx="2274324"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900" b="1" kern="0" dirty="0">
                <a:solidFill>
                  <a:prstClr val="black">
                    <a:lumMod val="50000"/>
                  </a:prstClr>
                </a:solidFill>
                <a:cs typeface="Arial" panose="020B0604020202020204" pitchFamily="34" charset="0"/>
              </a:rPr>
              <a:t>JUAN MANUEL MORENO JUÁREZ </a:t>
            </a:r>
          </a:p>
          <a:p>
            <a:pPr marL="0" marR="0" lvl="0" indent="0" algn="ctr" defTabSz="914400" eaLnBrk="1" fontAlgn="auto" latinLnBrk="0" hangingPunct="1">
              <a:lnSpc>
                <a:spcPct val="100000"/>
              </a:lnSpc>
              <a:spcBef>
                <a:spcPts val="0"/>
              </a:spcBef>
              <a:spcAft>
                <a:spcPts val="0"/>
              </a:spcAft>
              <a:buClrTx/>
              <a:buSzTx/>
              <a:buFontTx/>
              <a:buNone/>
              <a:tabLst/>
              <a:defRPr/>
            </a:pPr>
            <a:r>
              <a:rPr lang="es-MX" sz="900" kern="0" dirty="0">
                <a:solidFill>
                  <a:prstClr val="black">
                    <a:lumMod val="50000"/>
                  </a:prstClr>
                </a:solidFill>
                <a:cs typeface="Arial" panose="020B0604020202020204" pitchFamily="34" charset="0"/>
              </a:rPr>
              <a:t>SUBDIRECTOR DE TECNOLOGÍA E INFORMÁTICA </a:t>
            </a:r>
          </a:p>
          <a:p>
            <a:pPr marL="0" marR="0" lvl="0" indent="0" algn="ctr" defTabSz="914400" eaLnBrk="1" fontAlgn="auto" latinLnBrk="0" hangingPunct="1">
              <a:lnSpc>
                <a:spcPct val="100000"/>
              </a:lnSpc>
              <a:spcBef>
                <a:spcPts val="0"/>
              </a:spcBef>
              <a:spcAft>
                <a:spcPts val="0"/>
              </a:spcAft>
              <a:buClrTx/>
              <a:buSzTx/>
              <a:buFontTx/>
              <a:buNone/>
              <a:tabLst/>
              <a:defRPr/>
            </a:pPr>
            <a:r>
              <a:rPr lang="es-MX" sz="900" b="1" kern="0" dirty="0">
                <a:solidFill>
                  <a:prstClr val="black">
                    <a:lumMod val="50000"/>
                  </a:prstClr>
                </a:solidFill>
                <a:cs typeface="Arial" panose="020B0604020202020204" pitchFamily="34" charset="0"/>
              </a:rPr>
              <a:t>VOCAL D</a:t>
            </a:r>
          </a:p>
        </p:txBody>
      </p:sp>
      <p:pic>
        <p:nvPicPr>
          <p:cNvPr id="16" name="Imagen 15">
            <a:extLst>
              <a:ext uri="{FF2B5EF4-FFF2-40B4-BE49-F238E27FC236}">
                <a16:creationId xmlns:a16="http://schemas.microsoft.com/office/drawing/2014/main" id="{4961CAF0-4B72-C97F-0240-40F8AFDD68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cxnSp>
        <p:nvCxnSpPr>
          <p:cNvPr id="2" name="Conector recto 1">
            <a:extLst>
              <a:ext uri="{FF2B5EF4-FFF2-40B4-BE49-F238E27FC236}">
                <a16:creationId xmlns:a16="http://schemas.microsoft.com/office/drawing/2014/main" id="{92DA5BA8-C19C-9D58-8BA4-B71D5098A4C3}"/>
              </a:ext>
            </a:extLst>
          </p:cNvPr>
          <p:cNvCxnSpPr/>
          <p:nvPr/>
        </p:nvCxnSpPr>
        <p:spPr>
          <a:xfrm>
            <a:off x="6078639" y="4750809"/>
            <a:ext cx="0" cy="110940"/>
          </a:xfrm>
          <a:prstGeom prst="line">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53473BD8-EA5A-2706-93A2-0C5CB15E5A01}"/>
              </a:ext>
            </a:extLst>
          </p:cNvPr>
          <p:cNvCxnSpPr/>
          <p:nvPr/>
        </p:nvCxnSpPr>
        <p:spPr>
          <a:xfrm>
            <a:off x="6048991" y="5270283"/>
            <a:ext cx="0" cy="110940"/>
          </a:xfrm>
          <a:prstGeom prst="line">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6945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ES"/>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ES">
                <a:solidFill>
                  <a:schemeClr val="bg1"/>
                </a:solidFill>
              </a:rPr>
              <a:t>Dg</a:t>
            </a:r>
          </a:p>
          <a:p>
            <a:endParaRPr lang="es-ES"/>
          </a:p>
        </p:txBody>
      </p:sp>
      <p:grpSp>
        <p:nvGrpSpPr>
          <p:cNvPr id="18" name="Grupo 17">
            <a:extLst>
              <a:ext uri="{FF2B5EF4-FFF2-40B4-BE49-F238E27FC236}">
                <a16:creationId xmlns:a16="http://schemas.microsoft.com/office/drawing/2014/main" id="{ECBD5E98-BF76-B20C-860A-E1E7B6A33EA4}"/>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FC69AA6C-3725-D474-3DB3-0A3BD2000902}"/>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Ratificación del Acta de la Sesión Anterior</a:t>
              </a:r>
            </a:p>
          </p:txBody>
        </p:sp>
        <p:grpSp>
          <p:nvGrpSpPr>
            <p:cNvPr id="4" name="Grupo 3">
              <a:extLst>
                <a:ext uri="{FF2B5EF4-FFF2-40B4-BE49-F238E27FC236}">
                  <a16:creationId xmlns:a16="http://schemas.microsoft.com/office/drawing/2014/main" id="{EED813B4-26DE-D749-CB9C-67C926513F4C}"/>
                </a:ext>
              </a:extLst>
            </p:cNvPr>
            <p:cNvGrpSpPr/>
            <p:nvPr/>
          </p:nvGrpSpPr>
          <p:grpSpPr>
            <a:xfrm>
              <a:off x="346289" y="284341"/>
              <a:ext cx="11565257" cy="813283"/>
              <a:chOff x="346289" y="284341"/>
              <a:chExt cx="11565257" cy="813283"/>
            </a:xfrm>
          </p:grpSpPr>
          <p:cxnSp>
            <p:nvCxnSpPr>
              <p:cNvPr id="6" name="Conector recto 5">
                <a:extLst>
                  <a:ext uri="{FF2B5EF4-FFF2-40B4-BE49-F238E27FC236}">
                    <a16:creationId xmlns:a16="http://schemas.microsoft.com/office/drawing/2014/main" id="{2D3202A6-2AF5-932C-964D-E4341C69893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4277D336-278E-EC3B-80E1-49B11F70BEEF}"/>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6C801EB7-661A-01FD-D434-AB387CA54F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sp>
        <p:nvSpPr>
          <p:cNvPr id="5" name="CuadroTexto 4">
            <a:extLst>
              <a:ext uri="{FF2B5EF4-FFF2-40B4-BE49-F238E27FC236}">
                <a16:creationId xmlns:a16="http://schemas.microsoft.com/office/drawing/2014/main" id="{09E8ECD5-7173-8BC9-B4F3-F292598440D8}"/>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
        <p:nvSpPr>
          <p:cNvPr id="8" name="CuadroTexto 7">
            <a:extLst>
              <a:ext uri="{FF2B5EF4-FFF2-40B4-BE49-F238E27FC236}">
                <a16:creationId xmlns:a16="http://schemas.microsoft.com/office/drawing/2014/main" id="{C599212C-22A1-7C9E-95BC-EFD31915BACC}"/>
              </a:ext>
            </a:extLst>
          </p:cNvPr>
          <p:cNvSpPr txBox="1"/>
          <p:nvPr/>
        </p:nvSpPr>
        <p:spPr>
          <a:xfrm>
            <a:off x="7534200" y="1572695"/>
            <a:ext cx="2752344" cy="369332"/>
          </a:xfrm>
          <a:prstGeom prst="rect">
            <a:avLst/>
          </a:prstGeom>
          <a:noFill/>
        </p:spPr>
        <p:txBody>
          <a:bodyPr wrap="square" rtlCol="0">
            <a:spAutoFit/>
          </a:bodyPr>
          <a:lstStyle/>
          <a:p>
            <a:pPr algn="ctr"/>
            <a:r>
              <a:rPr lang="es-MX" b="1" dirty="0"/>
              <a:t>TURISMO</a:t>
            </a:r>
          </a:p>
        </p:txBody>
      </p:sp>
      <p:pic>
        <p:nvPicPr>
          <p:cNvPr id="10" name="Imagen 9">
            <a:extLst>
              <a:ext uri="{FF2B5EF4-FFF2-40B4-BE49-F238E27FC236}">
                <a16:creationId xmlns:a16="http://schemas.microsoft.com/office/drawing/2014/main" id="{F452B47E-CAC4-715C-57FE-3249008FD49F}"/>
              </a:ext>
            </a:extLst>
          </p:cNvPr>
          <p:cNvPicPr>
            <a:picLocks noChangeAspect="1"/>
          </p:cNvPicPr>
          <p:nvPr/>
        </p:nvPicPr>
        <p:blipFill>
          <a:blip r:embed="rId5"/>
          <a:stretch>
            <a:fillRect/>
          </a:stretch>
        </p:blipFill>
        <p:spPr>
          <a:xfrm>
            <a:off x="5980311" y="2057398"/>
            <a:ext cx="2930061" cy="3643061"/>
          </a:xfrm>
          <a:prstGeom prst="rect">
            <a:avLst/>
          </a:prstGeom>
          <a:ln>
            <a:solidFill>
              <a:schemeClr val="accent1"/>
            </a:solidFill>
          </a:ln>
        </p:spPr>
      </p:pic>
      <p:pic>
        <p:nvPicPr>
          <p:cNvPr id="14" name="Imagen 13">
            <a:extLst>
              <a:ext uri="{FF2B5EF4-FFF2-40B4-BE49-F238E27FC236}">
                <a16:creationId xmlns:a16="http://schemas.microsoft.com/office/drawing/2014/main" id="{ED9DBAB2-B281-D803-4818-03F82C7144BC}"/>
              </a:ext>
            </a:extLst>
          </p:cNvPr>
          <p:cNvPicPr>
            <a:picLocks noChangeAspect="1"/>
          </p:cNvPicPr>
          <p:nvPr/>
        </p:nvPicPr>
        <p:blipFill>
          <a:blip r:embed="rId6"/>
          <a:stretch>
            <a:fillRect/>
          </a:stretch>
        </p:blipFill>
        <p:spPr>
          <a:xfrm>
            <a:off x="8910372" y="2057399"/>
            <a:ext cx="2930061" cy="3643061"/>
          </a:xfrm>
          <a:prstGeom prst="rect">
            <a:avLst/>
          </a:prstGeom>
          <a:ln>
            <a:solidFill>
              <a:schemeClr val="accent1"/>
            </a:solidFill>
          </a:ln>
        </p:spPr>
      </p:pic>
      <p:pic>
        <p:nvPicPr>
          <p:cNvPr id="16" name="Imagen 15">
            <a:extLst>
              <a:ext uri="{FF2B5EF4-FFF2-40B4-BE49-F238E27FC236}">
                <a16:creationId xmlns:a16="http://schemas.microsoft.com/office/drawing/2014/main" id="{49EF69E6-E31F-4B83-1545-C0FCBD13F5D1}"/>
              </a:ext>
            </a:extLst>
          </p:cNvPr>
          <p:cNvPicPr>
            <a:picLocks noChangeAspect="1"/>
          </p:cNvPicPr>
          <p:nvPr/>
        </p:nvPicPr>
        <p:blipFill>
          <a:blip r:embed="rId7"/>
          <a:stretch>
            <a:fillRect/>
          </a:stretch>
        </p:blipFill>
        <p:spPr>
          <a:xfrm>
            <a:off x="140592" y="2056194"/>
            <a:ext cx="2828614" cy="3644265"/>
          </a:xfrm>
          <a:prstGeom prst="rect">
            <a:avLst/>
          </a:prstGeom>
          <a:ln>
            <a:solidFill>
              <a:schemeClr val="tx1"/>
            </a:solidFill>
          </a:ln>
        </p:spPr>
      </p:pic>
      <p:pic>
        <p:nvPicPr>
          <p:cNvPr id="19" name="Imagen 18">
            <a:extLst>
              <a:ext uri="{FF2B5EF4-FFF2-40B4-BE49-F238E27FC236}">
                <a16:creationId xmlns:a16="http://schemas.microsoft.com/office/drawing/2014/main" id="{02D4946F-DF39-E25D-73FC-D349E600A497}"/>
              </a:ext>
            </a:extLst>
          </p:cNvPr>
          <p:cNvPicPr>
            <a:picLocks noChangeAspect="1"/>
          </p:cNvPicPr>
          <p:nvPr/>
        </p:nvPicPr>
        <p:blipFill>
          <a:blip r:embed="rId8"/>
          <a:stretch>
            <a:fillRect/>
          </a:stretch>
        </p:blipFill>
        <p:spPr>
          <a:xfrm>
            <a:off x="3041498" y="2033468"/>
            <a:ext cx="2752343" cy="3772628"/>
          </a:xfrm>
          <a:prstGeom prst="rect">
            <a:avLst/>
          </a:prstGeom>
          <a:ln>
            <a:solidFill>
              <a:schemeClr val="tx1"/>
            </a:solidFill>
          </a:ln>
        </p:spPr>
      </p:pic>
      <p:sp>
        <p:nvSpPr>
          <p:cNvPr id="20" name="CuadroTexto 19">
            <a:extLst>
              <a:ext uri="{FF2B5EF4-FFF2-40B4-BE49-F238E27FC236}">
                <a16:creationId xmlns:a16="http://schemas.microsoft.com/office/drawing/2014/main" id="{5E24E4D5-BBEE-14F1-72B5-61C103E2DBBD}"/>
              </a:ext>
            </a:extLst>
          </p:cNvPr>
          <p:cNvSpPr txBox="1"/>
          <p:nvPr/>
        </p:nvSpPr>
        <p:spPr>
          <a:xfrm>
            <a:off x="1554899" y="1527754"/>
            <a:ext cx="2752344" cy="369332"/>
          </a:xfrm>
          <a:prstGeom prst="rect">
            <a:avLst/>
          </a:prstGeom>
          <a:noFill/>
        </p:spPr>
        <p:txBody>
          <a:bodyPr wrap="square" rtlCol="0">
            <a:spAutoFit/>
          </a:bodyPr>
          <a:lstStyle/>
          <a:p>
            <a:pPr algn="ctr"/>
            <a:r>
              <a:rPr lang="es-MX" b="1" dirty="0"/>
              <a:t>ECONOMÍA</a:t>
            </a:r>
          </a:p>
        </p:txBody>
      </p:sp>
    </p:spTree>
    <p:extLst>
      <p:ext uri="{BB962C8B-B14F-4D97-AF65-F5344CB8AC3E}">
        <p14:creationId xmlns:p14="http://schemas.microsoft.com/office/powerpoint/2010/main" val="3000961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53625" y="1601560"/>
            <a:ext cx="12287948" cy="4377705"/>
            <a:chOff x="510954" y="2113075"/>
            <a:chExt cx="11770712" cy="4091565"/>
          </a:xfrm>
        </p:grpSpPr>
        <p:sp>
          <p:nvSpPr>
            <p:cNvPr id="28" name="TextBox 18">
              <a:extLst>
                <a:ext uri="{FF2B5EF4-FFF2-40B4-BE49-F238E27FC236}">
                  <a16:creationId xmlns:a16="http://schemas.microsoft.com/office/drawing/2014/main" id="{8EB81E98-C0F9-6DCA-909D-310269FA4531}"/>
                </a:ext>
              </a:extLst>
            </p:cNvPr>
            <p:cNvSpPr txBox="1"/>
            <p:nvPr/>
          </p:nvSpPr>
          <p:spPr>
            <a:xfrm>
              <a:off x="591908" y="2320271"/>
              <a:ext cx="2743752" cy="31944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a:ln>
                    <a:noFill/>
                  </a:ln>
                  <a:solidFill>
                    <a:srgbClr val="E84C22"/>
                  </a:solidFill>
                  <a:effectLst/>
                  <a:uLnTx/>
                  <a:uFillTx/>
                </a:rPr>
                <a:t>1. CONTROL INTERNO</a:t>
              </a:r>
            </a:p>
          </p:txBody>
        </p:sp>
        <p:sp>
          <p:nvSpPr>
            <p:cNvPr id="29" name="TextBox 19">
              <a:extLst>
                <a:ext uri="{FF2B5EF4-FFF2-40B4-BE49-F238E27FC236}">
                  <a16:creationId xmlns:a16="http://schemas.microsoft.com/office/drawing/2014/main" id="{0350C633-A602-9383-A067-8DA06D3DCE9D}"/>
                </a:ext>
              </a:extLst>
            </p:cNvPr>
            <p:cNvSpPr txBox="1"/>
            <p:nvPr/>
          </p:nvSpPr>
          <p:spPr>
            <a:xfrm>
              <a:off x="591908" y="2770316"/>
              <a:ext cx="2743752" cy="730023"/>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effectLst/>
                  <a:uLnTx/>
                  <a:uFillTx/>
                  <a:cs typeface="Arial" panose="020B0604020202020204" pitchFamily="34" charset="0"/>
                </a:rPr>
                <a:t>Evaluación del CI</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effectLst/>
                  <a:uLnTx/>
                  <a:uFillTx/>
                  <a:cs typeface="Arial" panose="020B0604020202020204" pitchFamily="34" charset="0"/>
                </a:rPr>
                <a:t>Administración de Riesgos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a:ln>
                    <a:noFill/>
                  </a:ln>
                  <a:effectLst/>
                  <a:uLnTx/>
                  <a:uFillTx/>
                  <a:cs typeface="Arial" panose="020B0604020202020204" pitchFamily="34" charset="0"/>
                </a:rPr>
                <a:t>Tecnologías de la Información </a:t>
              </a:r>
            </a:p>
          </p:txBody>
        </p:sp>
        <p:grpSp>
          <p:nvGrpSpPr>
            <p:cNvPr id="30" name="Group 14">
              <a:extLst>
                <a:ext uri="{FF2B5EF4-FFF2-40B4-BE49-F238E27FC236}">
                  <a16:creationId xmlns:a16="http://schemas.microsoft.com/office/drawing/2014/main" id="{A1E92364-B481-F15E-5439-3012F3A3921B}"/>
                </a:ext>
              </a:extLst>
            </p:cNvPr>
            <p:cNvGrpSpPr/>
            <p:nvPr/>
          </p:nvGrpSpPr>
          <p:grpSpPr>
            <a:xfrm>
              <a:off x="2443880" y="2113075"/>
              <a:ext cx="6817280" cy="4091565"/>
              <a:chOff x="1863122" y="2106120"/>
              <a:chExt cx="6668740" cy="4002416"/>
            </a:xfrm>
          </p:grpSpPr>
          <p:sp>
            <p:nvSpPr>
              <p:cNvPr id="45" name="Cube 6">
                <a:extLst>
                  <a:ext uri="{FF2B5EF4-FFF2-40B4-BE49-F238E27FC236}">
                    <a16:creationId xmlns:a16="http://schemas.microsoft.com/office/drawing/2014/main" id="{23345F24-C328-0C61-CB2A-5C1DE80AD65F}"/>
                  </a:ext>
                </a:extLst>
              </p:cNvPr>
              <p:cNvSpPr/>
              <p:nvPr/>
            </p:nvSpPr>
            <p:spPr>
              <a:xfrm rot="8100000">
                <a:off x="6785265" y="2192319"/>
                <a:ext cx="1534340" cy="1534340"/>
              </a:xfrm>
              <a:prstGeom prst="cube">
                <a:avLst>
                  <a:gd name="adj" fmla="val 14635"/>
                </a:avLst>
              </a:prstGeom>
              <a:solidFill>
                <a:srgbClr val="FFBD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ea typeface="+mn-ea"/>
                  <a:cs typeface="+mn-cs"/>
                </a:endParaRPr>
              </a:p>
            </p:txBody>
          </p:sp>
          <p:sp>
            <p:nvSpPr>
              <p:cNvPr id="46" name="Cube 9">
                <a:extLst>
                  <a:ext uri="{FF2B5EF4-FFF2-40B4-BE49-F238E27FC236}">
                    <a16:creationId xmlns:a16="http://schemas.microsoft.com/office/drawing/2014/main" id="{051FB615-89D8-0C6D-2A0C-95BF05BDE4DC}"/>
                  </a:ext>
                </a:extLst>
              </p:cNvPr>
              <p:cNvSpPr/>
              <p:nvPr/>
            </p:nvSpPr>
            <p:spPr>
              <a:xfrm rot="13500000">
                <a:off x="6997522" y="4524935"/>
                <a:ext cx="1534340" cy="1534340"/>
              </a:xfrm>
              <a:prstGeom prst="cube">
                <a:avLst>
                  <a:gd name="adj" fmla="val 14635"/>
                </a:avLst>
              </a:prstGeom>
              <a:solidFill>
                <a:srgbClr val="B6492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7" name="Cube 10">
                <a:extLst>
                  <a:ext uri="{FF2B5EF4-FFF2-40B4-BE49-F238E27FC236}">
                    <a16:creationId xmlns:a16="http://schemas.microsoft.com/office/drawing/2014/main" id="{CF25723C-EC89-A855-A251-FE6C0AC99FE2}"/>
                  </a:ext>
                </a:extLst>
              </p:cNvPr>
              <p:cNvSpPr/>
              <p:nvPr/>
            </p:nvSpPr>
            <p:spPr>
              <a:xfrm rot="18900000">
                <a:off x="1863122" y="4574196"/>
                <a:ext cx="1534340" cy="1534340"/>
              </a:xfrm>
              <a:prstGeom prst="cube">
                <a:avLst>
                  <a:gd name="adj" fmla="val 14635"/>
                </a:avLst>
              </a:prstGeom>
              <a:solidFill>
                <a:srgbClr val="CC99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8" name="Cube 11">
                <a:extLst>
                  <a:ext uri="{FF2B5EF4-FFF2-40B4-BE49-F238E27FC236}">
                    <a16:creationId xmlns:a16="http://schemas.microsoft.com/office/drawing/2014/main" id="{039022D3-80B9-6AD6-A39A-7309CD8E06CF}"/>
                  </a:ext>
                </a:extLst>
              </p:cNvPr>
              <p:cNvSpPr/>
              <p:nvPr/>
            </p:nvSpPr>
            <p:spPr>
              <a:xfrm rot="2700000">
                <a:off x="2403138" y="2106120"/>
                <a:ext cx="1534340" cy="1534340"/>
              </a:xfrm>
              <a:prstGeom prst="cube">
                <a:avLst>
                  <a:gd name="adj" fmla="val 14635"/>
                </a:avLst>
              </a:prstGeom>
              <a:solidFill>
                <a:srgbClr val="E84C2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31" name="TextBox 12">
              <a:extLst>
                <a:ext uri="{FF2B5EF4-FFF2-40B4-BE49-F238E27FC236}">
                  <a16:creationId xmlns:a16="http://schemas.microsoft.com/office/drawing/2014/main" id="{9BE9EB64-8B37-CBCF-4447-A9B0F2613D00}"/>
                </a:ext>
              </a:extLst>
            </p:cNvPr>
            <p:cNvSpPr txBox="1"/>
            <p:nvPr/>
          </p:nvSpPr>
          <p:spPr>
            <a:xfrm>
              <a:off x="2968114" y="2495270"/>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dirty="0">
                  <a:ln>
                    <a:noFill/>
                  </a:ln>
                  <a:solidFill>
                    <a:schemeClr val="bg1"/>
                  </a:solidFill>
                  <a:effectLst/>
                  <a:uLnTx/>
                  <a:uFillTx/>
                </a:rPr>
                <a:t>1</a:t>
              </a:r>
            </a:p>
          </p:txBody>
        </p:sp>
        <p:sp>
          <p:nvSpPr>
            <p:cNvPr id="32" name="TextBox 15">
              <a:extLst>
                <a:ext uri="{FF2B5EF4-FFF2-40B4-BE49-F238E27FC236}">
                  <a16:creationId xmlns:a16="http://schemas.microsoft.com/office/drawing/2014/main" id="{0CB7A308-18E8-A6A6-4D98-682AA4DAB800}"/>
                </a:ext>
              </a:extLst>
            </p:cNvPr>
            <p:cNvSpPr txBox="1"/>
            <p:nvPr/>
          </p:nvSpPr>
          <p:spPr>
            <a:xfrm>
              <a:off x="7647954" y="2461782"/>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lang="en-US" sz="7000" kern="0" dirty="0">
                  <a:solidFill>
                    <a:schemeClr val="bg1"/>
                  </a:solidFill>
                </a:rPr>
                <a:t>2</a:t>
              </a:r>
              <a:endParaRPr kumimoji="0" lang="en-US" sz="7000" b="0" i="0" u="none" strike="noStrike" kern="0" cap="none" spc="0" normalizeH="0" baseline="0" noProof="0" dirty="0">
                <a:ln>
                  <a:noFill/>
                </a:ln>
                <a:solidFill>
                  <a:schemeClr val="bg1"/>
                </a:solidFill>
                <a:effectLst/>
                <a:uLnTx/>
                <a:uFillTx/>
              </a:endParaRPr>
            </a:p>
          </p:txBody>
        </p:sp>
        <p:sp>
          <p:nvSpPr>
            <p:cNvPr id="33" name="TextBox 16">
              <a:extLst>
                <a:ext uri="{FF2B5EF4-FFF2-40B4-BE49-F238E27FC236}">
                  <a16:creationId xmlns:a16="http://schemas.microsoft.com/office/drawing/2014/main" id="{977EF0B0-8534-0123-09F1-8ED25E54C656}"/>
                </a:ext>
              </a:extLst>
            </p:cNvPr>
            <p:cNvSpPr txBox="1"/>
            <p:nvPr/>
          </p:nvSpPr>
          <p:spPr>
            <a:xfrm>
              <a:off x="7975200" y="4956543"/>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lang="en-US" sz="7000" kern="0" dirty="0">
                  <a:solidFill>
                    <a:schemeClr val="bg1"/>
                  </a:solidFill>
                </a:rPr>
                <a:t>4</a:t>
              </a:r>
              <a:endParaRPr kumimoji="0" lang="en-US" sz="7000" b="0" i="0" u="none" strike="noStrike" kern="0" cap="none" spc="0" normalizeH="0" baseline="0" noProof="0" dirty="0">
                <a:ln>
                  <a:noFill/>
                </a:ln>
                <a:solidFill>
                  <a:schemeClr val="bg1"/>
                </a:solidFill>
                <a:effectLst/>
                <a:uLnTx/>
                <a:uFillTx/>
              </a:endParaRPr>
            </a:p>
          </p:txBody>
        </p:sp>
        <p:sp>
          <p:nvSpPr>
            <p:cNvPr id="34" name="TextBox 17">
              <a:extLst>
                <a:ext uri="{FF2B5EF4-FFF2-40B4-BE49-F238E27FC236}">
                  <a16:creationId xmlns:a16="http://schemas.microsoft.com/office/drawing/2014/main" id="{CC237674-76C9-1DD3-4E2A-319BB020F513}"/>
                </a:ext>
              </a:extLst>
            </p:cNvPr>
            <p:cNvSpPr txBox="1"/>
            <p:nvPr/>
          </p:nvSpPr>
          <p:spPr>
            <a:xfrm>
              <a:off x="2552551" y="5134830"/>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lang="en-US" sz="7000" kern="0" dirty="0">
                  <a:solidFill>
                    <a:schemeClr val="bg1"/>
                  </a:solidFill>
                </a:rPr>
                <a:t>3</a:t>
              </a:r>
              <a:endParaRPr kumimoji="0" lang="en-US" sz="7000" b="0" i="0" u="none" strike="noStrike" kern="0" cap="none" spc="0" normalizeH="0" baseline="0" noProof="0" dirty="0">
                <a:ln>
                  <a:noFill/>
                </a:ln>
                <a:solidFill>
                  <a:schemeClr val="bg1"/>
                </a:solidFill>
                <a:effectLst/>
                <a:uLnTx/>
                <a:uFillTx/>
              </a:endParaRPr>
            </a:p>
          </p:txBody>
        </p:sp>
        <p:sp>
          <p:nvSpPr>
            <p:cNvPr id="35" name="TextBox 20">
              <a:extLst>
                <a:ext uri="{FF2B5EF4-FFF2-40B4-BE49-F238E27FC236}">
                  <a16:creationId xmlns:a16="http://schemas.microsoft.com/office/drawing/2014/main" id="{CCE96D2F-5D4A-F55D-DE98-7FB5BAFAAD41}"/>
                </a:ext>
              </a:extLst>
            </p:cNvPr>
            <p:cNvSpPr txBox="1"/>
            <p:nvPr/>
          </p:nvSpPr>
          <p:spPr>
            <a:xfrm>
              <a:off x="9536745" y="4599032"/>
              <a:ext cx="2743752" cy="514443"/>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B64926"/>
                  </a:solidFill>
                  <a:effectLst/>
                  <a:uLnTx/>
                  <a:uFillTx/>
                </a:rPr>
                <a:t>4. TRANSPARENCIA E</a:t>
              </a:r>
              <a:r>
                <a:rPr kumimoji="0" lang="en-US" sz="1800" b="1" i="0" u="none" strike="noStrike" kern="0" cap="none" spc="0" normalizeH="0" baseline="0" noProof="0" dirty="0">
                  <a:ln>
                    <a:noFill/>
                  </a:ln>
                  <a:solidFill>
                    <a:prstClr val="white"/>
                  </a:solidFill>
                  <a:effectLst/>
                  <a:uLnTx/>
                  <a:uFillTx/>
                </a:rPr>
                <a:t> . . </a:t>
              </a:r>
              <a:r>
                <a:rPr kumimoji="0" lang="en-US" sz="1800" b="1" i="0" u="none" strike="noStrike" kern="0" cap="none" spc="0" normalizeH="0" baseline="0" noProof="0" dirty="0">
                  <a:ln>
                    <a:noFill/>
                  </a:ln>
                  <a:solidFill>
                    <a:srgbClr val="B64926"/>
                  </a:solidFill>
                  <a:effectLst/>
                  <a:uLnTx/>
                  <a:uFillTx/>
                </a:rPr>
                <a:t>  INTEGRIDAD.</a:t>
              </a:r>
            </a:p>
          </p:txBody>
        </p:sp>
        <p:sp>
          <p:nvSpPr>
            <p:cNvPr id="36" name="TextBox 21">
              <a:extLst>
                <a:ext uri="{FF2B5EF4-FFF2-40B4-BE49-F238E27FC236}">
                  <a16:creationId xmlns:a16="http://schemas.microsoft.com/office/drawing/2014/main" id="{520608AF-4AE1-98F8-6EDF-2596ADFA602B}"/>
                </a:ext>
              </a:extLst>
            </p:cNvPr>
            <p:cNvSpPr txBox="1"/>
            <p:nvPr/>
          </p:nvSpPr>
          <p:spPr>
            <a:xfrm>
              <a:off x="9537914" y="5064230"/>
              <a:ext cx="2743752" cy="730023"/>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dirty="0">
                  <a:ln>
                    <a:noFill/>
                  </a:ln>
                  <a:effectLst/>
                  <a:uLnTx/>
                  <a:uFillTx/>
                  <a:cs typeface="Arial" panose="020B0604020202020204" pitchFamily="34" charset="0"/>
                </a:rPr>
                <a:t>Integridad Institucional</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dirty="0">
                  <a:ln>
                    <a:noFill/>
                  </a:ln>
                  <a:effectLst/>
                  <a:uLnTx/>
                  <a:uFillTx/>
                  <a:cs typeface="Arial" panose="020B0604020202020204" pitchFamily="34" charset="0"/>
                </a:rPr>
                <a:t>Unidad de Transparencia</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dirty="0">
                  <a:ln>
                    <a:noFill/>
                  </a:ln>
                  <a:effectLst/>
                  <a:uLnTx/>
                  <a:uFillTx/>
                  <a:cs typeface="Arial" panose="020B0604020202020204" pitchFamily="34" charset="0"/>
                </a:rPr>
                <a:t>Declaración </a:t>
              </a:r>
            </a:p>
          </p:txBody>
        </p:sp>
        <p:sp>
          <p:nvSpPr>
            <p:cNvPr id="37" name="TextBox 22">
              <a:extLst>
                <a:ext uri="{FF2B5EF4-FFF2-40B4-BE49-F238E27FC236}">
                  <a16:creationId xmlns:a16="http://schemas.microsoft.com/office/drawing/2014/main" id="{90CE2ABF-FF89-D495-77E6-769157A22F99}"/>
                </a:ext>
              </a:extLst>
            </p:cNvPr>
            <p:cNvSpPr txBox="1"/>
            <p:nvPr/>
          </p:nvSpPr>
          <p:spPr>
            <a:xfrm>
              <a:off x="9329101" y="2152882"/>
              <a:ext cx="2743752" cy="54104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BD47"/>
                  </a:solidFill>
                  <a:effectLst/>
                  <a:uLnTx/>
                  <a:uFillTx/>
                </a:rPr>
                <a:t>2. CUENTA PÚBLICA Y    </a:t>
              </a:r>
              <a:r>
                <a:rPr kumimoji="0" lang="en-US" sz="1800" b="1" i="0" u="none" strike="noStrike" kern="0" cap="none" spc="0" normalizeH="0" baseline="0" noProof="0" dirty="0">
                  <a:ln>
                    <a:noFill/>
                  </a:ln>
                  <a:solidFill>
                    <a:prstClr val="white"/>
                  </a:solidFill>
                  <a:effectLst/>
                  <a:uLnTx/>
                  <a:uFillTx/>
                </a:rPr>
                <a:t>. </a:t>
              </a:r>
              <a:r>
                <a:rPr kumimoji="0" lang="en-US" sz="1800" b="1" i="0" u="none" strike="noStrike" kern="0" cap="none" spc="0" normalizeH="0" baseline="0" noProof="0" dirty="0">
                  <a:ln>
                    <a:noFill/>
                  </a:ln>
                  <a:solidFill>
                    <a:srgbClr val="FFBD47"/>
                  </a:solidFill>
                  <a:effectLst/>
                  <a:uLnTx/>
                  <a:uFillTx/>
                </a:rPr>
                <a:t>  ADMINISTRACIÓN.</a:t>
              </a:r>
            </a:p>
          </p:txBody>
        </p:sp>
        <p:sp>
          <p:nvSpPr>
            <p:cNvPr id="38" name="TextBox 23">
              <a:extLst>
                <a:ext uri="{FF2B5EF4-FFF2-40B4-BE49-F238E27FC236}">
                  <a16:creationId xmlns:a16="http://schemas.microsoft.com/office/drawing/2014/main" id="{4C025729-0139-9C77-5032-98F57BF035C3}"/>
                </a:ext>
              </a:extLst>
            </p:cNvPr>
            <p:cNvSpPr txBox="1"/>
            <p:nvPr/>
          </p:nvSpPr>
          <p:spPr>
            <a:xfrm>
              <a:off x="9173403" y="2665230"/>
              <a:ext cx="2743752" cy="949506"/>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dirty="0">
                  <a:ln>
                    <a:noFill/>
                  </a:ln>
                  <a:effectLst/>
                  <a:uLnTx/>
                  <a:uFillTx/>
                  <a:cs typeface="Arial" panose="020B0604020202020204" pitchFamily="34" charset="0"/>
                </a:rPr>
                <a:t>Seguimiento de Indicadores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dirty="0">
                  <a:ln>
                    <a:noFill/>
                  </a:ln>
                  <a:effectLst/>
                  <a:uLnTx/>
                  <a:uFillTx/>
                  <a:cs typeface="Arial" panose="020B0604020202020204" pitchFamily="34" charset="0"/>
                </a:rPr>
                <a:t>Presupuesto</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200" b="0" i="0" u="none" strike="noStrike" kern="0" cap="none" spc="0" normalizeH="0" baseline="0" noProof="0" dirty="0">
                  <a:ln>
                    <a:noFill/>
                  </a:ln>
                  <a:effectLst/>
                  <a:uLnTx/>
                  <a:uFillTx/>
                  <a:cs typeface="Arial" panose="020B0604020202020204" pitchFamily="34" charset="0"/>
                </a:rPr>
                <a:t>Amortización Contable y Presupuestaria</a:t>
              </a:r>
            </a:p>
          </p:txBody>
        </p:sp>
        <p:sp>
          <p:nvSpPr>
            <p:cNvPr id="39" name="TextBox 24">
              <a:extLst>
                <a:ext uri="{FF2B5EF4-FFF2-40B4-BE49-F238E27FC236}">
                  <a16:creationId xmlns:a16="http://schemas.microsoft.com/office/drawing/2014/main" id="{3D120C5F-B3C3-3363-8065-7401BE955E63}"/>
                </a:ext>
              </a:extLst>
            </p:cNvPr>
            <p:cNvSpPr txBox="1"/>
            <p:nvPr/>
          </p:nvSpPr>
          <p:spPr>
            <a:xfrm>
              <a:off x="510954" y="4625119"/>
              <a:ext cx="2743752" cy="505682"/>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CC9900"/>
                  </a:solidFill>
                  <a:effectLst/>
                  <a:uLnTx/>
                  <a:uFillTx/>
                </a:rPr>
                <a:t>3. FISCALIZACIÓN Y    AUDITORÍA.</a:t>
              </a:r>
            </a:p>
          </p:txBody>
        </p:sp>
        <p:sp>
          <p:nvSpPr>
            <p:cNvPr id="40" name="TextBox 25">
              <a:extLst>
                <a:ext uri="{FF2B5EF4-FFF2-40B4-BE49-F238E27FC236}">
                  <a16:creationId xmlns:a16="http://schemas.microsoft.com/office/drawing/2014/main" id="{9AF25D52-0BB3-4106-2BE7-222F31799225}"/>
                </a:ext>
              </a:extLst>
            </p:cNvPr>
            <p:cNvSpPr txBox="1"/>
            <p:nvPr/>
          </p:nvSpPr>
          <p:spPr>
            <a:xfrm>
              <a:off x="568473" y="5210356"/>
              <a:ext cx="2743752" cy="510541"/>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200" b="0" i="0" u="none" strike="noStrike" kern="0" cap="none" spc="0" normalizeH="0" baseline="0" dirty="0">
                  <a:ln>
                    <a:noFill/>
                  </a:ln>
                  <a:effectLst/>
                  <a:uLnTx/>
                  <a:uFillTx/>
                  <a:cs typeface="Arial" panose="020B0604020202020204" pitchFamily="34" charset="0"/>
                </a:rPr>
                <a:t>Auditorías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200" b="0" i="0" u="none" strike="noStrike" kern="0" cap="none" spc="0" normalizeH="0" baseline="0" dirty="0">
                  <a:ln>
                    <a:noFill/>
                  </a:ln>
                  <a:effectLst/>
                  <a:uLnTx/>
                  <a:uFillTx/>
                  <a:cs typeface="Arial" panose="020B0604020202020204" pitchFamily="34" charset="0"/>
                </a:rPr>
                <a:t>Observaciones</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923495" y="2475835"/>
              <a:ext cx="55320" cy="553350"/>
            </a:xfrm>
            <a:prstGeom prst="round2SameRect">
              <a:avLst>
                <a:gd name="adj1" fmla="val 50000"/>
                <a:gd name="adj2" fmla="val 0"/>
              </a:avLst>
            </a:prstGeom>
            <a:solidFill>
              <a:srgbClr val="E84C2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2" name="Round Same Side Corner Rectangle 28">
              <a:extLst>
                <a:ext uri="{FF2B5EF4-FFF2-40B4-BE49-F238E27FC236}">
                  <a16:creationId xmlns:a16="http://schemas.microsoft.com/office/drawing/2014/main" id="{3F297B93-C84E-AAE2-F297-33BA1171B05A}"/>
                </a:ext>
              </a:extLst>
            </p:cNvPr>
            <p:cNvSpPr/>
            <p:nvPr/>
          </p:nvSpPr>
          <p:spPr>
            <a:xfrm rot="5400000">
              <a:off x="9833310" y="4817530"/>
              <a:ext cx="42731" cy="436226"/>
            </a:xfrm>
            <a:prstGeom prst="round2SameRect">
              <a:avLst>
                <a:gd name="adj1" fmla="val 50000"/>
                <a:gd name="adj2" fmla="val 0"/>
              </a:avLst>
            </a:prstGeom>
            <a:solidFill>
              <a:srgbClr val="B6492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3" name="Round Same Side Corner Rectangle 29">
              <a:extLst>
                <a:ext uri="{FF2B5EF4-FFF2-40B4-BE49-F238E27FC236}">
                  <a16:creationId xmlns:a16="http://schemas.microsoft.com/office/drawing/2014/main" id="{671EA90F-1736-0729-DDD0-17E10BAC1216}"/>
                </a:ext>
              </a:extLst>
            </p:cNvPr>
            <p:cNvSpPr/>
            <p:nvPr/>
          </p:nvSpPr>
          <p:spPr>
            <a:xfrm rot="5400000">
              <a:off x="9721709" y="2345948"/>
              <a:ext cx="55320" cy="553350"/>
            </a:xfrm>
            <a:prstGeom prst="round2SameRect">
              <a:avLst>
                <a:gd name="adj1" fmla="val 50000"/>
                <a:gd name="adj2" fmla="val 0"/>
              </a:avLst>
            </a:prstGeom>
            <a:solidFill>
              <a:srgbClr val="FFBD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4" name="Round Same Side Corner Rectangle 30">
              <a:extLst>
                <a:ext uri="{FF2B5EF4-FFF2-40B4-BE49-F238E27FC236}">
                  <a16:creationId xmlns:a16="http://schemas.microsoft.com/office/drawing/2014/main" id="{4826FDFB-3C1E-8283-445A-59E9F8449B2E}"/>
                </a:ext>
              </a:extLst>
            </p:cNvPr>
            <p:cNvSpPr/>
            <p:nvPr/>
          </p:nvSpPr>
          <p:spPr>
            <a:xfrm rot="5400000">
              <a:off x="934722" y="4924537"/>
              <a:ext cx="55320" cy="553350"/>
            </a:xfrm>
            <a:prstGeom prst="round2SameRect">
              <a:avLst>
                <a:gd name="adj1" fmla="val 50000"/>
                <a:gd name="adj2" fmla="val 0"/>
              </a:avLst>
            </a:prstGeom>
            <a:solidFill>
              <a:srgbClr val="CC99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9" name="Rectángulo 8">
            <a:extLst>
              <a:ext uri="{FF2B5EF4-FFF2-40B4-BE49-F238E27FC236}">
                <a16:creationId xmlns:a16="http://schemas.microsoft.com/office/drawing/2014/main" id="{E83644B7-0B92-F4EF-E7F8-C603D8306F4E}"/>
              </a:ext>
            </a:extLst>
          </p:cNvPr>
          <p:cNvSpPr/>
          <p:nvPr/>
        </p:nvSpPr>
        <p:spPr>
          <a:xfrm>
            <a:off x="-42738" y="0"/>
            <a:ext cx="12192000" cy="324569"/>
          </a:xfrm>
          <a:prstGeom prst="rect">
            <a:avLst/>
          </a:prstGeom>
          <a:ln>
            <a:solidFill>
              <a:schemeClr val="bg1"/>
            </a:solidFill>
          </a:ln>
        </p:spPr>
        <p:style>
          <a:lnRef idx="2">
            <a:schemeClr val="accent1">
              <a:shade val="15000"/>
            </a:schemeClr>
          </a:lnRef>
          <a:fillRef idx="1001">
            <a:schemeClr val="lt1"/>
          </a:fillRef>
          <a:effectRef idx="0">
            <a:schemeClr val="accent1"/>
          </a:effectRef>
          <a:fontRef idx="minor">
            <a:schemeClr val="lt1"/>
          </a:fontRef>
        </p:style>
        <p:txBody>
          <a:bodyPr rtlCol="0" anchor="ctr"/>
          <a:lstStyle/>
          <a:p>
            <a:pPr algn="ctr"/>
            <a:endParaRPr lang="es-MX"/>
          </a:p>
        </p:txBody>
      </p:sp>
      <p:grpSp>
        <p:nvGrpSpPr>
          <p:cNvPr id="3" name="Grupo 2">
            <a:extLst>
              <a:ext uri="{FF2B5EF4-FFF2-40B4-BE49-F238E27FC236}">
                <a16:creationId xmlns:a16="http://schemas.microsoft.com/office/drawing/2014/main" id="{8FA28589-9ABE-89D9-C7D3-3C1BFF2E6C7E}"/>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2219ADF9-4867-D56B-32DD-3C3B42CB0331}"/>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Desahogo de Temas </a:t>
              </a:r>
            </a:p>
          </p:txBody>
        </p:sp>
        <p:grpSp>
          <p:nvGrpSpPr>
            <p:cNvPr id="7" name="Grupo 6">
              <a:extLst>
                <a:ext uri="{FF2B5EF4-FFF2-40B4-BE49-F238E27FC236}">
                  <a16:creationId xmlns:a16="http://schemas.microsoft.com/office/drawing/2014/main" id="{24A67E32-C98E-AFD1-98E3-9FBE1A659D52}"/>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F59963FD-BD50-CA57-BBD8-67E0FC505438}"/>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5F847E80-2DC0-89FF-9865-C63060C2BDA8}"/>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98399C72-63DF-60B7-E8FC-E71C457865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4" name="CuadroTexto 3">
            <a:extLst>
              <a:ext uri="{FF2B5EF4-FFF2-40B4-BE49-F238E27FC236}">
                <a16:creationId xmlns:a16="http://schemas.microsoft.com/office/drawing/2014/main" id="{56BCEE3A-9D5B-8DB1-A8D7-234030ABE613}"/>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
        <p:nvSpPr>
          <p:cNvPr id="6" name="Cube 9">
            <a:extLst>
              <a:ext uri="{FF2B5EF4-FFF2-40B4-BE49-F238E27FC236}">
                <a16:creationId xmlns:a16="http://schemas.microsoft.com/office/drawing/2014/main" id="{CA86C866-338C-3AA5-B5CE-88C243202EE3}"/>
              </a:ext>
            </a:extLst>
          </p:cNvPr>
          <p:cNvSpPr/>
          <p:nvPr/>
        </p:nvSpPr>
        <p:spPr>
          <a:xfrm rot="13500000">
            <a:off x="4895949" y="2714675"/>
            <a:ext cx="1678208" cy="1637441"/>
          </a:xfrm>
          <a:prstGeom prst="cube">
            <a:avLst>
              <a:gd name="adj" fmla="val 14635"/>
            </a:avLst>
          </a:prstGeom>
          <a:solidFill>
            <a:srgbClr val="9C2F3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8" name="TextBox 16">
            <a:extLst>
              <a:ext uri="{FF2B5EF4-FFF2-40B4-BE49-F238E27FC236}">
                <a16:creationId xmlns:a16="http://schemas.microsoft.com/office/drawing/2014/main" id="{0977444E-A415-685F-9B2D-BFA42FA2A241}"/>
              </a:ext>
            </a:extLst>
          </p:cNvPr>
          <p:cNvSpPr txBox="1"/>
          <p:nvPr/>
        </p:nvSpPr>
        <p:spPr>
          <a:xfrm>
            <a:off x="5177142" y="3085842"/>
            <a:ext cx="1341337" cy="992556"/>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dirty="0">
                <a:ln>
                  <a:noFill/>
                </a:ln>
                <a:solidFill>
                  <a:schemeClr val="bg1"/>
                </a:solidFill>
                <a:effectLst/>
                <a:uLnTx/>
                <a:uFillTx/>
              </a:rPr>
              <a:t>5</a:t>
            </a:r>
          </a:p>
        </p:txBody>
      </p:sp>
      <p:sp>
        <p:nvSpPr>
          <p:cNvPr id="10" name="TextBox 20">
            <a:extLst>
              <a:ext uri="{FF2B5EF4-FFF2-40B4-BE49-F238E27FC236}">
                <a16:creationId xmlns:a16="http://schemas.microsoft.com/office/drawing/2014/main" id="{E134037F-7EAA-AB60-79BB-778EB3CBC08A}"/>
              </a:ext>
            </a:extLst>
          </p:cNvPr>
          <p:cNvSpPr txBox="1"/>
          <p:nvPr/>
        </p:nvSpPr>
        <p:spPr>
          <a:xfrm>
            <a:off x="4394772" y="4581502"/>
            <a:ext cx="2680561" cy="516167"/>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700" b="1" i="0" u="none" strike="noStrike" kern="0" cap="none" spc="0" normalizeH="0" baseline="0" noProof="0" dirty="0">
                <a:ln>
                  <a:noFill/>
                </a:ln>
                <a:solidFill>
                  <a:srgbClr val="B64926"/>
                </a:solidFill>
                <a:effectLst/>
                <a:uLnTx/>
                <a:uFillTx/>
              </a:rPr>
              <a:t>5. </a:t>
            </a:r>
            <a:r>
              <a:rPr lang="en-US" sz="1700" b="1" kern="0" dirty="0">
                <a:solidFill>
                  <a:srgbClr val="B64926"/>
                </a:solidFill>
              </a:rPr>
              <a:t>PROGRAMA DE TRABAJO DE CONTROL INTERNO</a:t>
            </a:r>
            <a:endParaRPr kumimoji="0" lang="en-US" sz="1700" b="1" i="0" u="none" strike="noStrike" kern="0" cap="none" spc="0" normalizeH="0" baseline="0" noProof="0" dirty="0">
              <a:ln>
                <a:noFill/>
              </a:ln>
              <a:solidFill>
                <a:srgbClr val="B64926"/>
              </a:solidFill>
              <a:effectLst/>
              <a:uLnTx/>
              <a:uFillTx/>
            </a:endParaRPr>
          </a:p>
        </p:txBody>
      </p:sp>
      <p:sp>
        <p:nvSpPr>
          <p:cNvPr id="11" name="Round Same Side Corner Rectangle 28">
            <a:extLst>
              <a:ext uri="{FF2B5EF4-FFF2-40B4-BE49-F238E27FC236}">
                <a16:creationId xmlns:a16="http://schemas.microsoft.com/office/drawing/2014/main" id="{92EFB73A-9C00-A293-E9CA-71AD451734F6}"/>
              </a:ext>
            </a:extLst>
          </p:cNvPr>
          <p:cNvSpPr/>
          <p:nvPr/>
        </p:nvSpPr>
        <p:spPr>
          <a:xfrm rot="5400000">
            <a:off x="4836176" y="4793532"/>
            <a:ext cx="59189" cy="577666"/>
          </a:xfrm>
          <a:prstGeom prst="round2SameRect">
            <a:avLst>
              <a:gd name="adj1" fmla="val 50000"/>
              <a:gd name="adj2" fmla="val 0"/>
            </a:avLst>
          </a:prstGeom>
          <a:solidFill>
            <a:srgbClr val="B6492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12" name="TextBox 21">
            <a:extLst>
              <a:ext uri="{FF2B5EF4-FFF2-40B4-BE49-F238E27FC236}">
                <a16:creationId xmlns:a16="http://schemas.microsoft.com/office/drawing/2014/main" id="{FF37050E-736F-C869-C57F-9B73C966E314}"/>
              </a:ext>
            </a:extLst>
          </p:cNvPr>
          <p:cNvSpPr txBox="1"/>
          <p:nvPr/>
        </p:nvSpPr>
        <p:spPr>
          <a:xfrm>
            <a:off x="4222092" y="5108098"/>
            <a:ext cx="3009404" cy="1726691"/>
          </a:xfrm>
          <a:prstGeom prst="rect">
            <a:avLst/>
          </a:prstGeom>
          <a:noFill/>
        </p:spPr>
        <p:txBody>
          <a:bodyPr wrap="square" rtlCol="0">
            <a:spAutoFit/>
          </a:bodyPr>
          <a:lstStyle>
            <a:defPPr>
              <a:defRPr lang="en-US"/>
            </a:defPPr>
            <a:lvl1pPr marL="171450" marR="0" lvl="0" indent="-171450" defTabSz="914400" fontAlgn="auto">
              <a:lnSpc>
                <a:spcPct val="125000"/>
              </a:lnSpc>
              <a:spcBef>
                <a:spcPts val="0"/>
              </a:spcBef>
              <a:spcAft>
                <a:spcPts val="0"/>
              </a:spcAft>
              <a:buClrTx/>
              <a:buSzTx/>
              <a:buFontTx/>
              <a:buChar char="-"/>
              <a:tabLst/>
              <a:defRPr kumimoji="0" sz="1200" b="0" i="0" u="none" strike="noStrike" kern="0" cap="none" spc="0" normalizeH="0" baseline="0">
                <a:ln>
                  <a:noFill/>
                </a:ln>
                <a:effectLst/>
                <a:uLnTx/>
                <a:uFillTx/>
                <a:cs typeface="Arial" panose="020B0604020202020204" pitchFamily="34" charset="0"/>
              </a:defRPr>
            </a:lvl1pPr>
          </a:lstStyle>
          <a:p>
            <a:r>
              <a:rPr lang="es-ES" dirty="0">
                <a:sym typeface="Fira Sans"/>
              </a:rPr>
              <a:t>Cierre de Programa de trabajo de Control Interno 2024.</a:t>
            </a:r>
          </a:p>
          <a:p>
            <a:r>
              <a:rPr lang="es-ES" dirty="0">
                <a:sym typeface="Fira Sans"/>
              </a:rPr>
              <a:t>Reporte anual del comportamiento de los riesgos.</a:t>
            </a:r>
          </a:p>
          <a:p>
            <a:r>
              <a:rPr lang="es-ES" dirty="0">
                <a:sym typeface="Fira Sans"/>
              </a:rPr>
              <a:t>Programa de Trabajo de Control Interno 2025</a:t>
            </a:r>
          </a:p>
          <a:p>
            <a:endParaRPr lang="es-ES" sz="1400" dirty="0"/>
          </a:p>
        </p:txBody>
      </p:sp>
    </p:spTree>
    <p:extLst>
      <p:ext uri="{BB962C8B-B14F-4D97-AF65-F5344CB8AC3E}">
        <p14:creationId xmlns:p14="http://schemas.microsoft.com/office/powerpoint/2010/main" val="3159565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916228" y="1588547"/>
            <a:ext cx="8706894" cy="3772208"/>
            <a:chOff x="1581214" y="2088190"/>
            <a:chExt cx="8706894"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581214" y="2887961"/>
              <a:ext cx="3034328" cy="375743"/>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2400" b="1" i="0" u="none" strike="noStrike" kern="0" cap="none" spc="0" normalizeH="0" baseline="0" noProof="0">
                  <a:ln>
                    <a:noFill/>
                  </a:ln>
                  <a:solidFill>
                    <a:srgbClr val="E84C22"/>
                  </a:solidFill>
                  <a:effectLst/>
                  <a:uLnTx/>
                  <a:uFillTx/>
                  <a:latin typeface="LuloCleanW01-OneBold" panose="02010804020200000003"/>
                </a:rPr>
                <a:t>1. CONTROL INTERNO</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rgbClr val="E84C22"/>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9600" b="0" i="0" u="none" strike="noStrike" kern="0" cap="none" spc="0" normalizeH="0" baseline="0" noProof="0">
                  <a:ln>
                    <a:noFill/>
                  </a:ln>
                  <a:solidFill>
                    <a:schemeClr val="bg1"/>
                  </a:solidFill>
                  <a:effectLst/>
                  <a:uLnTx/>
                  <a:uFillTx/>
                </a:rPr>
                <a:t>1</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chemeClr val="accent2"/>
            </a:solidFill>
            <a:ln w="12700" cap="flat" cmpd="sng" algn="ctr">
              <a:solidFill>
                <a:schemeClr val="accent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4" name="Rectángulo 3">
            <a:extLst>
              <a:ext uri="{FF2B5EF4-FFF2-40B4-BE49-F238E27FC236}">
                <a16:creationId xmlns:a16="http://schemas.microsoft.com/office/drawing/2014/main" id="{B8CFF62D-1218-D28E-DC2F-05A26A8D6D77}"/>
              </a:ext>
            </a:extLst>
          </p:cNvPr>
          <p:cNvSpPr/>
          <p:nvPr/>
        </p:nvSpPr>
        <p:spPr>
          <a:xfrm>
            <a:off x="0" y="0"/>
            <a:ext cx="12192000" cy="3083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7" name="Grupo 16">
            <a:extLst>
              <a:ext uri="{FF2B5EF4-FFF2-40B4-BE49-F238E27FC236}">
                <a16:creationId xmlns:a16="http://schemas.microsoft.com/office/drawing/2014/main" id="{8BEB4433-AD41-E9A4-E8DC-B35791242FD3}"/>
              </a:ext>
            </a:extLst>
          </p:cNvPr>
          <p:cNvGrpSpPr/>
          <p:nvPr/>
        </p:nvGrpSpPr>
        <p:grpSpPr>
          <a:xfrm>
            <a:off x="346289" y="284341"/>
            <a:ext cx="11565257" cy="813283"/>
            <a:chOff x="346289" y="284341"/>
            <a:chExt cx="11565257" cy="813283"/>
          </a:xfrm>
        </p:grpSpPr>
        <p:sp>
          <p:nvSpPr>
            <p:cNvPr id="18" name="Google Shape;364;p19">
              <a:extLst>
                <a:ext uri="{FF2B5EF4-FFF2-40B4-BE49-F238E27FC236}">
                  <a16:creationId xmlns:a16="http://schemas.microsoft.com/office/drawing/2014/main" id="{2C43BC0F-F7DE-A622-93B1-395C54B44D77}"/>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Desahogo de Temas </a:t>
              </a:r>
            </a:p>
          </p:txBody>
        </p:sp>
        <p:grpSp>
          <p:nvGrpSpPr>
            <p:cNvPr id="20" name="Grupo 19">
              <a:extLst>
                <a:ext uri="{FF2B5EF4-FFF2-40B4-BE49-F238E27FC236}">
                  <a16:creationId xmlns:a16="http://schemas.microsoft.com/office/drawing/2014/main" id="{D4E1DD8C-3650-2523-86FB-99076DA0EC35}"/>
                </a:ext>
              </a:extLst>
            </p:cNvPr>
            <p:cNvGrpSpPr/>
            <p:nvPr/>
          </p:nvGrpSpPr>
          <p:grpSpPr>
            <a:xfrm>
              <a:off x="346289" y="284341"/>
              <a:ext cx="11565257" cy="813283"/>
              <a:chOff x="346289" y="284341"/>
              <a:chExt cx="11565257" cy="813283"/>
            </a:xfrm>
          </p:grpSpPr>
          <p:cxnSp>
            <p:nvCxnSpPr>
              <p:cNvPr id="22" name="Conector recto 21">
                <a:extLst>
                  <a:ext uri="{FF2B5EF4-FFF2-40B4-BE49-F238E27FC236}">
                    <a16:creationId xmlns:a16="http://schemas.microsoft.com/office/drawing/2014/main" id="{DA34E1F6-37E5-705D-CAD6-2AF5A792DE0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5" name="Google Shape;188;p2" descr="Un conjunto de letras blancas en un fondo blanco&#10;&#10;Descripción generada automáticamente con confianza media">
                <a:extLst>
                  <a:ext uri="{FF2B5EF4-FFF2-40B4-BE49-F238E27FC236}">
                    <a16:creationId xmlns:a16="http://schemas.microsoft.com/office/drawing/2014/main" id="{3C37E7DF-2838-AD1B-AC79-4684CE1C7DA4}"/>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E2309D00-64FA-B9F5-F0A1-4152FEDC1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3" name="CuadroTexto 2">
            <a:extLst>
              <a:ext uri="{FF2B5EF4-FFF2-40B4-BE49-F238E27FC236}">
                <a16:creationId xmlns:a16="http://schemas.microsoft.com/office/drawing/2014/main" id="{A560E37B-5154-1BD7-84F0-B4034243F774}"/>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
        <p:nvSpPr>
          <p:cNvPr id="7" name="TextBox 19">
            <a:extLst>
              <a:ext uri="{FF2B5EF4-FFF2-40B4-BE49-F238E27FC236}">
                <a16:creationId xmlns:a16="http://schemas.microsoft.com/office/drawing/2014/main" id="{8DEC8AAB-E8A8-DB6F-CF3E-AD423B6EEE74}"/>
              </a:ext>
            </a:extLst>
          </p:cNvPr>
          <p:cNvSpPr txBox="1"/>
          <p:nvPr/>
        </p:nvSpPr>
        <p:spPr>
          <a:xfrm>
            <a:off x="1759387" y="3115058"/>
            <a:ext cx="4335933" cy="1137234"/>
          </a:xfrm>
          <a:prstGeom prst="rect">
            <a:avLst/>
          </a:prstGeom>
          <a:noFill/>
        </p:spPr>
        <p:txBody>
          <a:bodyPr wrap="square" rtlCol="0">
            <a:spAutoFit/>
          </a:bodyPr>
          <a:lstStyle>
            <a:defPPr>
              <a:defRPr lang="en-US"/>
            </a:defPPr>
            <a:lvl1pPr marL="342900" lvl="0" indent="-342900">
              <a:lnSpc>
                <a:spcPct val="107000"/>
              </a:lnSpc>
              <a:buFont typeface="Symbol" panose="05050102010706020507" pitchFamily="18" charset="2"/>
              <a:buChar cha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s-MX" sz="1600" dirty="0"/>
              <a:t>Programa de Trabajo de Control Interno</a:t>
            </a:r>
          </a:p>
          <a:p>
            <a:r>
              <a:rPr lang="es-MX" sz="1600" dirty="0"/>
              <a:t>Administración de Riesgos </a:t>
            </a:r>
          </a:p>
          <a:p>
            <a:r>
              <a:rPr lang="es-MX" sz="1600" dirty="0"/>
              <a:t>Tecnologías de la información</a:t>
            </a:r>
          </a:p>
          <a:p>
            <a:r>
              <a:rPr lang="es-MX" sz="1600" dirty="0"/>
              <a:t>Cédula de Problemáticas </a:t>
            </a:r>
          </a:p>
        </p:txBody>
      </p:sp>
    </p:spTree>
    <p:extLst>
      <p:ext uri="{BB962C8B-B14F-4D97-AF65-F5344CB8AC3E}">
        <p14:creationId xmlns:p14="http://schemas.microsoft.com/office/powerpoint/2010/main" val="1092367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5 Tabla">
            <a:extLst>
              <a:ext uri="{FF2B5EF4-FFF2-40B4-BE49-F238E27FC236}">
                <a16:creationId xmlns:a16="http://schemas.microsoft.com/office/drawing/2014/main" id="{DA620A0B-A8A7-CC58-01A8-5F6680B9BDDB}"/>
              </a:ext>
            </a:extLst>
          </p:cNvPr>
          <p:cNvGraphicFramePr>
            <a:graphicFrameLocks noGrp="1"/>
          </p:cNvGraphicFramePr>
          <p:nvPr>
            <p:extLst>
              <p:ext uri="{D42A27DB-BD31-4B8C-83A1-F6EECF244321}">
                <p14:modId xmlns:p14="http://schemas.microsoft.com/office/powerpoint/2010/main" val="3155254576"/>
              </p:ext>
            </p:extLst>
          </p:nvPr>
        </p:nvGraphicFramePr>
        <p:xfrm>
          <a:off x="1576603" y="2910162"/>
          <a:ext cx="4388262" cy="1932204"/>
        </p:xfrm>
        <a:graphic>
          <a:graphicData uri="http://schemas.openxmlformats.org/drawingml/2006/table">
            <a:tbl>
              <a:tblPr firstRow="1" bandRow="1">
                <a:tableStyleId>{3B4B98B0-60AC-42C2-AFA5-B58CD77FA1E5}</a:tableStyleId>
              </a:tblPr>
              <a:tblGrid>
                <a:gridCol w="2299359">
                  <a:extLst>
                    <a:ext uri="{9D8B030D-6E8A-4147-A177-3AD203B41FA5}">
                      <a16:colId xmlns:a16="http://schemas.microsoft.com/office/drawing/2014/main" val="20000"/>
                    </a:ext>
                  </a:extLst>
                </a:gridCol>
                <a:gridCol w="2088903">
                  <a:extLst>
                    <a:ext uri="{9D8B030D-6E8A-4147-A177-3AD203B41FA5}">
                      <a16:colId xmlns:a16="http://schemas.microsoft.com/office/drawing/2014/main" val="20002"/>
                    </a:ext>
                  </a:extLst>
                </a:gridCol>
              </a:tblGrid>
              <a:tr h="747438">
                <a:tc>
                  <a:txBody>
                    <a:bodyPr/>
                    <a:lstStyle/>
                    <a:p>
                      <a:pPr marL="0" algn="ctr" defTabSz="914400" rtl="0" eaLnBrk="1" latinLnBrk="0" hangingPunct="1"/>
                      <a:r>
                        <a:rPr lang="es-MX" sz="1200" b="1" kern="1200" baseline="0">
                          <a:solidFill>
                            <a:schemeClr val="tx1"/>
                          </a:solidFill>
                        </a:rPr>
                        <a:t># de Actividades de control comprometidas</a:t>
                      </a:r>
                      <a:endParaRPr lang="es-MX" sz="1200" b="1" kern="1200" baseline="0">
                        <a:solidFill>
                          <a:schemeClr val="tx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1" u="none" strike="noStrike" kern="1200" cap="none" spc="0" normalizeH="0" baseline="0" noProof="0" dirty="0">
                          <a:ln>
                            <a:noFill/>
                          </a:ln>
                          <a:solidFill>
                            <a:prstClr val="black">
                              <a:lumMod val="95000"/>
                              <a:lumOff val="5000"/>
                            </a:prstClr>
                          </a:solidFill>
                          <a:effectLst/>
                          <a:uLnTx/>
                          <a:uFillTx/>
                        </a:rPr>
                        <a:t>Avance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1" u="none" strike="noStrike" kern="1200" cap="none" spc="0" normalizeH="0" baseline="0" noProof="0" dirty="0">
                          <a:ln>
                            <a:noFill/>
                          </a:ln>
                          <a:solidFill>
                            <a:prstClr val="black">
                              <a:lumMod val="95000"/>
                              <a:lumOff val="5000"/>
                            </a:prstClr>
                          </a:solidFill>
                          <a:effectLst/>
                          <a:uLnTx/>
                          <a:uFillTx/>
                        </a:rPr>
                        <a:t>#4 </a:t>
                      </a:r>
                      <a:r>
                        <a:rPr kumimoji="0" lang="es-MX" sz="1200" b="1" u="none" strike="noStrike" kern="1200" cap="none" spc="0" normalizeH="0" baseline="0" noProof="0" dirty="0" err="1">
                          <a:ln>
                            <a:noFill/>
                          </a:ln>
                          <a:solidFill>
                            <a:prstClr val="black">
                              <a:lumMod val="95000"/>
                              <a:lumOff val="5000"/>
                            </a:prstClr>
                          </a:solidFill>
                          <a:effectLst/>
                          <a:uLnTx/>
                          <a:uFillTx/>
                        </a:rPr>
                        <a:t>Trim</a:t>
                      </a:r>
                      <a:r>
                        <a:rPr kumimoji="0" lang="es-MX" sz="1200" b="1" u="none" strike="noStrike" kern="1200" cap="none" spc="0" normalizeH="0" baseline="0" noProof="0" dirty="0">
                          <a:ln>
                            <a:noFill/>
                          </a:ln>
                          <a:solidFill>
                            <a:prstClr val="black">
                              <a:lumMod val="95000"/>
                              <a:lumOff val="5000"/>
                            </a:prstClr>
                          </a:solidFill>
                          <a:effectLst/>
                          <a:uLnTx/>
                          <a:uFillTx/>
                        </a:rPr>
                        <a:t>. 2024</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200" b="1" i="0" u="none" strike="noStrike" kern="1200" cap="none" spc="0" normalizeH="0" baseline="0" noProof="0" dirty="0">
                        <a:ln>
                          <a:noFill/>
                        </a:ln>
                        <a:solidFill>
                          <a:prstClr val="black">
                            <a:lumMod val="95000"/>
                            <a:lumOff val="5000"/>
                          </a:prstClr>
                        </a:solidFill>
                        <a:effectLst/>
                        <a:uLnTx/>
                        <a:uFillTx/>
                        <a:latin typeface="+mn-lt"/>
                        <a:ea typeface="+mn-ea"/>
                        <a:cs typeface="+mn-cs"/>
                      </a:endParaRPr>
                    </a:p>
                  </a:txBody>
                  <a:tcPr/>
                </a:tc>
                <a:extLst>
                  <a:ext uri="{0D108BD9-81ED-4DB2-BD59-A6C34878D82A}">
                    <a16:rowId xmlns:a16="http://schemas.microsoft.com/office/drawing/2014/main" val="1558894559"/>
                  </a:ext>
                </a:extLst>
              </a:tr>
              <a:tr h="394922">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s-MX" sz="1200" kern="1200">
                          <a:solidFill>
                            <a:schemeClr val="tx1"/>
                          </a:solidFill>
                        </a:rPr>
                        <a:t>Concluidas</a:t>
                      </a:r>
                      <a:endParaRPr lang="es-ES" sz="1200" kern="120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dirty="0">
                          <a:solidFill>
                            <a:schemeClr val="tx1">
                              <a:lumMod val="95000"/>
                              <a:lumOff val="5000"/>
                            </a:schemeClr>
                          </a:solidFill>
                        </a:rPr>
                        <a:t>7</a:t>
                      </a:r>
                    </a:p>
                  </a:txBody>
                  <a:tcPr/>
                </a:tc>
                <a:extLst>
                  <a:ext uri="{0D108BD9-81ED-4DB2-BD59-A6C34878D82A}">
                    <a16:rowId xmlns:a16="http://schemas.microsoft.com/office/drawing/2014/main" val="10001"/>
                  </a:ext>
                </a:extLst>
              </a:tr>
              <a:tr h="394922">
                <a:tc>
                  <a:txBody>
                    <a:bodyPr/>
                    <a:lstStyle/>
                    <a:p>
                      <a:pPr marL="285750" indent="-285750" algn="l">
                        <a:buFont typeface="Wingdings" panose="05000000000000000000" pitchFamily="2" charset="2"/>
                        <a:buChar char="Ø"/>
                      </a:pPr>
                      <a:r>
                        <a:rPr lang="es-MX" sz="1200"/>
                        <a:t>En Proceso</a:t>
                      </a:r>
                      <a:endParaRPr lang="es-MX" sz="120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dirty="0">
                          <a:solidFill>
                            <a:schemeClr val="tx1">
                              <a:lumMod val="95000"/>
                              <a:lumOff val="5000"/>
                            </a:schemeClr>
                          </a:solidFill>
                        </a:rPr>
                        <a:t>0</a:t>
                      </a:r>
                    </a:p>
                  </a:txBody>
                  <a:tcPr/>
                </a:tc>
                <a:extLst>
                  <a:ext uri="{0D108BD9-81ED-4DB2-BD59-A6C34878D82A}">
                    <a16:rowId xmlns:a16="http://schemas.microsoft.com/office/drawing/2014/main" val="10002"/>
                  </a:ext>
                </a:extLst>
              </a:tr>
              <a:tr h="394922">
                <a:tc>
                  <a:txBody>
                    <a:bodyPr/>
                    <a:lstStyle/>
                    <a:p>
                      <a:pPr marL="285750" indent="-285750" algn="l">
                        <a:buFont typeface="Wingdings" panose="05000000000000000000" pitchFamily="2" charset="2"/>
                        <a:buChar char="Ø"/>
                      </a:pPr>
                      <a:r>
                        <a:rPr lang="es-MX" sz="1200"/>
                        <a:t>Pendiente</a:t>
                      </a:r>
                      <a:endParaRPr lang="es-MX" sz="120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dirty="0">
                          <a:solidFill>
                            <a:schemeClr val="tx1">
                              <a:lumMod val="95000"/>
                              <a:lumOff val="5000"/>
                            </a:schemeClr>
                          </a:solidFill>
                        </a:rPr>
                        <a:t>1</a:t>
                      </a:r>
                    </a:p>
                  </a:txBody>
                  <a:tcPr/>
                </a:tc>
                <a:extLst>
                  <a:ext uri="{0D108BD9-81ED-4DB2-BD59-A6C34878D82A}">
                    <a16:rowId xmlns:a16="http://schemas.microsoft.com/office/drawing/2014/main" val="10003"/>
                  </a:ext>
                </a:extLst>
              </a:tr>
            </a:tbl>
          </a:graphicData>
        </a:graphic>
      </p:graphicFrame>
      <p:graphicFrame>
        <p:nvGraphicFramePr>
          <p:cNvPr id="11" name="Gráfico 10">
            <a:extLst>
              <a:ext uri="{FF2B5EF4-FFF2-40B4-BE49-F238E27FC236}">
                <a16:creationId xmlns:a16="http://schemas.microsoft.com/office/drawing/2014/main" id="{CE5EC96A-57CF-6D9A-E891-BA0379A86EF9}"/>
              </a:ext>
            </a:extLst>
          </p:cNvPr>
          <p:cNvGraphicFramePr/>
          <p:nvPr>
            <p:extLst>
              <p:ext uri="{D42A27DB-BD31-4B8C-83A1-F6EECF244321}">
                <p14:modId xmlns:p14="http://schemas.microsoft.com/office/powerpoint/2010/main" val="2874642587"/>
              </p:ext>
            </p:extLst>
          </p:nvPr>
        </p:nvGraphicFramePr>
        <p:xfrm>
          <a:off x="6427737" y="2046659"/>
          <a:ext cx="4865697" cy="3659209"/>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ángulo 4">
            <a:extLst>
              <a:ext uri="{FF2B5EF4-FFF2-40B4-BE49-F238E27FC236}">
                <a16:creationId xmlns:a16="http://schemas.microsoft.com/office/drawing/2014/main" id="{DCB8B473-F24D-C89C-BE48-BE270CBAC904}"/>
              </a:ext>
            </a:extLst>
          </p:cNvPr>
          <p:cNvSpPr/>
          <p:nvPr/>
        </p:nvSpPr>
        <p:spPr>
          <a:xfrm>
            <a:off x="0" y="0"/>
            <a:ext cx="12192000" cy="2764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6" name="Grupo 5">
            <a:extLst>
              <a:ext uri="{FF2B5EF4-FFF2-40B4-BE49-F238E27FC236}">
                <a16:creationId xmlns:a16="http://schemas.microsoft.com/office/drawing/2014/main" id="{1951A9DF-B4EF-74E5-9A8B-E05F451764DE}"/>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3B354FC0-CB0F-0BBD-4723-E88534FCF6E2}"/>
                </a:ext>
              </a:extLst>
            </p:cNvPr>
            <p:cNvSpPr txBox="1"/>
            <p:nvPr/>
          </p:nvSpPr>
          <p:spPr>
            <a:xfrm>
              <a:off x="6848831" y="314997"/>
              <a:ext cx="4517157"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Programa de Trabajo de Control Interno (PTCI)/Turismo</a:t>
              </a:r>
            </a:p>
          </p:txBody>
        </p:sp>
        <p:grpSp>
          <p:nvGrpSpPr>
            <p:cNvPr id="9" name="Grupo 8">
              <a:extLst>
                <a:ext uri="{FF2B5EF4-FFF2-40B4-BE49-F238E27FC236}">
                  <a16:creationId xmlns:a16="http://schemas.microsoft.com/office/drawing/2014/main" id="{8A66D0D0-9F6E-6DFA-544D-E36EF3AB50EF}"/>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299A2D9D-0B36-A9F6-4896-F8ABF44B8B1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409AD0CE-44E3-FC70-2F28-96551FB35FE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21ACB9C0-1126-45AF-EA7A-C8140B4A2624}"/>
              </a:ext>
            </a:extLst>
          </p:cNvPr>
          <p:cNvSpPr txBox="1"/>
          <p:nvPr/>
        </p:nvSpPr>
        <p:spPr>
          <a:xfrm>
            <a:off x="2950163" y="1097624"/>
            <a:ext cx="6291673"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dk1"/>
                </a:solidFill>
                <a:ea typeface="Fira Sans"/>
                <a:cs typeface="Fira Sans"/>
                <a:sym typeface="Fira Sans"/>
              </a:rPr>
              <a:t>Avance General del PTCI 2024</a:t>
            </a:r>
          </a:p>
        </p:txBody>
      </p:sp>
      <p:pic>
        <p:nvPicPr>
          <p:cNvPr id="12" name="Imagen 11">
            <a:extLst>
              <a:ext uri="{FF2B5EF4-FFF2-40B4-BE49-F238E27FC236}">
                <a16:creationId xmlns:a16="http://schemas.microsoft.com/office/drawing/2014/main" id="{092A8D20-8970-9511-95A8-38CC7BF1D2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3" name="CuadroTexto 12">
            <a:extLst>
              <a:ext uri="{FF2B5EF4-FFF2-40B4-BE49-F238E27FC236}">
                <a16:creationId xmlns:a16="http://schemas.microsoft.com/office/drawing/2014/main" id="{A5B772B1-79A1-1141-BF56-A2B53008D2FF}"/>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ea typeface="Calibri"/>
                <a:cs typeface="Calibri"/>
              </a:rPr>
              <a:t>Comité de Control y Desempeño Institucional </a:t>
            </a:r>
          </a:p>
          <a:p>
            <a:r>
              <a:rPr lang="es-ES" sz="1600">
                <a:ea typeface="Calibri"/>
                <a:cs typeface="Calibri"/>
              </a:rPr>
              <a:t>Sesión Ordinaria del 4to. Trimestre 2024</a:t>
            </a:r>
          </a:p>
        </p:txBody>
      </p:sp>
    </p:spTree>
    <p:extLst>
      <p:ext uri="{BB962C8B-B14F-4D97-AF65-F5344CB8AC3E}">
        <p14:creationId xmlns:p14="http://schemas.microsoft.com/office/powerpoint/2010/main" val="2078199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0D3B15CE-99F3-8B63-C86B-798675D663BC}"/>
              </a:ext>
            </a:extLst>
          </p:cNvPr>
          <p:cNvSpPr/>
          <p:nvPr/>
        </p:nvSpPr>
        <p:spPr>
          <a:xfrm>
            <a:off x="0" y="0"/>
            <a:ext cx="12192000" cy="33851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5" name="Grupo 4">
            <a:extLst>
              <a:ext uri="{FF2B5EF4-FFF2-40B4-BE49-F238E27FC236}">
                <a16:creationId xmlns:a16="http://schemas.microsoft.com/office/drawing/2014/main" id="{BAB586F4-6D1D-AB9E-E5F6-D92172C8642A}"/>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6A2DEC73-AD38-933C-F7B8-1D09E9FF917F}"/>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Programa de Trabajo de Control Interno (PTCI)/Turismo</a:t>
              </a:r>
            </a:p>
          </p:txBody>
        </p:sp>
        <p:grpSp>
          <p:nvGrpSpPr>
            <p:cNvPr id="10" name="Grupo 9">
              <a:extLst>
                <a:ext uri="{FF2B5EF4-FFF2-40B4-BE49-F238E27FC236}">
                  <a16:creationId xmlns:a16="http://schemas.microsoft.com/office/drawing/2014/main" id="{7862BC5D-D41A-182C-D524-C5E42827C8A5}"/>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3FD1C417-D61D-5C05-E007-A6DAB75DB25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0CCB1E7D-1890-1553-D113-087136841297}"/>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E9C45A88-684F-21DC-E791-D5314D445A51}"/>
              </a:ext>
            </a:extLst>
          </p:cNvPr>
          <p:cNvSpPr txBox="1"/>
          <p:nvPr/>
        </p:nvSpPr>
        <p:spPr>
          <a:xfrm>
            <a:off x="3194649" y="1097624"/>
            <a:ext cx="5802701"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dk1"/>
                </a:solidFill>
                <a:ea typeface="Fira Sans"/>
                <a:cs typeface="Fira Sans"/>
                <a:sym typeface="Fira Sans"/>
              </a:rPr>
              <a:t>Avance por Acciones de Mejora del PTCI 2024</a:t>
            </a:r>
          </a:p>
        </p:txBody>
      </p:sp>
      <p:graphicFrame>
        <p:nvGraphicFramePr>
          <p:cNvPr id="9" name="Tabla 8">
            <a:extLst>
              <a:ext uri="{FF2B5EF4-FFF2-40B4-BE49-F238E27FC236}">
                <a16:creationId xmlns:a16="http://schemas.microsoft.com/office/drawing/2014/main" id="{C9B3BFD6-ADC0-9813-E16C-4B2B3B3AE90A}"/>
              </a:ext>
            </a:extLst>
          </p:cNvPr>
          <p:cNvGraphicFramePr>
            <a:graphicFrameLocks noGrp="1"/>
          </p:cNvGraphicFramePr>
          <p:nvPr/>
        </p:nvGraphicFramePr>
        <p:xfrm>
          <a:off x="346289" y="1711167"/>
          <a:ext cx="11348405" cy="4736841"/>
        </p:xfrm>
        <a:graphic>
          <a:graphicData uri="http://schemas.openxmlformats.org/drawingml/2006/table">
            <a:tbl>
              <a:tblPr firstRow="1" bandRow="1">
                <a:tableStyleId>{5C22544A-7EE6-4342-B048-85BDC9FD1C3A}</a:tableStyleId>
              </a:tblPr>
              <a:tblGrid>
                <a:gridCol w="1787311">
                  <a:extLst>
                    <a:ext uri="{9D8B030D-6E8A-4147-A177-3AD203B41FA5}">
                      <a16:colId xmlns:a16="http://schemas.microsoft.com/office/drawing/2014/main" val="365100615"/>
                    </a:ext>
                  </a:extLst>
                </a:gridCol>
                <a:gridCol w="3577389">
                  <a:extLst>
                    <a:ext uri="{9D8B030D-6E8A-4147-A177-3AD203B41FA5}">
                      <a16:colId xmlns:a16="http://schemas.microsoft.com/office/drawing/2014/main" val="286720801"/>
                    </a:ext>
                  </a:extLst>
                </a:gridCol>
                <a:gridCol w="1203158">
                  <a:extLst>
                    <a:ext uri="{9D8B030D-6E8A-4147-A177-3AD203B41FA5}">
                      <a16:colId xmlns:a16="http://schemas.microsoft.com/office/drawing/2014/main" val="2608356496"/>
                    </a:ext>
                  </a:extLst>
                </a:gridCol>
                <a:gridCol w="4780547">
                  <a:extLst>
                    <a:ext uri="{9D8B030D-6E8A-4147-A177-3AD203B41FA5}">
                      <a16:colId xmlns:a16="http://schemas.microsoft.com/office/drawing/2014/main" val="1066677791"/>
                    </a:ext>
                  </a:extLst>
                </a:gridCol>
              </a:tblGrid>
              <a:tr h="203596">
                <a:tc>
                  <a:txBody>
                    <a:bodyPr/>
                    <a:lstStyle/>
                    <a:p>
                      <a:pPr algn="ctr" rtl="0" fontAlgn="ctr"/>
                      <a:r>
                        <a:rPr lang="es-MX" sz="1100" u="none" strike="noStrike">
                          <a:effectLst/>
                        </a:rPr>
                        <a:t>Componentes</a:t>
                      </a:r>
                      <a:endParaRPr lang="es-MX" sz="1100" b="1" i="0" u="none" strike="noStrike">
                        <a:solidFill>
                          <a:srgbClr val="FFFFFF"/>
                        </a:solidFill>
                        <a:effectLst/>
                        <a:latin typeface="Calibri" panose="020F0502020204030204" pitchFamily="34" charset="0"/>
                      </a:endParaRPr>
                    </a:p>
                  </a:txBody>
                  <a:tcPr marL="9398" marR="9398" marT="9398" marB="0" anchor="ctr"/>
                </a:tc>
                <a:tc>
                  <a:txBody>
                    <a:bodyPr/>
                    <a:lstStyle/>
                    <a:p>
                      <a:pPr algn="ctr" rtl="0" fontAlgn="ctr"/>
                      <a:r>
                        <a:rPr lang="es-MX" sz="1100" u="none" strike="noStrike">
                          <a:effectLst/>
                        </a:rPr>
                        <a:t>Principios </a:t>
                      </a:r>
                      <a:endParaRPr lang="es-MX" sz="1100" b="1" i="0" u="none" strike="noStrike">
                        <a:solidFill>
                          <a:srgbClr val="FFFFFF"/>
                        </a:solidFill>
                        <a:effectLst/>
                        <a:latin typeface="Calibri" panose="020F0502020204030204" pitchFamily="34" charset="0"/>
                      </a:endParaRPr>
                    </a:p>
                  </a:txBody>
                  <a:tcPr marL="9398" marR="9398" marT="9398" marB="0" anchor="ctr"/>
                </a:tc>
                <a:tc>
                  <a:txBody>
                    <a:bodyPr/>
                    <a:lstStyle/>
                    <a:p>
                      <a:pPr algn="ctr" rtl="0" fontAlgn="ctr"/>
                      <a:r>
                        <a:rPr lang="es-MX" sz="1100" u="none" strike="noStrike">
                          <a:effectLst/>
                        </a:rPr>
                        <a:t>Responsable</a:t>
                      </a:r>
                      <a:endParaRPr lang="es-MX" sz="1100" b="1" i="0" u="none" strike="noStrike">
                        <a:solidFill>
                          <a:srgbClr val="FFFFFF"/>
                        </a:solidFill>
                        <a:effectLst/>
                        <a:latin typeface="Calibri" panose="020F0502020204030204" pitchFamily="34" charset="0"/>
                      </a:endParaRPr>
                    </a:p>
                  </a:txBody>
                  <a:tcPr marL="9398" marR="9398" marT="9398" marB="0" anchor="ctr"/>
                </a:tc>
                <a:tc>
                  <a:txBody>
                    <a:bodyPr/>
                    <a:lstStyle/>
                    <a:p>
                      <a:pPr algn="ctr" rtl="0" fontAlgn="ctr"/>
                      <a:r>
                        <a:rPr lang="es-MX" sz="1100" u="none" strike="noStrike">
                          <a:effectLst/>
                        </a:rPr>
                        <a:t>Acciones realizadas</a:t>
                      </a:r>
                      <a:endParaRPr lang="es-MX" sz="1100" b="1" i="0" u="none" strike="noStrike">
                        <a:solidFill>
                          <a:srgbClr val="FFFFFF"/>
                        </a:solidFill>
                        <a:effectLst/>
                        <a:latin typeface="Calibri" panose="020F0502020204030204" pitchFamily="34" charset="0"/>
                      </a:endParaRPr>
                    </a:p>
                  </a:txBody>
                  <a:tcPr marL="9398" marR="9398" marT="9398" marB="0" anchor="ctr"/>
                </a:tc>
                <a:extLst>
                  <a:ext uri="{0D108BD9-81ED-4DB2-BD59-A6C34878D82A}">
                    <a16:rowId xmlns:a16="http://schemas.microsoft.com/office/drawing/2014/main" val="1307923215"/>
                  </a:ext>
                </a:extLst>
              </a:tr>
              <a:tr h="1531536">
                <a:tc>
                  <a:txBody>
                    <a:bodyPr/>
                    <a:lstStyle/>
                    <a:p>
                      <a:pPr algn="l" rtl="0" fontAlgn="ctr"/>
                      <a:r>
                        <a:rPr lang="es-MX" sz="1100" u="none" strike="noStrike">
                          <a:effectLst/>
                        </a:rPr>
                        <a:t>C.01 Ambiente de Control </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rtl="0" fontAlgn="ctr"/>
                      <a:r>
                        <a:rPr lang="es-MX" sz="1100" u="none" strike="noStrike">
                          <a:effectLst/>
                        </a:rPr>
                        <a:t>P01. Mostrar Actitud de Respaldo  y Compromiso.</a:t>
                      </a:r>
                      <a:br>
                        <a:rPr lang="es-MX" sz="1100" u="none" strike="noStrike">
                          <a:effectLst/>
                        </a:rPr>
                      </a:br>
                      <a:r>
                        <a:rPr lang="es-MX" sz="1100" u="none" strike="noStrike">
                          <a:effectLst/>
                        </a:rPr>
                        <a:t>P02. Ejercer la Responsabilidad de Vigilancia.</a:t>
                      </a:r>
                      <a:br>
                        <a:rPr lang="es-MX" sz="1100" u="none" strike="noStrike">
                          <a:effectLst/>
                        </a:rPr>
                      </a:br>
                      <a:r>
                        <a:rPr lang="es-MX" sz="1100" u="none" strike="noStrike">
                          <a:effectLst/>
                        </a:rPr>
                        <a:t>P03. Establecer la Estructura, Responsabilidad y Autoridad. </a:t>
                      </a:r>
                      <a:br>
                        <a:rPr lang="es-MX" sz="1100" u="none" strike="noStrike">
                          <a:effectLst/>
                        </a:rPr>
                      </a:br>
                      <a:r>
                        <a:rPr lang="es-MX" sz="1100" u="none" strike="noStrike">
                          <a:effectLst/>
                        </a:rPr>
                        <a:t>P04. Demostrar Compromiso con la Competencia Profesional. </a:t>
                      </a:r>
                      <a:br>
                        <a:rPr lang="es-MX" sz="1100" u="none" strike="noStrike">
                          <a:effectLst/>
                        </a:rPr>
                      </a:br>
                      <a:r>
                        <a:rPr lang="es-MX" sz="1100" u="none" strike="noStrike">
                          <a:effectLst/>
                        </a:rPr>
                        <a:t>P05. Establecer la Estructura para el Reforzamiento de la Rendición de Cuentas.  </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rtl="0" fontAlgn="ctr"/>
                      <a:r>
                        <a:rPr lang="es-MX" sz="1100" u="none" strike="noStrike">
                          <a:effectLst/>
                        </a:rPr>
                        <a:t>DGAF</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rtl="0" fontAlgn="ctr"/>
                      <a:r>
                        <a:rPr lang="es-MX" sz="1100" u="none" strike="noStrike">
                          <a:effectLst/>
                        </a:rPr>
                        <a:t>*Se terminó la actualización de perfiles y descripción de puestos definidos, alineados a las funciones de cada área de las unidades administrativas.</a:t>
                      </a:r>
                      <a:br>
                        <a:rPr lang="es-MX" sz="1100" u="none" strike="noStrike">
                          <a:effectLst/>
                        </a:rPr>
                      </a:br>
                      <a:r>
                        <a:rPr lang="es-MX" sz="1100" u="none" strike="noStrike">
                          <a:effectLst/>
                        </a:rPr>
                        <a:t>*Se terminó con la actualización de los Manuales de Organización en todas las Unidades Administrativas.</a:t>
                      </a:r>
                      <a:br>
                        <a:rPr lang="es-MX" sz="1100" u="none" strike="noStrike">
                          <a:effectLst/>
                        </a:rPr>
                      </a:br>
                      <a:r>
                        <a:rPr lang="es-MX" sz="1100" u="none" strike="noStrike">
                          <a:effectLst/>
                        </a:rPr>
                        <a:t>*Se terminó con la obligación de realizar la Declaración Patrimonial del año 2024.</a:t>
                      </a:r>
                      <a:br>
                        <a:rPr lang="es-MX" sz="1100" u="none" strike="noStrike">
                          <a:effectLst/>
                        </a:rPr>
                      </a:br>
                      <a:r>
                        <a:rPr lang="es-MX" sz="1100" u="none" strike="noStrike">
                          <a:effectLst/>
                        </a:rPr>
                        <a:t>*Se iniciaron capacitaciones para todo el personal sobre la perspectiva de género.</a:t>
                      </a:r>
                      <a:br>
                        <a:rPr lang="es-MX" sz="1100" u="none" strike="noStrike">
                          <a:effectLst/>
                        </a:rPr>
                      </a:br>
                      <a:r>
                        <a:rPr lang="es-MX" sz="1100" u="none" strike="noStrike">
                          <a:effectLst/>
                        </a:rPr>
                        <a:t>*Se instaló el Comité Técnico de Desarrollo Profesional.</a:t>
                      </a:r>
                      <a:endParaRPr lang="es-MX" sz="1100" b="0" i="0" u="none" strike="noStrike">
                        <a:solidFill>
                          <a:srgbClr val="000000"/>
                        </a:solidFill>
                        <a:effectLst/>
                        <a:latin typeface="Calibri" panose="020F0502020204030204" pitchFamily="34" charset="0"/>
                      </a:endParaRPr>
                    </a:p>
                  </a:txBody>
                  <a:tcPr marL="9398" marR="9398" marT="9398" marB="0" anchor="ctr"/>
                </a:tc>
                <a:extLst>
                  <a:ext uri="{0D108BD9-81ED-4DB2-BD59-A6C34878D82A}">
                    <a16:rowId xmlns:a16="http://schemas.microsoft.com/office/drawing/2014/main" val="3634028575"/>
                  </a:ext>
                </a:extLst>
              </a:tr>
              <a:tr h="686473">
                <a:tc>
                  <a:txBody>
                    <a:bodyPr/>
                    <a:lstStyle/>
                    <a:p>
                      <a:pPr algn="l" rtl="0" fontAlgn="ctr"/>
                      <a:r>
                        <a:rPr lang="es-MX" sz="1100" u="none" strike="noStrike">
                          <a:effectLst/>
                        </a:rPr>
                        <a:t>C.02 Administración de Riesgos </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fontAlgn="ctr"/>
                      <a:r>
                        <a:rPr lang="es-MX" sz="1100" u="none" strike="noStrike">
                          <a:effectLst/>
                        </a:rPr>
                        <a:t>P06. Definir Objetivos y Riesgo.</a:t>
                      </a:r>
                      <a:br>
                        <a:rPr lang="es-MX" sz="1100" u="none" strike="noStrike">
                          <a:effectLst/>
                        </a:rPr>
                      </a:br>
                      <a:r>
                        <a:rPr lang="es-MX" sz="1100" u="none" strike="noStrike">
                          <a:effectLst/>
                        </a:rPr>
                        <a:t>P07. Identificar, Analizar y Responder a los Riesgos .</a:t>
                      </a:r>
                      <a:br>
                        <a:rPr lang="es-MX" sz="1100" u="none" strike="noStrike">
                          <a:effectLst/>
                        </a:rPr>
                      </a:br>
                      <a:r>
                        <a:rPr lang="es-MX" sz="1100" u="none" strike="noStrike">
                          <a:effectLst/>
                        </a:rPr>
                        <a:t>P08. Considerar el Riesgo de Corrupción.  </a:t>
                      </a:r>
                      <a:br>
                        <a:rPr lang="es-MX" sz="1100" u="none" strike="noStrike">
                          <a:effectLst/>
                        </a:rPr>
                      </a:br>
                      <a:r>
                        <a:rPr lang="es-MX" sz="1100" u="none" strike="noStrike">
                          <a:effectLst/>
                        </a:rPr>
                        <a:t>P09. Identificar, Analizar y Responder al Cambio. </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fontAlgn="ctr"/>
                      <a:r>
                        <a:rPr lang="es-MX" sz="1100" u="none" strike="noStrike">
                          <a:effectLst/>
                        </a:rPr>
                        <a:t>TODAS LAS UNIDADES</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fontAlgn="ctr"/>
                      <a:r>
                        <a:rPr lang="es-MX" sz="1100" u="none" strike="noStrike">
                          <a:effectLst/>
                        </a:rPr>
                        <a:t>*Se ha trabajado de la mano con todas las direcciones generales  y Subsecretarías para buscar el óptimo cumplimiento es los riesgos planteados en el ejercicio 2023 y 2024.</a:t>
                      </a:r>
                      <a:endParaRPr lang="es-MX" sz="1100" b="0" i="0" u="none" strike="noStrike">
                        <a:solidFill>
                          <a:srgbClr val="000000"/>
                        </a:solidFill>
                        <a:effectLst/>
                        <a:latin typeface="Calibri" panose="020F0502020204030204" pitchFamily="34" charset="0"/>
                      </a:endParaRPr>
                    </a:p>
                  </a:txBody>
                  <a:tcPr marL="9398" marR="9398" marT="9398" marB="0" anchor="ctr"/>
                </a:tc>
                <a:extLst>
                  <a:ext uri="{0D108BD9-81ED-4DB2-BD59-A6C34878D82A}">
                    <a16:rowId xmlns:a16="http://schemas.microsoft.com/office/drawing/2014/main" val="557071748"/>
                  </a:ext>
                </a:extLst>
              </a:tr>
              <a:tr h="601092">
                <a:tc>
                  <a:txBody>
                    <a:bodyPr/>
                    <a:lstStyle/>
                    <a:p>
                      <a:pPr algn="l" rtl="0" fontAlgn="ctr"/>
                      <a:r>
                        <a:rPr lang="es-MX" sz="1100" u="none" strike="noStrike">
                          <a:effectLst/>
                        </a:rPr>
                        <a:t>C.03 Actividades de Control </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fontAlgn="ctr"/>
                      <a:r>
                        <a:rPr lang="es-MX" sz="1100" u="none" strike="noStrike">
                          <a:effectLst/>
                        </a:rPr>
                        <a:t>P10. Diseñar Actividades de Control.</a:t>
                      </a:r>
                      <a:br>
                        <a:rPr lang="es-MX" sz="1100" u="none" strike="noStrike">
                          <a:effectLst/>
                        </a:rPr>
                      </a:br>
                      <a:r>
                        <a:rPr lang="es-MX" sz="1100" u="none" strike="noStrike">
                          <a:effectLst/>
                        </a:rPr>
                        <a:t>P11. Diseñar Actividades para los Sistemas de Información.  </a:t>
                      </a:r>
                      <a:br>
                        <a:rPr lang="es-MX" sz="1100" u="none" strike="noStrike">
                          <a:effectLst/>
                        </a:rPr>
                      </a:br>
                      <a:r>
                        <a:rPr lang="es-MX" sz="1100" u="none" strike="noStrike">
                          <a:effectLst/>
                        </a:rPr>
                        <a:t>P12. Implementar Actividades de Control.</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rtl="0" fontAlgn="ctr"/>
                      <a:r>
                        <a:rPr lang="es-MX" sz="1100" u="none" strike="noStrike">
                          <a:effectLst/>
                        </a:rPr>
                        <a:t>DGAF</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fontAlgn="ctr"/>
                      <a:r>
                        <a:rPr lang="es-MX" sz="1100" u="none" strike="noStrike">
                          <a:effectLst/>
                        </a:rPr>
                        <a:t>*Se trabaja día a día con cada Unidad Administrativa para mantener actualizadas las funciones de cada área.</a:t>
                      </a:r>
                      <a:br>
                        <a:rPr lang="es-MX" sz="1100" u="none" strike="noStrike">
                          <a:effectLst/>
                        </a:rPr>
                      </a:br>
                      <a:r>
                        <a:rPr lang="es-MX" sz="1100" u="none" strike="noStrike">
                          <a:effectLst/>
                        </a:rPr>
                        <a:t>*Los avances obtenidos se dan a conocer a través de reuniones de trabajo.</a:t>
                      </a:r>
                      <a:endParaRPr lang="es-MX" sz="1100" b="0" i="0" u="none" strike="noStrike">
                        <a:solidFill>
                          <a:srgbClr val="000000"/>
                        </a:solidFill>
                        <a:effectLst/>
                        <a:latin typeface="Calibri" panose="020F0502020204030204" pitchFamily="34" charset="0"/>
                      </a:endParaRPr>
                    </a:p>
                  </a:txBody>
                  <a:tcPr marL="9398" marR="9398" marT="9398" marB="0" anchor="ctr"/>
                </a:tc>
                <a:extLst>
                  <a:ext uri="{0D108BD9-81ED-4DB2-BD59-A6C34878D82A}">
                    <a16:rowId xmlns:a16="http://schemas.microsoft.com/office/drawing/2014/main" val="2353428642"/>
                  </a:ext>
                </a:extLst>
              </a:tr>
              <a:tr h="1027671">
                <a:tc>
                  <a:txBody>
                    <a:bodyPr/>
                    <a:lstStyle/>
                    <a:p>
                      <a:pPr algn="l" rtl="0" fontAlgn="ctr"/>
                      <a:r>
                        <a:rPr lang="es-MX" sz="1100" u="none" strike="noStrike">
                          <a:effectLst/>
                        </a:rPr>
                        <a:t>C.04 Informar y Comunicar</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fontAlgn="ctr"/>
                      <a:r>
                        <a:rPr lang="es-MX" sz="1100" u="none" strike="noStrike">
                          <a:effectLst/>
                        </a:rPr>
                        <a:t>P13. Usar Información de Calidad. </a:t>
                      </a:r>
                      <a:br>
                        <a:rPr lang="es-MX" sz="1100" u="none" strike="noStrike">
                          <a:effectLst/>
                        </a:rPr>
                      </a:br>
                      <a:r>
                        <a:rPr lang="es-MX" sz="1100" u="none" strike="noStrike">
                          <a:effectLst/>
                        </a:rPr>
                        <a:t>P14. Comunicar Internamente.  </a:t>
                      </a:r>
                      <a:br>
                        <a:rPr lang="es-MX" sz="1100" u="none" strike="noStrike">
                          <a:effectLst/>
                        </a:rPr>
                      </a:br>
                      <a:r>
                        <a:rPr lang="es-MX" sz="1100" u="none" strike="noStrike">
                          <a:effectLst/>
                        </a:rPr>
                        <a:t>P15. Comunicar Externamente.  </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fontAlgn="ctr"/>
                      <a:r>
                        <a:rPr lang="es-MX" sz="1100" u="none" strike="noStrike">
                          <a:effectLst/>
                        </a:rPr>
                        <a:t>DGAF Y DGPDT</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fontAlgn="ctr"/>
                      <a:r>
                        <a:rPr lang="es-MX" sz="1100" u="none" strike="noStrike">
                          <a:effectLst/>
                        </a:rPr>
                        <a:t>*El trabajo que como Secretaría de Turismo hacemos, en temas relacionados con el Control Interno son comunicados a través de oficios, memorándums y correos electrónicos.</a:t>
                      </a:r>
                      <a:br>
                        <a:rPr lang="es-MX" sz="1100" u="none" strike="noStrike">
                          <a:effectLst/>
                        </a:rPr>
                      </a:br>
                      <a:r>
                        <a:rPr lang="es-MX" sz="1100" u="none" strike="noStrike">
                          <a:effectLst/>
                        </a:rPr>
                        <a:t>*La Dirección General de Planeación y Desarrollo Turístico al final de cada mes o trimestre, según sea el caso, llama a cada unidad para ver los avances en cuestión de las metas establecidas.</a:t>
                      </a:r>
                      <a:endParaRPr lang="es-MX" sz="1100" b="0" i="0" u="none" strike="noStrike">
                        <a:solidFill>
                          <a:srgbClr val="000000"/>
                        </a:solidFill>
                        <a:effectLst/>
                        <a:latin typeface="Calibri" panose="020F0502020204030204" pitchFamily="34" charset="0"/>
                      </a:endParaRPr>
                    </a:p>
                  </a:txBody>
                  <a:tcPr marL="9398" marR="9398" marT="9398" marB="0" anchor="ctr"/>
                </a:tc>
                <a:extLst>
                  <a:ext uri="{0D108BD9-81ED-4DB2-BD59-A6C34878D82A}">
                    <a16:rowId xmlns:a16="http://schemas.microsoft.com/office/drawing/2014/main" val="2789391972"/>
                  </a:ext>
                </a:extLst>
              </a:tr>
              <a:tr h="686473">
                <a:tc>
                  <a:txBody>
                    <a:bodyPr/>
                    <a:lstStyle/>
                    <a:p>
                      <a:pPr algn="l" rtl="0" fontAlgn="ctr"/>
                      <a:r>
                        <a:rPr lang="es-MX" sz="1100" u="none" strike="noStrike">
                          <a:effectLst/>
                        </a:rPr>
                        <a:t>C.05 Supervisión </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fontAlgn="ctr"/>
                      <a:r>
                        <a:rPr lang="es-MX" sz="1100" u="none" strike="noStrike">
                          <a:effectLst/>
                        </a:rPr>
                        <a:t>P16. Realizar Actividades de Supervisión. </a:t>
                      </a:r>
                      <a:br>
                        <a:rPr lang="es-MX" sz="1100" u="none" strike="noStrike">
                          <a:effectLst/>
                        </a:rPr>
                      </a:br>
                      <a:r>
                        <a:rPr lang="es-MX" sz="1100" u="none" strike="noStrike">
                          <a:effectLst/>
                        </a:rPr>
                        <a:t>P17. Evaluar los Problemas y Corregir las Deficiencias.   </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fontAlgn="ctr"/>
                      <a:r>
                        <a:rPr lang="es-MX" sz="1100" u="none" strike="noStrike">
                          <a:effectLst/>
                        </a:rPr>
                        <a:t>DGAF Y DGPDT</a:t>
                      </a:r>
                      <a:endParaRPr lang="es-MX" sz="1100" b="0" i="0" u="none" strike="noStrike">
                        <a:solidFill>
                          <a:srgbClr val="000000"/>
                        </a:solidFill>
                        <a:effectLst/>
                        <a:latin typeface="Calibri" panose="020F0502020204030204" pitchFamily="34" charset="0"/>
                      </a:endParaRPr>
                    </a:p>
                  </a:txBody>
                  <a:tcPr marL="9398" marR="9398" marT="9398" marB="0" anchor="ctr"/>
                </a:tc>
                <a:tc>
                  <a:txBody>
                    <a:bodyPr/>
                    <a:lstStyle/>
                    <a:p>
                      <a:pPr algn="l" fontAlgn="ctr"/>
                      <a:r>
                        <a:rPr lang="es-MX" sz="1100" u="none" strike="noStrike">
                          <a:effectLst/>
                        </a:rPr>
                        <a:t>*La Dirección General de Administración y Finanzas junto con la Dirección General de Planeación y Desarrollo Turístico se reúnen para ver el resultado en el avance de metas, así como el Programa de Administración de riesgos de cada área.</a:t>
                      </a:r>
                      <a:endParaRPr lang="es-MX" sz="1100" b="0" i="0" u="none" strike="noStrike">
                        <a:solidFill>
                          <a:srgbClr val="000000"/>
                        </a:solidFill>
                        <a:effectLst/>
                        <a:latin typeface="Calibri" panose="020F0502020204030204" pitchFamily="34" charset="0"/>
                      </a:endParaRPr>
                    </a:p>
                  </a:txBody>
                  <a:tcPr marL="9398" marR="9398" marT="9398" marB="0" anchor="ctr"/>
                </a:tc>
                <a:extLst>
                  <a:ext uri="{0D108BD9-81ED-4DB2-BD59-A6C34878D82A}">
                    <a16:rowId xmlns:a16="http://schemas.microsoft.com/office/drawing/2014/main" val="3948772566"/>
                  </a:ext>
                </a:extLst>
              </a:tr>
            </a:tbl>
          </a:graphicData>
        </a:graphic>
      </p:graphicFrame>
      <p:pic>
        <p:nvPicPr>
          <p:cNvPr id="7" name="Imagen 6">
            <a:extLst>
              <a:ext uri="{FF2B5EF4-FFF2-40B4-BE49-F238E27FC236}">
                <a16:creationId xmlns:a16="http://schemas.microsoft.com/office/drawing/2014/main" id="{0B7831F9-1864-33D9-5B39-52875887D7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8" name="CuadroTexto 7">
            <a:extLst>
              <a:ext uri="{FF2B5EF4-FFF2-40B4-BE49-F238E27FC236}">
                <a16:creationId xmlns:a16="http://schemas.microsoft.com/office/drawing/2014/main" id="{D84BCB71-CD5B-B517-EBFB-63D56C232465}"/>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39175619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8F0E489E-1556-BF9E-F8D8-EA5BB7079ED0}"/>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3" name="Grupo 12">
            <a:extLst>
              <a:ext uri="{FF2B5EF4-FFF2-40B4-BE49-F238E27FC236}">
                <a16:creationId xmlns:a16="http://schemas.microsoft.com/office/drawing/2014/main" id="{12092203-17B2-B5B2-98C6-53782A71018D}"/>
              </a:ext>
            </a:extLst>
          </p:cNvPr>
          <p:cNvGrpSpPr/>
          <p:nvPr/>
        </p:nvGrpSpPr>
        <p:grpSpPr>
          <a:xfrm>
            <a:off x="346289" y="284341"/>
            <a:ext cx="11565257" cy="813283"/>
            <a:chOff x="346289" y="284341"/>
            <a:chExt cx="11565257" cy="813283"/>
          </a:xfrm>
        </p:grpSpPr>
        <p:sp>
          <p:nvSpPr>
            <p:cNvPr id="14" name="Google Shape;364;p19">
              <a:extLst>
                <a:ext uri="{FF2B5EF4-FFF2-40B4-BE49-F238E27FC236}">
                  <a16:creationId xmlns:a16="http://schemas.microsoft.com/office/drawing/2014/main" id="{6BB9F6DE-E954-9684-5E3F-A11D16A97FD4}"/>
                </a:ext>
              </a:extLst>
            </p:cNvPr>
            <p:cNvSpPr txBox="1"/>
            <p:nvPr/>
          </p:nvSpPr>
          <p:spPr>
            <a:xfrm>
              <a:off x="6848832" y="314997"/>
              <a:ext cx="4846344"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Programa de Trabajo de Administración de Riesgos/Turismo</a:t>
              </a:r>
            </a:p>
          </p:txBody>
        </p:sp>
        <p:grpSp>
          <p:nvGrpSpPr>
            <p:cNvPr id="16" name="Grupo 15">
              <a:extLst>
                <a:ext uri="{FF2B5EF4-FFF2-40B4-BE49-F238E27FC236}">
                  <a16:creationId xmlns:a16="http://schemas.microsoft.com/office/drawing/2014/main" id="{E872D57F-0A4B-E6BB-C831-91821AE6430C}"/>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DC8E45A0-5268-4D42-72A5-483FB08E3780}"/>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096353CA-977F-0780-8024-49F500F9AF81}"/>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sp>
        <p:nvSpPr>
          <p:cNvPr id="2" name="CuadroTexto 1">
            <a:extLst>
              <a:ext uri="{FF2B5EF4-FFF2-40B4-BE49-F238E27FC236}">
                <a16:creationId xmlns:a16="http://schemas.microsoft.com/office/drawing/2014/main" id="{DE037C16-E100-76FA-9DC2-CD8D767FF644}"/>
              </a:ext>
            </a:extLst>
          </p:cNvPr>
          <p:cNvSpPr txBox="1"/>
          <p:nvPr/>
        </p:nvSpPr>
        <p:spPr>
          <a:xfrm>
            <a:off x="4464823" y="1198760"/>
            <a:ext cx="2694432" cy="461665"/>
          </a:xfrm>
          <a:prstGeom prst="rect">
            <a:avLst/>
          </a:prstGeom>
          <a:noFill/>
        </p:spPr>
        <p:txBody>
          <a:bodyPr wrap="square" rtlCol="0">
            <a:spAutoFit/>
          </a:bodyPr>
          <a:lstStyle/>
          <a:p>
            <a:pPr algn="ctr"/>
            <a:r>
              <a:rPr lang="es-MX" sz="2400" b="1">
                <a:solidFill>
                  <a:schemeClr val="tx1">
                    <a:lumMod val="85000"/>
                    <a:lumOff val="15000"/>
                  </a:schemeClr>
                </a:solidFill>
              </a:rPr>
              <a:t>Mapa de Riesgos</a:t>
            </a:r>
          </a:p>
        </p:txBody>
      </p:sp>
      <p:pic>
        <p:nvPicPr>
          <p:cNvPr id="6" name="Imagen 5">
            <a:extLst>
              <a:ext uri="{FF2B5EF4-FFF2-40B4-BE49-F238E27FC236}">
                <a16:creationId xmlns:a16="http://schemas.microsoft.com/office/drawing/2014/main" id="{BF0D9DAD-89C0-697D-A17F-F3B079AE79D1}"/>
              </a:ext>
            </a:extLst>
          </p:cNvPr>
          <p:cNvPicPr>
            <a:picLocks noChangeAspect="1"/>
          </p:cNvPicPr>
          <p:nvPr/>
        </p:nvPicPr>
        <p:blipFill rotWithShape="1">
          <a:blip r:embed="rId4"/>
          <a:srcRect t="15746" r="7601" b="1"/>
          <a:stretch/>
        </p:blipFill>
        <p:spPr>
          <a:xfrm>
            <a:off x="7084158" y="1660425"/>
            <a:ext cx="5005137" cy="4690633"/>
          </a:xfrm>
          <a:prstGeom prst="rect">
            <a:avLst/>
          </a:prstGeom>
        </p:spPr>
      </p:pic>
      <p:pic>
        <p:nvPicPr>
          <p:cNvPr id="5" name="Imagen 4">
            <a:extLst>
              <a:ext uri="{FF2B5EF4-FFF2-40B4-BE49-F238E27FC236}">
                <a16:creationId xmlns:a16="http://schemas.microsoft.com/office/drawing/2014/main" id="{B1290D22-7448-C0E3-CE9D-5A407B94F3F1}"/>
              </a:ext>
            </a:extLst>
          </p:cNvPr>
          <p:cNvPicPr>
            <a:picLocks noChangeAspect="1"/>
          </p:cNvPicPr>
          <p:nvPr/>
        </p:nvPicPr>
        <p:blipFill>
          <a:blip r:embed="rId5"/>
          <a:stretch>
            <a:fillRect/>
          </a:stretch>
        </p:blipFill>
        <p:spPr>
          <a:xfrm>
            <a:off x="102705" y="2237361"/>
            <a:ext cx="7064799" cy="3568733"/>
          </a:xfrm>
          <a:prstGeom prst="rect">
            <a:avLst/>
          </a:prstGeom>
        </p:spPr>
      </p:pic>
      <p:pic>
        <p:nvPicPr>
          <p:cNvPr id="3" name="Imagen 2">
            <a:extLst>
              <a:ext uri="{FF2B5EF4-FFF2-40B4-BE49-F238E27FC236}">
                <a16:creationId xmlns:a16="http://schemas.microsoft.com/office/drawing/2014/main" id="{03A1AAB3-65E1-8927-6124-2AFAD8CA38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7" name="CuadroTexto 6">
            <a:extLst>
              <a:ext uri="{FF2B5EF4-FFF2-40B4-BE49-F238E27FC236}">
                <a16:creationId xmlns:a16="http://schemas.microsoft.com/office/drawing/2014/main" id="{A97349E2-2DED-0E0C-2E72-D0B7BD22D658}"/>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497946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5 Tabla">
            <a:extLst>
              <a:ext uri="{FF2B5EF4-FFF2-40B4-BE49-F238E27FC236}">
                <a16:creationId xmlns:a16="http://schemas.microsoft.com/office/drawing/2014/main" id="{DA620A0B-A8A7-CC58-01A8-5F6680B9BDDB}"/>
              </a:ext>
            </a:extLst>
          </p:cNvPr>
          <p:cNvGraphicFramePr>
            <a:graphicFrameLocks noGrp="1"/>
          </p:cNvGraphicFramePr>
          <p:nvPr>
            <p:extLst>
              <p:ext uri="{D42A27DB-BD31-4B8C-83A1-F6EECF244321}">
                <p14:modId xmlns:p14="http://schemas.microsoft.com/office/powerpoint/2010/main" val="1101727953"/>
              </p:ext>
            </p:extLst>
          </p:nvPr>
        </p:nvGraphicFramePr>
        <p:xfrm>
          <a:off x="1576603" y="2910162"/>
          <a:ext cx="4388262" cy="1932204"/>
        </p:xfrm>
        <a:graphic>
          <a:graphicData uri="http://schemas.openxmlformats.org/drawingml/2006/table">
            <a:tbl>
              <a:tblPr firstRow="1" bandRow="1">
                <a:tableStyleId>{3B4B98B0-60AC-42C2-AFA5-B58CD77FA1E5}</a:tableStyleId>
              </a:tblPr>
              <a:tblGrid>
                <a:gridCol w="2299359">
                  <a:extLst>
                    <a:ext uri="{9D8B030D-6E8A-4147-A177-3AD203B41FA5}">
                      <a16:colId xmlns:a16="http://schemas.microsoft.com/office/drawing/2014/main" val="20000"/>
                    </a:ext>
                  </a:extLst>
                </a:gridCol>
                <a:gridCol w="2088903">
                  <a:extLst>
                    <a:ext uri="{9D8B030D-6E8A-4147-A177-3AD203B41FA5}">
                      <a16:colId xmlns:a16="http://schemas.microsoft.com/office/drawing/2014/main" val="20002"/>
                    </a:ext>
                  </a:extLst>
                </a:gridCol>
              </a:tblGrid>
              <a:tr h="747438">
                <a:tc>
                  <a:txBody>
                    <a:bodyPr/>
                    <a:lstStyle/>
                    <a:p>
                      <a:pPr marL="0" algn="ctr" defTabSz="914400" rtl="0" eaLnBrk="1" latinLnBrk="0" hangingPunct="1"/>
                      <a:r>
                        <a:rPr lang="es-MX" sz="1200" b="1" kern="1200" baseline="0">
                          <a:solidFill>
                            <a:schemeClr val="tx1"/>
                          </a:solidFill>
                        </a:rPr>
                        <a:t># de Actividades de control comprometidas</a:t>
                      </a:r>
                      <a:endParaRPr lang="es-MX" sz="1200" b="1" kern="1200" baseline="0">
                        <a:solidFill>
                          <a:schemeClr val="tx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1" u="none" strike="noStrike" kern="1200" cap="none" spc="0" normalizeH="0" baseline="0" noProof="0" dirty="0">
                          <a:ln>
                            <a:noFill/>
                          </a:ln>
                          <a:solidFill>
                            <a:prstClr val="black">
                              <a:lumMod val="95000"/>
                              <a:lumOff val="5000"/>
                            </a:prstClr>
                          </a:solidFill>
                          <a:effectLst/>
                          <a:uLnTx/>
                          <a:uFillTx/>
                        </a:rPr>
                        <a:t>Avance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1" u="none" strike="noStrike" kern="1200" cap="none" spc="0" normalizeH="0" baseline="0" noProof="0" dirty="0">
                          <a:ln>
                            <a:noFill/>
                          </a:ln>
                          <a:solidFill>
                            <a:prstClr val="black">
                              <a:lumMod val="95000"/>
                              <a:lumOff val="5000"/>
                            </a:prstClr>
                          </a:solidFill>
                          <a:effectLst/>
                          <a:uLnTx/>
                          <a:uFillTx/>
                        </a:rPr>
                        <a:t>#4 </a:t>
                      </a:r>
                      <a:r>
                        <a:rPr kumimoji="0" lang="es-MX" sz="1200" b="1" u="none" strike="noStrike" kern="1200" cap="none" spc="0" normalizeH="0" baseline="0" noProof="0" dirty="0" err="1">
                          <a:ln>
                            <a:noFill/>
                          </a:ln>
                          <a:solidFill>
                            <a:prstClr val="black">
                              <a:lumMod val="95000"/>
                              <a:lumOff val="5000"/>
                            </a:prstClr>
                          </a:solidFill>
                          <a:effectLst/>
                          <a:uLnTx/>
                          <a:uFillTx/>
                        </a:rPr>
                        <a:t>Trim</a:t>
                      </a:r>
                      <a:r>
                        <a:rPr kumimoji="0" lang="es-MX" sz="1200" b="1" u="none" strike="noStrike" kern="1200" cap="none" spc="0" normalizeH="0" baseline="0" noProof="0" dirty="0">
                          <a:ln>
                            <a:noFill/>
                          </a:ln>
                          <a:solidFill>
                            <a:prstClr val="black">
                              <a:lumMod val="95000"/>
                              <a:lumOff val="5000"/>
                            </a:prstClr>
                          </a:solidFill>
                          <a:effectLst/>
                          <a:uLnTx/>
                          <a:uFillTx/>
                        </a:rPr>
                        <a:t>. 2024</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200" b="1" i="0" u="none" strike="noStrike" kern="1200" cap="none" spc="0" normalizeH="0" baseline="0" noProof="0" dirty="0">
                        <a:ln>
                          <a:noFill/>
                        </a:ln>
                        <a:solidFill>
                          <a:prstClr val="black">
                            <a:lumMod val="95000"/>
                            <a:lumOff val="5000"/>
                          </a:prstClr>
                        </a:solidFill>
                        <a:effectLst/>
                        <a:uLnTx/>
                        <a:uFillTx/>
                        <a:latin typeface="+mn-lt"/>
                        <a:ea typeface="+mn-ea"/>
                        <a:cs typeface="+mn-cs"/>
                      </a:endParaRPr>
                    </a:p>
                  </a:txBody>
                  <a:tcPr/>
                </a:tc>
                <a:extLst>
                  <a:ext uri="{0D108BD9-81ED-4DB2-BD59-A6C34878D82A}">
                    <a16:rowId xmlns:a16="http://schemas.microsoft.com/office/drawing/2014/main" val="1558894559"/>
                  </a:ext>
                </a:extLst>
              </a:tr>
              <a:tr h="394922">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s-MX" sz="1200" kern="1200">
                          <a:solidFill>
                            <a:schemeClr val="tx1"/>
                          </a:solidFill>
                        </a:rPr>
                        <a:t>Concluidas</a:t>
                      </a:r>
                      <a:endParaRPr lang="es-ES" sz="1200" kern="120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dirty="0">
                          <a:solidFill>
                            <a:schemeClr val="tx1">
                              <a:lumMod val="95000"/>
                              <a:lumOff val="5000"/>
                            </a:schemeClr>
                          </a:solidFill>
                        </a:rPr>
                        <a:t>10</a:t>
                      </a:r>
                    </a:p>
                  </a:txBody>
                  <a:tcPr/>
                </a:tc>
                <a:extLst>
                  <a:ext uri="{0D108BD9-81ED-4DB2-BD59-A6C34878D82A}">
                    <a16:rowId xmlns:a16="http://schemas.microsoft.com/office/drawing/2014/main" val="10001"/>
                  </a:ext>
                </a:extLst>
              </a:tr>
              <a:tr h="394922">
                <a:tc>
                  <a:txBody>
                    <a:bodyPr/>
                    <a:lstStyle/>
                    <a:p>
                      <a:pPr marL="285750" indent="-285750" algn="l">
                        <a:buFont typeface="Wingdings" panose="05000000000000000000" pitchFamily="2" charset="2"/>
                        <a:buChar char="Ø"/>
                      </a:pPr>
                      <a:r>
                        <a:rPr lang="es-MX" sz="1200" dirty="0"/>
                        <a:t>En Proceso</a:t>
                      </a:r>
                      <a:endParaRPr lang="es-MX" sz="12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dirty="0">
                          <a:solidFill>
                            <a:schemeClr val="tx1">
                              <a:lumMod val="95000"/>
                              <a:lumOff val="5000"/>
                            </a:schemeClr>
                          </a:solidFill>
                        </a:rPr>
                        <a:t>1</a:t>
                      </a:r>
                    </a:p>
                  </a:txBody>
                  <a:tcPr/>
                </a:tc>
                <a:extLst>
                  <a:ext uri="{0D108BD9-81ED-4DB2-BD59-A6C34878D82A}">
                    <a16:rowId xmlns:a16="http://schemas.microsoft.com/office/drawing/2014/main" val="10002"/>
                  </a:ext>
                </a:extLst>
              </a:tr>
              <a:tr h="394922">
                <a:tc>
                  <a:txBody>
                    <a:bodyPr/>
                    <a:lstStyle/>
                    <a:p>
                      <a:pPr marL="285750" indent="-285750" algn="l">
                        <a:buFont typeface="Wingdings" panose="05000000000000000000" pitchFamily="2" charset="2"/>
                        <a:buChar char="Ø"/>
                      </a:pPr>
                      <a:r>
                        <a:rPr lang="es-MX" sz="1200"/>
                        <a:t>Pendiente</a:t>
                      </a:r>
                      <a:endParaRPr lang="es-MX" sz="120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dirty="0">
                          <a:solidFill>
                            <a:schemeClr val="tx1">
                              <a:lumMod val="95000"/>
                              <a:lumOff val="5000"/>
                            </a:schemeClr>
                          </a:solidFill>
                        </a:rPr>
                        <a:t>0</a:t>
                      </a:r>
                    </a:p>
                  </a:txBody>
                  <a:tcPr/>
                </a:tc>
                <a:extLst>
                  <a:ext uri="{0D108BD9-81ED-4DB2-BD59-A6C34878D82A}">
                    <a16:rowId xmlns:a16="http://schemas.microsoft.com/office/drawing/2014/main" val="10003"/>
                  </a:ext>
                </a:extLst>
              </a:tr>
            </a:tbl>
          </a:graphicData>
        </a:graphic>
      </p:graphicFrame>
      <p:graphicFrame>
        <p:nvGraphicFramePr>
          <p:cNvPr id="11" name="Gráfico 10">
            <a:extLst>
              <a:ext uri="{FF2B5EF4-FFF2-40B4-BE49-F238E27FC236}">
                <a16:creationId xmlns:a16="http://schemas.microsoft.com/office/drawing/2014/main" id="{CE5EC96A-57CF-6D9A-E891-BA0379A86EF9}"/>
              </a:ext>
            </a:extLst>
          </p:cNvPr>
          <p:cNvGraphicFramePr/>
          <p:nvPr>
            <p:extLst>
              <p:ext uri="{D42A27DB-BD31-4B8C-83A1-F6EECF244321}">
                <p14:modId xmlns:p14="http://schemas.microsoft.com/office/powerpoint/2010/main" val="4180853090"/>
              </p:ext>
            </p:extLst>
          </p:nvPr>
        </p:nvGraphicFramePr>
        <p:xfrm>
          <a:off x="6427737" y="2019227"/>
          <a:ext cx="4865697" cy="3659209"/>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ángulo 4">
            <a:extLst>
              <a:ext uri="{FF2B5EF4-FFF2-40B4-BE49-F238E27FC236}">
                <a16:creationId xmlns:a16="http://schemas.microsoft.com/office/drawing/2014/main" id="{DCB8B473-F24D-C89C-BE48-BE270CBAC904}"/>
              </a:ext>
            </a:extLst>
          </p:cNvPr>
          <p:cNvSpPr/>
          <p:nvPr/>
        </p:nvSpPr>
        <p:spPr>
          <a:xfrm>
            <a:off x="0" y="0"/>
            <a:ext cx="12192000" cy="2764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6" name="Grupo 5">
            <a:extLst>
              <a:ext uri="{FF2B5EF4-FFF2-40B4-BE49-F238E27FC236}">
                <a16:creationId xmlns:a16="http://schemas.microsoft.com/office/drawing/2014/main" id="{1951A9DF-B4EF-74E5-9A8B-E05F451764DE}"/>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3B354FC0-CB0F-0BBD-4723-E88534FCF6E2}"/>
                </a:ext>
              </a:extLst>
            </p:cNvPr>
            <p:cNvSpPr txBox="1"/>
            <p:nvPr/>
          </p:nvSpPr>
          <p:spPr>
            <a:xfrm>
              <a:off x="6848832" y="314997"/>
              <a:ext cx="4700040"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Programa de Trabajo de Control Interno (PTCI)/Economía</a:t>
              </a:r>
            </a:p>
          </p:txBody>
        </p:sp>
        <p:grpSp>
          <p:nvGrpSpPr>
            <p:cNvPr id="9" name="Grupo 8">
              <a:extLst>
                <a:ext uri="{FF2B5EF4-FFF2-40B4-BE49-F238E27FC236}">
                  <a16:creationId xmlns:a16="http://schemas.microsoft.com/office/drawing/2014/main" id="{8A66D0D0-9F6E-6DFA-544D-E36EF3AB50EF}"/>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299A2D9D-0B36-A9F6-4896-F8ABF44B8B1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409AD0CE-44E3-FC70-2F28-96551FB35FE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21ACB9C0-1126-45AF-EA7A-C8140B4A2624}"/>
              </a:ext>
            </a:extLst>
          </p:cNvPr>
          <p:cNvSpPr txBox="1"/>
          <p:nvPr/>
        </p:nvSpPr>
        <p:spPr>
          <a:xfrm>
            <a:off x="2950163" y="1097624"/>
            <a:ext cx="6291673"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dirty="0">
                <a:solidFill>
                  <a:schemeClr val="dk1"/>
                </a:solidFill>
                <a:ea typeface="Fira Sans"/>
                <a:cs typeface="Fira Sans"/>
                <a:sym typeface="Fira Sans"/>
              </a:rPr>
              <a:t>Avance General del PTCI 2024</a:t>
            </a:r>
          </a:p>
        </p:txBody>
      </p:sp>
      <p:pic>
        <p:nvPicPr>
          <p:cNvPr id="12" name="Imagen 11">
            <a:extLst>
              <a:ext uri="{FF2B5EF4-FFF2-40B4-BE49-F238E27FC236}">
                <a16:creationId xmlns:a16="http://schemas.microsoft.com/office/drawing/2014/main" id="{092A8D20-8970-9511-95A8-38CC7BF1D2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3" name="CuadroTexto 12">
            <a:extLst>
              <a:ext uri="{FF2B5EF4-FFF2-40B4-BE49-F238E27FC236}">
                <a16:creationId xmlns:a16="http://schemas.microsoft.com/office/drawing/2014/main" id="{A5B772B1-79A1-1141-BF56-A2B53008D2FF}"/>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ea typeface="Calibri"/>
                <a:cs typeface="Calibri"/>
              </a:rPr>
              <a:t>Comité de Control y Desempeño Institucional </a:t>
            </a:r>
          </a:p>
          <a:p>
            <a:r>
              <a:rPr lang="es-ES" sz="1600">
                <a:ea typeface="Calibri"/>
                <a:cs typeface="Calibri"/>
              </a:rPr>
              <a:t>Sesión Ordinaria del 4to. Trimestre 2024</a:t>
            </a:r>
          </a:p>
        </p:txBody>
      </p:sp>
    </p:spTree>
    <p:extLst>
      <p:ext uri="{BB962C8B-B14F-4D97-AF65-F5344CB8AC3E}">
        <p14:creationId xmlns:p14="http://schemas.microsoft.com/office/powerpoint/2010/main" val="33933423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DCB8B473-F24D-C89C-BE48-BE270CBAC904}"/>
              </a:ext>
            </a:extLst>
          </p:cNvPr>
          <p:cNvSpPr/>
          <p:nvPr/>
        </p:nvSpPr>
        <p:spPr>
          <a:xfrm>
            <a:off x="0" y="0"/>
            <a:ext cx="12192000" cy="2764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6" name="Grupo 5">
            <a:extLst>
              <a:ext uri="{FF2B5EF4-FFF2-40B4-BE49-F238E27FC236}">
                <a16:creationId xmlns:a16="http://schemas.microsoft.com/office/drawing/2014/main" id="{1951A9DF-B4EF-74E5-9A8B-E05F451764DE}"/>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3B354FC0-CB0F-0BBD-4723-E88534FCF6E2}"/>
                </a:ext>
              </a:extLst>
            </p:cNvPr>
            <p:cNvSpPr txBox="1"/>
            <p:nvPr/>
          </p:nvSpPr>
          <p:spPr>
            <a:xfrm>
              <a:off x="6848832" y="314997"/>
              <a:ext cx="4608600"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Programa de Trabajo de Control Interno (PTCI)/Economía</a:t>
              </a:r>
            </a:p>
          </p:txBody>
        </p:sp>
        <p:grpSp>
          <p:nvGrpSpPr>
            <p:cNvPr id="9" name="Grupo 8">
              <a:extLst>
                <a:ext uri="{FF2B5EF4-FFF2-40B4-BE49-F238E27FC236}">
                  <a16:creationId xmlns:a16="http://schemas.microsoft.com/office/drawing/2014/main" id="{8A66D0D0-9F6E-6DFA-544D-E36EF3AB50EF}"/>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299A2D9D-0B36-A9F6-4896-F8ABF44B8B1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409AD0CE-44E3-FC70-2F28-96551FB35FE4}"/>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21ACB9C0-1126-45AF-EA7A-C8140B4A2624}"/>
              </a:ext>
            </a:extLst>
          </p:cNvPr>
          <p:cNvSpPr txBox="1"/>
          <p:nvPr/>
        </p:nvSpPr>
        <p:spPr>
          <a:xfrm>
            <a:off x="2950163" y="1252097"/>
            <a:ext cx="6291673" cy="559227"/>
          </a:xfrm>
          <a:prstGeom prst="rect">
            <a:avLst/>
          </a:prstGeom>
          <a:noFill/>
          <a:ln>
            <a:noFill/>
          </a:ln>
        </p:spPr>
        <p:txBody>
          <a:bodyPr spcFirstLastPara="1" wrap="square" lIns="91425" tIns="91425" rIns="91425" bIns="91425" anchor="ctr" anchorCtr="0">
            <a:noAutofit/>
          </a:bodyPr>
          <a:lstStyle/>
          <a:p>
            <a:pPr algn="ctr"/>
            <a:r>
              <a:rPr lang="es-ES" sz="2200" b="1" dirty="0">
                <a:solidFill>
                  <a:schemeClr val="dk1"/>
                </a:solidFill>
                <a:ea typeface="Fira Sans"/>
                <a:cs typeface="Fira Sans"/>
                <a:sym typeface="Fira Sans"/>
              </a:rPr>
              <a:t>Avance por Acciones de Mejora del PTCI 2024</a:t>
            </a:r>
          </a:p>
        </p:txBody>
      </p:sp>
      <p:graphicFrame>
        <p:nvGraphicFramePr>
          <p:cNvPr id="12" name="Tabla 11">
            <a:extLst>
              <a:ext uri="{FF2B5EF4-FFF2-40B4-BE49-F238E27FC236}">
                <a16:creationId xmlns:a16="http://schemas.microsoft.com/office/drawing/2014/main" id="{8DF53EC4-EA72-5ABA-641B-77EE0890BDED}"/>
              </a:ext>
            </a:extLst>
          </p:cNvPr>
          <p:cNvGraphicFramePr>
            <a:graphicFrameLocks noGrp="1"/>
          </p:cNvGraphicFramePr>
          <p:nvPr>
            <p:extLst>
              <p:ext uri="{D42A27DB-BD31-4B8C-83A1-F6EECF244321}">
                <p14:modId xmlns:p14="http://schemas.microsoft.com/office/powerpoint/2010/main" val="3581492879"/>
              </p:ext>
            </p:extLst>
          </p:nvPr>
        </p:nvGraphicFramePr>
        <p:xfrm>
          <a:off x="873406" y="2148563"/>
          <a:ext cx="10511022" cy="3657532"/>
        </p:xfrm>
        <a:graphic>
          <a:graphicData uri="http://schemas.openxmlformats.org/drawingml/2006/table">
            <a:tbl>
              <a:tblPr bandRow="1">
                <a:tableStyleId>{5C22544A-7EE6-4342-B048-85BDC9FD1C3A}</a:tableStyleId>
              </a:tblPr>
              <a:tblGrid>
                <a:gridCol w="1490132">
                  <a:extLst>
                    <a:ext uri="{9D8B030D-6E8A-4147-A177-3AD203B41FA5}">
                      <a16:colId xmlns:a16="http://schemas.microsoft.com/office/drawing/2014/main" val="1635495482"/>
                    </a:ext>
                  </a:extLst>
                </a:gridCol>
                <a:gridCol w="2252133">
                  <a:extLst>
                    <a:ext uri="{9D8B030D-6E8A-4147-A177-3AD203B41FA5}">
                      <a16:colId xmlns:a16="http://schemas.microsoft.com/office/drawing/2014/main" val="380430148"/>
                    </a:ext>
                  </a:extLst>
                </a:gridCol>
                <a:gridCol w="3488266">
                  <a:extLst>
                    <a:ext uri="{9D8B030D-6E8A-4147-A177-3AD203B41FA5}">
                      <a16:colId xmlns:a16="http://schemas.microsoft.com/office/drawing/2014/main" val="3217322881"/>
                    </a:ext>
                  </a:extLst>
                </a:gridCol>
                <a:gridCol w="1439332">
                  <a:extLst>
                    <a:ext uri="{9D8B030D-6E8A-4147-A177-3AD203B41FA5}">
                      <a16:colId xmlns:a16="http://schemas.microsoft.com/office/drawing/2014/main" val="1034702456"/>
                    </a:ext>
                  </a:extLst>
                </a:gridCol>
                <a:gridCol w="1841159">
                  <a:extLst>
                    <a:ext uri="{9D8B030D-6E8A-4147-A177-3AD203B41FA5}">
                      <a16:colId xmlns:a16="http://schemas.microsoft.com/office/drawing/2014/main" val="2997986983"/>
                    </a:ext>
                  </a:extLst>
                </a:gridCol>
              </a:tblGrid>
              <a:tr h="0">
                <a:tc>
                  <a:txBody>
                    <a:bodyPr/>
                    <a:lstStyle/>
                    <a:p>
                      <a:pPr marL="0" algn="ctr" rtl="0" eaLnBrk="1" latinLnBrk="0" hangingPunct="1"/>
                      <a:r>
                        <a:rPr lang="es-ES" sz="1200" b="1" kern="1200" dirty="0">
                          <a:solidFill>
                            <a:schemeClr val="bg1"/>
                          </a:solidFill>
                          <a:effectLst/>
                          <a:latin typeface="Calibri"/>
                        </a:rPr>
                        <a:t>Componentes</a:t>
                      </a:r>
                      <a:endParaRPr lang="es-ES" sz="1200" dirty="0">
                        <a:solidFill>
                          <a:schemeClr val="bg1"/>
                        </a:solidFill>
                        <a:effectLst/>
                        <a:latin typeface="Calibri"/>
                      </a:endParaRPr>
                    </a:p>
                  </a:txBody>
                  <a:tcPr marL="0" marR="0" marT="0" marB="0" anchor="ctr">
                    <a:lnL w="3175">
                      <a:solidFill>
                        <a:schemeClr val="bg1"/>
                      </a:solidFill>
                    </a:lnL>
                    <a:lnR w="3175" cap="flat" cmpd="sng" algn="ctr">
                      <a:solidFill>
                        <a:schemeClr val="bg1"/>
                      </a:solidFill>
                      <a:prstDash val="solid"/>
                      <a:round/>
                      <a:headEnd type="none" w="med" len="med"/>
                      <a:tailEnd type="none" w="med" len="med"/>
                    </a:lnR>
                    <a:lnT w="3175">
                      <a:solidFill>
                        <a:schemeClr val="bg1"/>
                      </a:solidFill>
                    </a:lnT>
                    <a:lnB w="3175">
                      <a:solidFill>
                        <a:schemeClr val="bg1"/>
                      </a:solidFill>
                    </a:lnB>
                    <a:solidFill>
                      <a:schemeClr val="accent1"/>
                    </a:solidFill>
                  </a:tcPr>
                </a:tc>
                <a:tc>
                  <a:txBody>
                    <a:bodyPr/>
                    <a:lstStyle/>
                    <a:p>
                      <a:pPr marL="0" lvl="0" algn="ctr" rtl="0">
                        <a:buNone/>
                      </a:pPr>
                      <a:r>
                        <a:rPr lang="es-ES" sz="1200" b="1" kern="1200" dirty="0">
                          <a:solidFill>
                            <a:schemeClr val="bg1"/>
                          </a:solidFill>
                          <a:effectLst/>
                          <a:latin typeface="Calibri"/>
                        </a:rPr>
                        <a:t>Principios </a:t>
                      </a:r>
                      <a:endParaRPr lang="es-ES" sz="1200">
                        <a:solidFill>
                          <a:schemeClr val="bg1"/>
                        </a:solidFill>
                        <a:effectLst/>
                        <a:latin typeface="Calibri"/>
                      </a:endParaRPr>
                    </a:p>
                  </a:txBody>
                  <a:tcPr marL="0" marR="0" marT="0" marB="0" anchor="ctr">
                    <a:lnL w="3175" cap="flat" cmpd="sng" algn="ctr">
                      <a:solidFill>
                        <a:schemeClr val="bg1"/>
                      </a:solidFill>
                      <a:prstDash val="solid"/>
                      <a:round/>
                      <a:headEnd type="none" w="med" len="med"/>
                      <a:tailEnd type="none" w="med" len="med"/>
                    </a:lnL>
                    <a:lnR w="3174">
                      <a:solidFill>
                        <a:schemeClr val="bg1"/>
                      </a:solidFill>
                    </a:lnR>
                    <a:lnT w="3174">
                      <a:solidFill>
                        <a:schemeClr val="bg1"/>
                      </a:solidFill>
                    </a:lnT>
                    <a:lnB w="3174">
                      <a:solidFill>
                        <a:schemeClr val="bg1"/>
                      </a:solidFill>
                    </a:lnB>
                    <a:solidFill>
                      <a:schemeClr val="accent1"/>
                    </a:solidFill>
                  </a:tcPr>
                </a:tc>
                <a:tc>
                  <a:txBody>
                    <a:bodyPr/>
                    <a:lstStyle/>
                    <a:p>
                      <a:pPr marL="0" marR="0" lvl="0" indent="0" algn="ctr" rtl="0">
                        <a:buNone/>
                      </a:pPr>
                      <a:r>
                        <a:rPr lang="es-ES" sz="1200" b="1" kern="1200" dirty="0">
                          <a:solidFill>
                            <a:schemeClr val="bg1"/>
                          </a:solidFill>
                          <a:effectLst/>
                          <a:latin typeface="Calibri"/>
                        </a:rPr>
                        <a:t>Actividad de Control </a:t>
                      </a:r>
                      <a:endParaRPr lang="es-ES" sz="1200">
                        <a:solidFill>
                          <a:schemeClr val="bg1"/>
                        </a:solidFill>
                        <a:effectLst/>
                        <a:latin typeface="Calibri"/>
                      </a:endParaRPr>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1"/>
                    </a:solidFill>
                  </a:tcPr>
                </a:tc>
                <a:tc>
                  <a:txBody>
                    <a:bodyPr/>
                    <a:lstStyle/>
                    <a:p>
                      <a:pPr marL="0" lvl="0" algn="ctr" rtl="0">
                        <a:buNone/>
                      </a:pPr>
                      <a:r>
                        <a:rPr lang="es-ES" sz="1200" b="1" kern="1200" dirty="0">
                          <a:solidFill>
                            <a:schemeClr val="bg1"/>
                          </a:solidFill>
                          <a:effectLst/>
                          <a:latin typeface="Calibri"/>
                        </a:rPr>
                        <a:t>Responsable</a:t>
                      </a:r>
                      <a:endParaRPr lang="es-ES" sz="1200">
                        <a:solidFill>
                          <a:schemeClr val="bg1"/>
                        </a:solidFill>
                        <a:effectLst/>
                        <a:latin typeface="Calibri"/>
                      </a:endParaRPr>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1"/>
                    </a:solidFill>
                  </a:tcPr>
                </a:tc>
                <a:tc>
                  <a:txBody>
                    <a:bodyPr/>
                    <a:lstStyle/>
                    <a:p>
                      <a:pPr marL="0" lvl="0" algn="ctr" rtl="0">
                        <a:buNone/>
                      </a:pPr>
                      <a:r>
                        <a:rPr lang="es-ES" sz="1200" b="1" kern="1200" dirty="0">
                          <a:solidFill>
                            <a:schemeClr val="bg1"/>
                          </a:solidFill>
                          <a:effectLst/>
                          <a:latin typeface="Calibri"/>
                        </a:rPr>
                        <a:t>Avance</a:t>
                      </a:r>
                      <a:endParaRPr lang="es-ES" sz="1200">
                        <a:solidFill>
                          <a:schemeClr val="bg1"/>
                        </a:solidFill>
                        <a:effectLst/>
                        <a:latin typeface="Calibri"/>
                      </a:endParaRPr>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1"/>
                    </a:solidFill>
                  </a:tcPr>
                </a:tc>
                <a:extLst>
                  <a:ext uri="{0D108BD9-81ED-4DB2-BD59-A6C34878D82A}">
                    <a16:rowId xmlns:a16="http://schemas.microsoft.com/office/drawing/2014/main" val="383719191"/>
                  </a:ext>
                </a:extLst>
              </a:tr>
              <a:tr h="731455">
                <a:tc rowSpan="4">
                  <a:txBody>
                    <a:bodyPr/>
                    <a:lstStyle/>
                    <a:p>
                      <a:pPr marL="0" algn="ctr" rtl="0" eaLnBrk="1" latinLnBrk="0" hangingPunct="1"/>
                      <a:r>
                        <a:rPr lang="es-ES" sz="1100" b="1" kern="1200" dirty="0">
                          <a:solidFill>
                            <a:schemeClr val="tx1"/>
                          </a:solidFill>
                          <a:effectLst/>
                          <a:latin typeface="Calibri"/>
                        </a:rPr>
                        <a:t>C.01 Ambiente de Control </a:t>
                      </a:r>
                      <a:endParaRPr lang="es-ES" sz="1100" b="1" dirty="0">
                        <a:solidFill>
                          <a:schemeClr val="tx1"/>
                        </a:solidFill>
                        <a:effectLst/>
                        <a:latin typeface="Calibri"/>
                      </a:endParaRPr>
                    </a:p>
                  </a:txBody>
                  <a:tcPr marL="0" marR="0" marT="0" marB="0" anchor="ctr">
                    <a:lnL w="3175">
                      <a:solidFill>
                        <a:schemeClr val="bg1"/>
                      </a:solidFill>
                    </a:lnL>
                    <a:lnR w="3175" cap="flat" cmpd="sng" algn="ctr">
                      <a:solidFill>
                        <a:schemeClr val="bg1"/>
                      </a:solidFill>
                      <a:prstDash val="solid"/>
                      <a:round/>
                      <a:headEnd type="none" w="med" len="med"/>
                      <a:tailEnd type="none" w="med" len="med"/>
                    </a:lnR>
                    <a:lnT w="3175">
                      <a:solidFill>
                        <a:schemeClr val="bg1"/>
                      </a:solidFill>
                    </a:lnT>
                    <a:lnB w="3175"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lvl="0" algn="ctr">
                        <a:buNone/>
                      </a:pPr>
                      <a:r>
                        <a:rPr lang="es-ES" sz="1100" b="1" i="0" u="none" strike="noStrike" kern="1200" noProof="0" dirty="0">
                          <a:solidFill>
                            <a:schemeClr val="tx1"/>
                          </a:solidFill>
                          <a:effectLst/>
                          <a:latin typeface="Calibri"/>
                        </a:rPr>
                        <a:t>P01. Mostrar Actitud de Respaldo  y Compromiso</a:t>
                      </a:r>
                      <a:endParaRPr lang="es-ES" sz="1600" b="1">
                        <a:latin typeface="Calibri"/>
                      </a:endParaRPr>
                    </a:p>
                  </a:txBody>
                  <a:tcPr marL="0" marR="0" marT="0" marB="0" anchor="ctr">
                    <a:lnL w="3175" cap="flat" cmpd="sng" algn="ctr">
                      <a:solidFill>
                        <a:schemeClr val="bg1"/>
                      </a:solidFill>
                      <a:prstDash val="solid"/>
                      <a:round/>
                      <a:headEnd type="none" w="med" len="med"/>
                      <a:tailEnd type="none" w="med" len="med"/>
                    </a:lnL>
                    <a:lnR w="3174">
                      <a:solidFill>
                        <a:schemeClr val="bg1"/>
                      </a:solidFill>
                    </a:lnR>
                    <a:lnT w="3174">
                      <a:solidFill>
                        <a:schemeClr val="bg1"/>
                      </a:solidFill>
                    </a:lnT>
                    <a:lnB w="3174">
                      <a:solidFill>
                        <a:schemeClr val="bg1"/>
                      </a:solidFill>
                    </a:lnB>
                    <a:solidFill>
                      <a:schemeClr val="accent5">
                        <a:lumMod val="20000"/>
                        <a:lumOff val="80000"/>
                      </a:schemeClr>
                    </a:solidFill>
                  </a:tcPr>
                </a:tc>
                <a:tc>
                  <a:txBody>
                    <a:bodyPr/>
                    <a:lstStyle/>
                    <a:p>
                      <a:pPr marL="0" marR="0" lvl="0" indent="0" algn="ctr">
                        <a:buNone/>
                      </a:pPr>
                      <a:r>
                        <a:rPr lang="es-ES" sz="1100" b="1" i="0" u="none" strike="noStrike" kern="1200" noProof="0" dirty="0">
                          <a:solidFill>
                            <a:schemeClr val="tx1"/>
                          </a:solidFill>
                          <a:effectLst/>
                          <a:latin typeface="Calibri"/>
                        </a:rPr>
                        <a:t>P01.PI04. Programa de Promoción de la Integridad y Prevención de la Corrupción en la institución. (D,E)</a:t>
                      </a:r>
                      <a:endParaRPr lang="es-ES" sz="1600" b="1">
                        <a:latin typeface="Calibri"/>
                      </a:endParaRPr>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tc>
                  <a:txBody>
                    <a:bodyPr/>
                    <a:lstStyle/>
                    <a:p>
                      <a:pPr marL="0" lvl="0" algn="ctr" rtl="0">
                        <a:buNone/>
                      </a:pPr>
                      <a:r>
                        <a:rPr lang="es-ES" sz="1100" b="1" i="0" kern="1200" dirty="0">
                          <a:solidFill>
                            <a:schemeClr val="tx1"/>
                          </a:solidFill>
                          <a:effectLst/>
                          <a:latin typeface="Calibri"/>
                        </a:rPr>
                        <a:t>DGA / RH</a:t>
                      </a:r>
                      <a:endParaRPr lang="es-ES" sz="1600"/>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tc>
                  <a:txBody>
                    <a:bodyPr/>
                    <a:lstStyle/>
                    <a:p>
                      <a:pPr marL="0" lvl="0" algn="ctr">
                        <a:buNone/>
                      </a:pPr>
                      <a:r>
                        <a:rPr lang="es-ES" sz="1100" b="1" i="0" u="none" strike="noStrike" kern="1200" noProof="0" dirty="0">
                          <a:solidFill>
                            <a:schemeClr val="tx1"/>
                          </a:solidFill>
                          <a:effectLst/>
                          <a:latin typeface="Calibri"/>
                        </a:rPr>
                        <a:t>100%</a:t>
                      </a:r>
                      <a:endParaRPr lang="es-ES" sz="1600"/>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extLst>
                  <a:ext uri="{0D108BD9-81ED-4DB2-BD59-A6C34878D82A}">
                    <a16:rowId xmlns:a16="http://schemas.microsoft.com/office/drawing/2014/main" val="2646674637"/>
                  </a:ext>
                </a:extLst>
              </a:tr>
              <a:tr h="829732">
                <a:tc vMerge="1">
                  <a:txBody>
                    <a:bodyPr/>
                    <a:lstStyle/>
                    <a:p>
                      <a:pPr marL="0" algn="ctr" rtl="0" eaLnBrk="1" latinLnBrk="0" hangingPunct="1"/>
                      <a:endParaRPr lang="es-ES" sz="1200" b="1" dirty="0">
                        <a:solidFill>
                          <a:schemeClr val="tx1"/>
                        </a:solidFill>
                        <a:effectLst/>
                        <a:latin typeface="Calibri"/>
                      </a:endParaRPr>
                    </a:p>
                  </a:txBody>
                  <a:tcPr marL="0" marR="0" marT="0" marB="0" anchor="ctr">
                    <a:lnL w="3175">
                      <a:solidFill>
                        <a:schemeClr val="bg1"/>
                      </a:solidFill>
                    </a:lnL>
                    <a:lnR w="3175" cap="flat" cmpd="sng" algn="ctr">
                      <a:solidFill>
                        <a:schemeClr val="bg1"/>
                      </a:solidFill>
                      <a:prstDash val="solid"/>
                      <a:round/>
                      <a:headEnd type="none" w="med" len="med"/>
                      <a:tailEnd type="none" w="med" len="med"/>
                    </a:lnR>
                    <a:lnT w="3175">
                      <a:solidFill>
                        <a:schemeClr val="bg1"/>
                      </a:solidFill>
                    </a:lnT>
                    <a:lnB w="3175"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lvl="0" algn="ctr">
                        <a:buNone/>
                      </a:pPr>
                      <a:r>
                        <a:rPr lang="es-MX" sz="1100" b="1" i="0" u="none" strike="noStrike" noProof="0" dirty="0">
                          <a:solidFill>
                            <a:schemeClr val="tx1"/>
                          </a:solidFill>
                          <a:effectLst/>
                          <a:latin typeface="Calibri"/>
                        </a:rPr>
                        <a:t>P02. Establecer la Estructura, Responsabilidad y Autoridad.</a:t>
                      </a:r>
                      <a:endParaRPr lang="es-ES" sz="1600" dirty="0"/>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tc>
                  <a:txBody>
                    <a:bodyPr/>
                    <a:lstStyle/>
                    <a:p>
                      <a:pPr lvl="0" algn="ctr">
                        <a:lnSpc>
                          <a:spcPct val="100000"/>
                        </a:lnSpc>
                        <a:spcBef>
                          <a:spcPts val="0"/>
                        </a:spcBef>
                        <a:spcAft>
                          <a:spcPts val="0"/>
                        </a:spcAft>
                        <a:buNone/>
                      </a:pPr>
                      <a:r>
                        <a:rPr lang="es-MX" sz="1100" b="1" i="0" u="none" strike="noStrike" noProof="0" dirty="0">
                          <a:solidFill>
                            <a:schemeClr val="tx1"/>
                          </a:solidFill>
                          <a:effectLst/>
                          <a:latin typeface="Calibri"/>
                        </a:rPr>
                        <a:t>P03.PI03. Documentar y formalizar el Control Interno de la Institución(Políticas, procedimientos, manuales, indicadores de desempeño, etc.), y actualizar periódicamente. (D,O)</a:t>
                      </a:r>
                      <a:endParaRPr lang="es-MX" sz="1100" b="0" i="0" u="none" strike="noStrike" noProof="0" dirty="0">
                        <a:solidFill>
                          <a:srgbClr val="000000"/>
                        </a:solidFill>
                        <a:effectLst/>
                        <a:latin typeface="Calibri"/>
                      </a:endParaRPr>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tc>
                  <a:txBody>
                    <a:bodyPr/>
                    <a:lstStyle/>
                    <a:p>
                      <a:pPr lvl="0" algn="ctr">
                        <a:lnSpc>
                          <a:spcPct val="100000"/>
                        </a:lnSpc>
                        <a:spcBef>
                          <a:spcPts val="0"/>
                        </a:spcBef>
                        <a:spcAft>
                          <a:spcPts val="0"/>
                        </a:spcAft>
                        <a:buNone/>
                      </a:pPr>
                      <a:r>
                        <a:rPr lang="es-MX" sz="1100" b="1" i="0" u="none" strike="noStrike" noProof="0" dirty="0">
                          <a:solidFill>
                            <a:schemeClr val="tx1"/>
                          </a:solidFill>
                          <a:effectLst/>
                          <a:latin typeface="Calibri"/>
                        </a:rPr>
                        <a:t>Unidad Jurídica / Todas la UA</a:t>
                      </a:r>
                      <a:endParaRPr lang="es-MX" sz="1100" b="0" i="0" u="none" strike="noStrike" noProof="0">
                        <a:solidFill>
                          <a:srgbClr val="000000"/>
                        </a:solidFill>
                        <a:effectLst/>
                        <a:latin typeface="Calibri"/>
                      </a:endParaRPr>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tc>
                  <a:txBody>
                    <a:bodyPr/>
                    <a:lstStyle/>
                    <a:p>
                      <a:pPr marL="0" lvl="0" algn="ctr">
                        <a:buNone/>
                      </a:pPr>
                      <a:r>
                        <a:rPr lang="es-MX" sz="1100" b="1" i="0" u="none" strike="noStrike" noProof="0" dirty="0">
                          <a:solidFill>
                            <a:schemeClr val="tx1"/>
                          </a:solidFill>
                          <a:effectLst/>
                          <a:latin typeface="Calibri"/>
                        </a:rPr>
                        <a:t>En proceso</a:t>
                      </a:r>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extLst>
                  <a:ext uri="{0D108BD9-81ED-4DB2-BD59-A6C34878D82A}">
                    <a16:rowId xmlns:a16="http://schemas.microsoft.com/office/drawing/2014/main" val="1544594190"/>
                  </a:ext>
                </a:extLst>
              </a:tr>
              <a:tr h="846666">
                <a:tc vMerge="1">
                  <a:txBody>
                    <a:bodyPr/>
                    <a:lstStyle/>
                    <a:p>
                      <a:pPr marL="0" algn="ctr" rtl="0" eaLnBrk="1" latinLnBrk="0" hangingPunct="1"/>
                      <a:endParaRPr lang="es-ES" sz="1200" b="1" dirty="0">
                        <a:solidFill>
                          <a:schemeClr val="tx1"/>
                        </a:solidFill>
                        <a:effectLst/>
                        <a:latin typeface="Calibri"/>
                      </a:endParaRPr>
                    </a:p>
                  </a:txBody>
                  <a:tcPr marL="0" marR="0" marT="0" marB="0" anchor="ctr">
                    <a:lnL w="3175">
                      <a:solidFill>
                        <a:schemeClr val="bg1"/>
                      </a:solidFill>
                    </a:lnL>
                    <a:lnR w="3175" cap="flat" cmpd="sng" algn="ctr">
                      <a:solidFill>
                        <a:schemeClr val="bg1"/>
                      </a:solidFill>
                      <a:prstDash val="solid"/>
                      <a:round/>
                      <a:headEnd type="none" w="med" len="med"/>
                      <a:tailEnd type="none" w="med" len="med"/>
                    </a:lnR>
                    <a:lnT w="3175">
                      <a:solidFill>
                        <a:schemeClr val="bg1"/>
                      </a:solidFill>
                    </a:lnT>
                    <a:lnB w="3175"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lvl="0" algn="ctr">
                        <a:buNone/>
                      </a:pPr>
                      <a:r>
                        <a:rPr lang="es-MX" sz="1100" b="1" i="0" u="none" strike="noStrike" noProof="0" dirty="0">
                          <a:solidFill>
                            <a:schemeClr val="tx1"/>
                          </a:solidFill>
                          <a:effectLst/>
                          <a:latin typeface="Calibri"/>
                        </a:rPr>
                        <a:t>P03. Demostrar Compromiso con la Competencia Profesional.</a:t>
                      </a:r>
                      <a:endParaRPr lang="es-ES" sz="1600"/>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tc>
                  <a:txBody>
                    <a:bodyPr/>
                    <a:lstStyle/>
                    <a:p>
                      <a:pPr marL="0" lvl="0" algn="ctr">
                        <a:buNone/>
                      </a:pPr>
                      <a:r>
                        <a:rPr lang="es-MX" sz="1100" b="1" i="0" u="none" strike="noStrike" noProof="0" dirty="0">
                          <a:solidFill>
                            <a:schemeClr val="tx1"/>
                          </a:solidFill>
                          <a:effectLst/>
                          <a:latin typeface="Calibri"/>
                        </a:rPr>
                        <a:t>P04.PI02. Atracción, Desarrollo y Retención de Profesionales. Se tienen procedimientos apropiados establecidos para la selección, capacitación e incentivos al personal. (D,O)</a:t>
                      </a:r>
                      <a:endParaRPr lang="es-ES" sz="1600"/>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tc>
                  <a:txBody>
                    <a:bodyPr/>
                    <a:lstStyle/>
                    <a:p>
                      <a:pPr marL="0" lvl="0" algn="ctr">
                        <a:buNone/>
                      </a:pPr>
                      <a:r>
                        <a:rPr lang="es-MX" sz="1100" b="1" i="0" u="none" strike="noStrike" noProof="0" dirty="0">
                          <a:solidFill>
                            <a:schemeClr val="tx1"/>
                          </a:solidFill>
                          <a:effectLst/>
                          <a:latin typeface="Calibri"/>
                        </a:rPr>
                        <a:t>DGA /R</a:t>
                      </a:r>
                      <a:r>
                        <a:rPr lang="es-MX" sz="1800" b="0" i="0" kern="1200" dirty="0">
                          <a:solidFill>
                            <a:schemeClr val="dk1"/>
                          </a:solidFill>
                          <a:effectLst/>
                          <a:latin typeface="+mn-lt"/>
                          <a:ea typeface="+mn-ea"/>
                          <a:cs typeface="+mn-cs"/>
                        </a:rPr>
                        <a:t> </a:t>
                      </a:r>
                      <a:r>
                        <a:rPr lang="es-MX" sz="1100" b="1" i="0" u="none" strike="noStrike" noProof="0" dirty="0">
                          <a:solidFill>
                            <a:schemeClr val="tx1"/>
                          </a:solidFill>
                          <a:effectLst/>
                          <a:latin typeface="Calibri"/>
                        </a:rPr>
                        <a:t>H</a:t>
                      </a:r>
                      <a:endParaRPr lang="es-ES" sz="1600" dirty="0"/>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tc>
                  <a:txBody>
                    <a:bodyPr/>
                    <a:lstStyle/>
                    <a:p>
                      <a:pPr marL="0" lvl="0" algn="ctr">
                        <a:buNone/>
                      </a:pPr>
                      <a:r>
                        <a:rPr lang="es-MX" sz="1100" b="1" i="0" u="none" strike="noStrike" noProof="0" dirty="0">
                          <a:solidFill>
                            <a:schemeClr val="tx1"/>
                          </a:solidFill>
                          <a:effectLst/>
                          <a:latin typeface="Calibri"/>
                        </a:rPr>
                        <a:t>Pendiente</a:t>
                      </a:r>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extLst>
                  <a:ext uri="{0D108BD9-81ED-4DB2-BD59-A6C34878D82A}">
                    <a16:rowId xmlns:a16="http://schemas.microsoft.com/office/drawing/2014/main" val="3094863150"/>
                  </a:ext>
                </a:extLst>
              </a:tr>
              <a:tr h="1066799">
                <a:tc vMerge="1">
                  <a:txBody>
                    <a:bodyPr/>
                    <a:lstStyle/>
                    <a:p>
                      <a:pPr marL="0" algn="ctr" rtl="0" eaLnBrk="1" latinLnBrk="0" hangingPunct="1"/>
                      <a:endParaRPr lang="es-ES" sz="1200" b="1" dirty="0">
                        <a:solidFill>
                          <a:schemeClr val="tx1"/>
                        </a:solidFill>
                        <a:effectLst/>
                        <a:latin typeface="Calibri"/>
                      </a:endParaRPr>
                    </a:p>
                  </a:txBody>
                  <a:tcPr marL="0" marR="0" marT="0" marB="0" anchor="ctr">
                    <a:lnL w="3175">
                      <a:solidFill>
                        <a:schemeClr val="bg1"/>
                      </a:solidFill>
                    </a:lnL>
                    <a:lnR w="3175" cap="flat" cmpd="sng" algn="ctr">
                      <a:solidFill>
                        <a:schemeClr val="bg1"/>
                      </a:solidFill>
                      <a:prstDash val="solid"/>
                      <a:round/>
                      <a:headEnd type="none" w="med" len="med"/>
                      <a:tailEnd type="none" w="med" len="med"/>
                    </a:lnR>
                    <a:lnT w="3175">
                      <a:solidFill>
                        <a:schemeClr val="bg1"/>
                      </a:solidFill>
                    </a:lnT>
                    <a:lnB w="3175"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lvl="0" algn="ctr">
                        <a:buNone/>
                      </a:pPr>
                      <a:r>
                        <a:rPr lang="es-MX" sz="1100" b="1" i="0" u="none" strike="noStrike" noProof="0" dirty="0">
                          <a:solidFill>
                            <a:schemeClr val="tx1"/>
                          </a:solidFill>
                          <a:effectLst/>
                          <a:latin typeface="Calibri"/>
                        </a:rPr>
                        <a:t>P04. Establecer la Estructura para el Reforzamiento de la Rendición de Cuentas. </a:t>
                      </a:r>
                      <a:endParaRPr lang="es-ES" sz="1100" b="1" i="0">
                        <a:latin typeface="Calibri"/>
                      </a:endParaRPr>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tc>
                  <a:txBody>
                    <a:bodyPr/>
                    <a:lstStyle/>
                    <a:p>
                      <a:pPr lvl="0" algn="ctr">
                        <a:lnSpc>
                          <a:spcPct val="100000"/>
                        </a:lnSpc>
                        <a:spcBef>
                          <a:spcPts val="0"/>
                        </a:spcBef>
                        <a:spcAft>
                          <a:spcPts val="0"/>
                        </a:spcAft>
                        <a:buNone/>
                      </a:pPr>
                      <a:r>
                        <a:rPr lang="es-MX" sz="1100" b="1" i="0" u="none" strike="noStrike" noProof="0" dirty="0">
                          <a:solidFill>
                            <a:schemeClr val="tx1"/>
                          </a:solidFill>
                          <a:effectLst/>
                          <a:latin typeface="Calibri"/>
                        </a:rPr>
                        <a:t>P05.PI01. Establecimiento de una Estructura para Responsabilizar a los servidores públicos y prestadores de bienes y servicios contratadas por sus Obligaciones de Control Interno relacionadas con las actividades que realicen. (E,D)</a:t>
                      </a:r>
                      <a:endParaRPr lang="es-MX" sz="1100" b="0" i="0" u="none" strike="noStrike" noProof="0">
                        <a:solidFill>
                          <a:srgbClr val="000000"/>
                        </a:solidFill>
                        <a:effectLst/>
                        <a:latin typeface="Calibri"/>
                      </a:endParaRPr>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tc>
                  <a:txBody>
                    <a:bodyPr/>
                    <a:lstStyle/>
                    <a:p>
                      <a:pPr marL="0" lvl="0" algn="ctr">
                        <a:buNone/>
                      </a:pPr>
                      <a:r>
                        <a:rPr lang="es-MX" sz="1100" b="1" i="0" u="none" strike="noStrike" noProof="0" dirty="0">
                          <a:solidFill>
                            <a:schemeClr val="tx1"/>
                          </a:solidFill>
                          <a:effectLst/>
                          <a:latin typeface="Calibri"/>
                        </a:rPr>
                        <a:t>DGA</a:t>
                      </a:r>
                      <a:endParaRPr lang="es-ES" sz="1600"/>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tc>
                  <a:txBody>
                    <a:bodyPr/>
                    <a:lstStyle/>
                    <a:p>
                      <a:pPr marL="0" lvl="0" algn="ctr">
                        <a:buNone/>
                      </a:pPr>
                      <a:r>
                        <a:rPr lang="es-MX" sz="1100" b="1" i="0" u="none" strike="noStrike" noProof="0" dirty="0">
                          <a:solidFill>
                            <a:schemeClr val="tx1"/>
                          </a:solidFill>
                          <a:effectLst/>
                          <a:latin typeface="Calibri"/>
                        </a:rPr>
                        <a:t>100%</a:t>
                      </a:r>
                    </a:p>
                  </a:txBody>
                  <a:tcPr marL="0" marR="0" marT="0" marB="0" anchor="ctr">
                    <a:lnL w="3174">
                      <a:solidFill>
                        <a:schemeClr val="bg1"/>
                      </a:solidFill>
                    </a:lnL>
                    <a:lnR w="3174">
                      <a:solidFill>
                        <a:schemeClr val="bg1"/>
                      </a:solidFill>
                    </a:lnR>
                    <a:lnT w="3174">
                      <a:solidFill>
                        <a:schemeClr val="bg1"/>
                      </a:solidFill>
                    </a:lnT>
                    <a:lnB w="3174">
                      <a:solidFill>
                        <a:schemeClr val="bg1"/>
                      </a:solidFill>
                    </a:lnB>
                    <a:solidFill>
                      <a:schemeClr val="accent5">
                        <a:lumMod val="20000"/>
                        <a:lumOff val="80000"/>
                      </a:schemeClr>
                    </a:solidFill>
                  </a:tcPr>
                </a:tc>
                <a:extLst>
                  <a:ext uri="{0D108BD9-81ED-4DB2-BD59-A6C34878D82A}">
                    <a16:rowId xmlns:a16="http://schemas.microsoft.com/office/drawing/2014/main" val="2350454500"/>
                  </a:ext>
                </a:extLst>
              </a:tr>
            </a:tbl>
          </a:graphicData>
        </a:graphic>
      </p:graphicFrame>
      <p:pic>
        <p:nvPicPr>
          <p:cNvPr id="3" name="Imagen 2">
            <a:extLst>
              <a:ext uri="{FF2B5EF4-FFF2-40B4-BE49-F238E27FC236}">
                <a16:creationId xmlns:a16="http://schemas.microsoft.com/office/drawing/2014/main" id="{15CE443E-69AA-6792-5CD9-6D9D3C6E0F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289" y="160479"/>
            <a:ext cx="1803213" cy="821160"/>
          </a:xfrm>
          <a:prstGeom prst="rect">
            <a:avLst/>
          </a:prstGeom>
        </p:spPr>
      </p:pic>
      <p:sp>
        <p:nvSpPr>
          <p:cNvPr id="4" name="CuadroTexto 3">
            <a:extLst>
              <a:ext uri="{FF2B5EF4-FFF2-40B4-BE49-F238E27FC236}">
                <a16:creationId xmlns:a16="http://schemas.microsoft.com/office/drawing/2014/main" id="{54B91BEB-D00C-CB03-4C16-0E3B71CA5A1B}"/>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29540851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5F62C38F-66D8-35C4-0F79-D9A74D1F39A2}"/>
              </a:ext>
            </a:extLst>
          </p:cNvPr>
          <p:cNvGraphicFramePr>
            <a:graphicFrameLocks noGrp="1"/>
          </p:cNvGraphicFramePr>
          <p:nvPr>
            <p:extLst>
              <p:ext uri="{D42A27DB-BD31-4B8C-83A1-F6EECF244321}">
                <p14:modId xmlns:p14="http://schemas.microsoft.com/office/powerpoint/2010/main" val="791333385"/>
              </p:ext>
            </p:extLst>
          </p:nvPr>
        </p:nvGraphicFramePr>
        <p:xfrm>
          <a:off x="736975" y="1780648"/>
          <a:ext cx="10391273" cy="4168947"/>
        </p:xfrm>
        <a:graphic>
          <a:graphicData uri="http://schemas.openxmlformats.org/drawingml/2006/table">
            <a:tbl>
              <a:tblPr bandRow="1">
                <a:tableStyleId>{5C22544A-7EE6-4342-B048-85BDC9FD1C3A}</a:tableStyleId>
              </a:tblPr>
              <a:tblGrid>
                <a:gridCol w="1400186">
                  <a:extLst>
                    <a:ext uri="{9D8B030D-6E8A-4147-A177-3AD203B41FA5}">
                      <a16:colId xmlns:a16="http://schemas.microsoft.com/office/drawing/2014/main" val="2349418450"/>
                    </a:ext>
                  </a:extLst>
                </a:gridCol>
                <a:gridCol w="2370831">
                  <a:extLst>
                    <a:ext uri="{9D8B030D-6E8A-4147-A177-3AD203B41FA5}">
                      <a16:colId xmlns:a16="http://schemas.microsoft.com/office/drawing/2014/main" val="997453513"/>
                    </a:ext>
                  </a:extLst>
                </a:gridCol>
                <a:gridCol w="2905665">
                  <a:extLst>
                    <a:ext uri="{9D8B030D-6E8A-4147-A177-3AD203B41FA5}">
                      <a16:colId xmlns:a16="http://schemas.microsoft.com/office/drawing/2014/main" val="1475110000"/>
                    </a:ext>
                  </a:extLst>
                </a:gridCol>
                <a:gridCol w="1636334">
                  <a:extLst>
                    <a:ext uri="{9D8B030D-6E8A-4147-A177-3AD203B41FA5}">
                      <a16:colId xmlns:a16="http://schemas.microsoft.com/office/drawing/2014/main" val="1166423086"/>
                    </a:ext>
                  </a:extLst>
                </a:gridCol>
                <a:gridCol w="2078257">
                  <a:extLst>
                    <a:ext uri="{9D8B030D-6E8A-4147-A177-3AD203B41FA5}">
                      <a16:colId xmlns:a16="http://schemas.microsoft.com/office/drawing/2014/main" val="2093112930"/>
                    </a:ext>
                  </a:extLst>
                </a:gridCol>
              </a:tblGrid>
              <a:tr h="292818">
                <a:tc>
                  <a:txBody>
                    <a:bodyPr/>
                    <a:lstStyle/>
                    <a:p>
                      <a:pPr lvl="0" algn="ctr">
                        <a:lnSpc>
                          <a:spcPct val="100000"/>
                        </a:lnSpc>
                        <a:spcBef>
                          <a:spcPts val="0"/>
                        </a:spcBef>
                        <a:spcAft>
                          <a:spcPts val="0"/>
                        </a:spcAft>
                        <a:buNone/>
                      </a:pPr>
                      <a:r>
                        <a:rPr lang="es-ES" sz="1400" b="1" i="0" u="none" strike="noStrike" noProof="0" dirty="0">
                          <a:solidFill>
                            <a:srgbClr val="FFFFFF"/>
                          </a:solidFill>
                          <a:effectLst/>
                          <a:latin typeface="Calibri"/>
                        </a:rPr>
                        <a:t>Componentes</a:t>
                      </a:r>
                      <a:endParaRPr lang="es-ES" sz="1400" b="1" i="0" u="none" strike="noStrike" noProof="0" dirty="0">
                        <a:solidFill>
                          <a:srgbClr val="000000"/>
                        </a:solidFill>
                        <a:effectLst/>
                        <a:latin typeface="Calibri"/>
                      </a:endParaRPr>
                    </a:p>
                  </a:txBody>
                  <a:tcPr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tc>
                  <a:txBody>
                    <a:bodyPr/>
                    <a:lstStyle/>
                    <a:p>
                      <a:pPr lvl="0" algn="ctr">
                        <a:lnSpc>
                          <a:spcPct val="100000"/>
                        </a:lnSpc>
                        <a:spcBef>
                          <a:spcPts val="0"/>
                        </a:spcBef>
                        <a:spcAft>
                          <a:spcPts val="0"/>
                        </a:spcAft>
                        <a:buNone/>
                      </a:pPr>
                      <a:r>
                        <a:rPr lang="es-ES" sz="1400" b="1" i="0" u="none" strike="noStrike" noProof="0" dirty="0">
                          <a:solidFill>
                            <a:srgbClr val="FFFFFF"/>
                          </a:solidFill>
                          <a:effectLst/>
                          <a:latin typeface="Calibri"/>
                        </a:rPr>
                        <a:t>Principios </a:t>
                      </a:r>
                      <a:endParaRPr lang="es-MX" sz="1400" b="1" i="0" u="none" strike="noStrike" noProof="0" dirty="0">
                        <a:solidFill>
                          <a:srgbClr val="000000"/>
                        </a:solidFill>
                        <a:effectLst/>
                        <a:latin typeface="Calibri"/>
                      </a:endParaRPr>
                    </a:p>
                  </a:txBody>
                  <a:tcPr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tc>
                  <a:txBody>
                    <a:bodyPr/>
                    <a:lstStyle/>
                    <a:p>
                      <a:pPr lvl="0" algn="ctr">
                        <a:lnSpc>
                          <a:spcPct val="100000"/>
                        </a:lnSpc>
                        <a:spcBef>
                          <a:spcPts val="0"/>
                        </a:spcBef>
                        <a:spcAft>
                          <a:spcPts val="0"/>
                        </a:spcAft>
                        <a:buNone/>
                      </a:pPr>
                      <a:r>
                        <a:rPr lang="es-ES" sz="1400" b="1" i="0" u="none" strike="noStrike" noProof="0" dirty="0">
                          <a:solidFill>
                            <a:srgbClr val="FFFFFF"/>
                          </a:solidFill>
                          <a:effectLst/>
                          <a:latin typeface="Calibri"/>
                        </a:rPr>
                        <a:t>Actividad de Control </a:t>
                      </a:r>
                      <a:endParaRPr lang="es-MX" sz="1400" b="1" i="0" u="none" strike="noStrike" noProof="0" dirty="0">
                        <a:solidFill>
                          <a:srgbClr val="000000"/>
                        </a:solidFill>
                        <a:effectLst/>
                        <a:latin typeface="Calibri"/>
                      </a:endParaRPr>
                    </a:p>
                  </a:txBody>
                  <a:tcPr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tc>
                  <a:txBody>
                    <a:bodyPr/>
                    <a:lstStyle/>
                    <a:p>
                      <a:pPr lvl="0" algn="ctr">
                        <a:lnSpc>
                          <a:spcPct val="100000"/>
                        </a:lnSpc>
                        <a:spcBef>
                          <a:spcPts val="0"/>
                        </a:spcBef>
                        <a:spcAft>
                          <a:spcPts val="0"/>
                        </a:spcAft>
                        <a:buNone/>
                      </a:pPr>
                      <a:r>
                        <a:rPr lang="es-ES" sz="1400" b="1" i="0" u="none" strike="noStrike" noProof="0" dirty="0">
                          <a:solidFill>
                            <a:srgbClr val="FFFFFF"/>
                          </a:solidFill>
                          <a:effectLst/>
                          <a:latin typeface="Calibri"/>
                        </a:rPr>
                        <a:t>Responsable</a:t>
                      </a:r>
                      <a:endParaRPr lang="es-MX" sz="1400" b="1" i="0" u="none" strike="noStrike" noProof="0" dirty="0">
                        <a:solidFill>
                          <a:srgbClr val="000000"/>
                        </a:solidFill>
                        <a:effectLst/>
                        <a:latin typeface="Calibri"/>
                      </a:endParaRPr>
                    </a:p>
                  </a:txBody>
                  <a:tcPr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tc>
                  <a:txBody>
                    <a:bodyPr/>
                    <a:lstStyle/>
                    <a:p>
                      <a:pPr lvl="0" algn="ctr">
                        <a:lnSpc>
                          <a:spcPct val="100000"/>
                        </a:lnSpc>
                        <a:spcBef>
                          <a:spcPts val="0"/>
                        </a:spcBef>
                        <a:spcAft>
                          <a:spcPts val="0"/>
                        </a:spcAft>
                        <a:buNone/>
                      </a:pPr>
                      <a:r>
                        <a:rPr lang="es-ES" sz="1400" b="1" i="0" u="none" strike="noStrike" noProof="0" dirty="0">
                          <a:solidFill>
                            <a:srgbClr val="FFFFFF"/>
                          </a:solidFill>
                          <a:effectLst/>
                          <a:latin typeface="Calibri"/>
                        </a:rPr>
                        <a:t>Avance</a:t>
                      </a:r>
                      <a:endParaRPr lang="es-MX" sz="1400" b="1" i="0" u="none" strike="noStrike" noProof="0" dirty="0">
                        <a:solidFill>
                          <a:srgbClr val="000000"/>
                        </a:solidFill>
                        <a:effectLst/>
                        <a:latin typeface="Calibri"/>
                      </a:endParaRPr>
                    </a:p>
                  </a:txBody>
                  <a:tcPr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extLst>
                  <a:ext uri="{0D108BD9-81ED-4DB2-BD59-A6C34878D82A}">
                    <a16:rowId xmlns:a16="http://schemas.microsoft.com/office/drawing/2014/main" val="131305084"/>
                  </a:ext>
                </a:extLst>
              </a:tr>
              <a:tr h="922375">
                <a:tc rowSpan="4">
                  <a:txBody>
                    <a:bodyPr/>
                    <a:lstStyle/>
                    <a:p>
                      <a:pPr algn="ctr" rtl="0" fontAlgn="base">
                        <a:lnSpc>
                          <a:spcPct val="100000"/>
                        </a:lnSpc>
                      </a:pPr>
                      <a:r>
                        <a:rPr lang="es-ES" sz="1100" b="1" i="0" dirty="0">
                          <a:effectLst/>
                          <a:latin typeface="Calibri"/>
                        </a:rPr>
                        <a:t>C.02 Administración de Riesgos </a:t>
                      </a: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P06. Definir Objetivos y Riesgo </a:t>
                      </a:r>
                      <a:endParaRPr lang="es-ES" sz="1100" b="1" i="0" dirty="0">
                        <a:latin typeface="Calibri"/>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P06.PI01. Objetivos institucionales definidos en términos específicos y medibles de manera que sean comunicados y entendidos en todos los niveles de la Institución.</a:t>
                      </a:r>
                      <a:endParaRPr lang="es-ES" sz="1600" b="1" i="0" dirty="0">
                        <a:latin typeface="Calibri"/>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DGA / RH</a:t>
                      </a: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100%</a:t>
                      </a: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extLst>
                  <a:ext uri="{0D108BD9-81ED-4DB2-BD59-A6C34878D82A}">
                    <a16:rowId xmlns:a16="http://schemas.microsoft.com/office/drawing/2014/main" val="1140477116"/>
                  </a:ext>
                </a:extLst>
              </a:tr>
              <a:tr h="935972">
                <a:tc vMerge="1">
                  <a:txBody>
                    <a:bodyPr/>
                    <a:lstStyle/>
                    <a:p>
                      <a:endParaRPr lang="es-ES"/>
                    </a:p>
                  </a:txBody>
                  <a:tcPr/>
                </a:tc>
                <a:tc>
                  <a:txBody>
                    <a:bodyPr/>
                    <a:lstStyle/>
                    <a:p>
                      <a:pPr lvl="0" algn="ctr">
                        <a:lnSpc>
                          <a:spcPct val="100000"/>
                        </a:lnSpc>
                        <a:buNone/>
                      </a:pPr>
                      <a:r>
                        <a:rPr lang="es-MX" sz="1100" b="1" i="0" u="none" strike="noStrike" noProof="0" dirty="0">
                          <a:effectLst/>
                          <a:latin typeface="Calibri"/>
                        </a:rPr>
                        <a:t>P07. Identificar, Analizar y Responder a los Riesgos </a:t>
                      </a:r>
                      <a:endParaRPr lang="es-ES" sz="1100" b="1" i="0" dirty="0">
                        <a:latin typeface="Calibri"/>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P07.PI02. Analizar los Riesgos identificados para estimar su relevancia, en función del efecto que éstos pudieran tener en el logro de los objetivos, tanto a nivel Institución como a nivel transacción. (E,D)</a:t>
                      </a:r>
                      <a:endParaRPr lang="es-ES" sz="1600" b="1" i="0" dirty="0">
                        <a:latin typeface="Calibri"/>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Todas las UA</a:t>
                      </a: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100%</a:t>
                      </a: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extLst>
                  <a:ext uri="{0D108BD9-81ED-4DB2-BD59-A6C34878D82A}">
                    <a16:rowId xmlns:a16="http://schemas.microsoft.com/office/drawing/2014/main" val="1975177798"/>
                  </a:ext>
                </a:extLst>
              </a:tr>
              <a:tr h="1083425">
                <a:tc vMerge="1">
                  <a:txBody>
                    <a:bodyPr/>
                    <a:lstStyle/>
                    <a:p>
                      <a:endParaRPr lang="es-ES"/>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P08. Considerar el Riesgo de Corrupción. </a:t>
                      </a:r>
                      <a:endParaRPr lang="es-ES" sz="1100" b="1" i="0" dirty="0">
                        <a:latin typeface="Calibri"/>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P08.PI02. -Considerar los factores de Riesgo (incentivos y/o presiones, oportunidad, actitud de servidores públicos) para identificar riesgos de corrupción, fraude, abuso, desperdicio y otras irregularidades (E,D,O)</a:t>
                      </a:r>
                      <a:endParaRPr lang="es-ES" sz="1600" b="1" i="0" dirty="0">
                        <a:latin typeface="Calibri"/>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DGA / RH</a:t>
                      </a: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100%</a:t>
                      </a: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extLst>
                  <a:ext uri="{0D108BD9-81ED-4DB2-BD59-A6C34878D82A}">
                    <a16:rowId xmlns:a16="http://schemas.microsoft.com/office/drawing/2014/main" val="2757469836"/>
                  </a:ext>
                </a:extLst>
              </a:tr>
              <a:tr h="922375">
                <a:tc vMerge="1">
                  <a:txBody>
                    <a:bodyPr/>
                    <a:lstStyle/>
                    <a:p>
                      <a:endParaRPr lang="es-ES"/>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P09. Identificar, Analizar y Responder al Cambio. </a:t>
                      </a:r>
                      <a:endParaRPr lang="es-ES" sz="1100" b="1" i="0" dirty="0">
                        <a:latin typeface="Calibri"/>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P09.PI01. Identificar y comunicar al personal de manera oportuna, los cambios significativos en las condiciones internas y externas que afectan a la Institución. (D,O)</a:t>
                      </a:r>
                      <a:endParaRPr lang="es-ES" sz="1100" b="1" i="0" dirty="0">
                        <a:latin typeface="Calibri"/>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spcBef>
                          <a:spcPts val="0"/>
                        </a:spcBef>
                        <a:spcAft>
                          <a:spcPts val="0"/>
                        </a:spcAft>
                        <a:buNone/>
                      </a:pPr>
                      <a:r>
                        <a:rPr lang="es-MX" sz="1100" b="1" i="0" u="none" strike="noStrike" noProof="0" dirty="0">
                          <a:solidFill>
                            <a:srgbClr val="000000"/>
                          </a:solidFill>
                          <a:effectLst/>
                          <a:latin typeface="Calibri"/>
                        </a:rPr>
                        <a:t>Todas las UA</a:t>
                      </a: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100%</a:t>
                      </a: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extLst>
                  <a:ext uri="{0D108BD9-81ED-4DB2-BD59-A6C34878D82A}">
                    <a16:rowId xmlns:a16="http://schemas.microsoft.com/office/drawing/2014/main" val="2276421979"/>
                  </a:ext>
                </a:extLst>
              </a:tr>
            </a:tbl>
          </a:graphicData>
        </a:graphic>
      </p:graphicFrame>
      <p:sp>
        <p:nvSpPr>
          <p:cNvPr id="22" name="Rectángulo 21">
            <a:extLst>
              <a:ext uri="{FF2B5EF4-FFF2-40B4-BE49-F238E27FC236}">
                <a16:creationId xmlns:a16="http://schemas.microsoft.com/office/drawing/2014/main" id="{6D58473D-E425-98A9-4271-91D037327960}"/>
              </a:ext>
            </a:extLst>
          </p:cNvPr>
          <p:cNvSpPr/>
          <p:nvPr/>
        </p:nvSpPr>
        <p:spPr>
          <a:xfrm>
            <a:off x="0" y="0"/>
            <a:ext cx="12192000" cy="2764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5" name="Grupo 24">
            <a:extLst>
              <a:ext uri="{FF2B5EF4-FFF2-40B4-BE49-F238E27FC236}">
                <a16:creationId xmlns:a16="http://schemas.microsoft.com/office/drawing/2014/main" id="{EA066077-D05D-6CE9-AC3A-1EABA25EE0D8}"/>
              </a:ext>
            </a:extLst>
          </p:cNvPr>
          <p:cNvGrpSpPr/>
          <p:nvPr/>
        </p:nvGrpSpPr>
        <p:grpSpPr>
          <a:xfrm>
            <a:off x="346289" y="284341"/>
            <a:ext cx="11565257" cy="813283"/>
            <a:chOff x="346289" y="284341"/>
            <a:chExt cx="11565257" cy="813283"/>
          </a:xfrm>
        </p:grpSpPr>
        <p:cxnSp>
          <p:nvCxnSpPr>
            <p:cNvPr id="26" name="Conector recto 25">
              <a:extLst>
                <a:ext uri="{FF2B5EF4-FFF2-40B4-BE49-F238E27FC236}">
                  <a16:creationId xmlns:a16="http://schemas.microsoft.com/office/drawing/2014/main" id="{B4822D26-5366-7F2C-C181-DC5B02AE2CA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9" name="Google Shape;188;p2" descr="Un conjunto de letras blancas en un fondo blanco&#10;&#10;Descripción generada automáticamente con confianza media">
              <a:extLst>
                <a:ext uri="{FF2B5EF4-FFF2-40B4-BE49-F238E27FC236}">
                  <a16:creationId xmlns:a16="http://schemas.microsoft.com/office/drawing/2014/main" id="{6F623A3C-FCEF-2A53-8724-7AB080E4268A}"/>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sp>
        <p:nvSpPr>
          <p:cNvPr id="32" name="Google Shape;364;p19">
            <a:extLst>
              <a:ext uri="{FF2B5EF4-FFF2-40B4-BE49-F238E27FC236}">
                <a16:creationId xmlns:a16="http://schemas.microsoft.com/office/drawing/2014/main" id="{598F9F12-59CB-B093-4466-1FEE28C393A2}"/>
              </a:ext>
            </a:extLst>
          </p:cNvPr>
          <p:cNvSpPr txBox="1"/>
          <p:nvPr/>
        </p:nvSpPr>
        <p:spPr>
          <a:xfrm>
            <a:off x="2950163" y="1025737"/>
            <a:ext cx="6291673" cy="559227"/>
          </a:xfrm>
          <a:prstGeom prst="rect">
            <a:avLst/>
          </a:prstGeom>
          <a:noFill/>
          <a:ln>
            <a:noFill/>
          </a:ln>
        </p:spPr>
        <p:txBody>
          <a:bodyPr spcFirstLastPara="1" wrap="square" lIns="91425" tIns="91425" rIns="91425" bIns="91425" anchor="ctr" anchorCtr="0">
            <a:noAutofit/>
          </a:bodyPr>
          <a:lstStyle/>
          <a:p>
            <a:pPr algn="ctr"/>
            <a:r>
              <a:rPr lang="es-ES" sz="2200" b="1">
                <a:solidFill>
                  <a:schemeClr val="dk1"/>
                </a:solidFill>
                <a:ea typeface="Fira Sans"/>
                <a:cs typeface="Fira Sans"/>
                <a:sym typeface="Fira Sans"/>
              </a:rPr>
              <a:t>Avance por Acciones de Mejora del PTCI 2024</a:t>
            </a:r>
          </a:p>
        </p:txBody>
      </p:sp>
      <p:pic>
        <p:nvPicPr>
          <p:cNvPr id="2" name="Imagen 1">
            <a:extLst>
              <a:ext uri="{FF2B5EF4-FFF2-40B4-BE49-F238E27FC236}">
                <a16:creationId xmlns:a16="http://schemas.microsoft.com/office/drawing/2014/main" id="{C7151042-C69E-5731-42F2-0526911485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289" y="184030"/>
            <a:ext cx="1803213" cy="821160"/>
          </a:xfrm>
          <a:prstGeom prst="rect">
            <a:avLst/>
          </a:prstGeom>
        </p:spPr>
      </p:pic>
      <p:sp>
        <p:nvSpPr>
          <p:cNvPr id="3" name="CuadroTexto 2">
            <a:extLst>
              <a:ext uri="{FF2B5EF4-FFF2-40B4-BE49-F238E27FC236}">
                <a16:creationId xmlns:a16="http://schemas.microsoft.com/office/drawing/2014/main" id="{F69188EE-0DCF-F28C-79B0-2A067EBB1FB6}"/>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
        <p:nvSpPr>
          <p:cNvPr id="5" name="Google Shape;364;p19">
            <a:extLst>
              <a:ext uri="{FF2B5EF4-FFF2-40B4-BE49-F238E27FC236}">
                <a16:creationId xmlns:a16="http://schemas.microsoft.com/office/drawing/2014/main" id="{C28C1711-4FB9-D303-5A51-AF54072F1DDB}"/>
              </a:ext>
            </a:extLst>
          </p:cNvPr>
          <p:cNvSpPr txBox="1"/>
          <p:nvPr/>
        </p:nvSpPr>
        <p:spPr>
          <a:xfrm>
            <a:off x="6848832" y="314997"/>
            <a:ext cx="4608600"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Programa de Trabajo de Control Interno (PTCI)/Economía</a:t>
            </a:r>
          </a:p>
        </p:txBody>
      </p:sp>
    </p:spTree>
    <p:extLst>
      <p:ext uri="{BB962C8B-B14F-4D97-AF65-F5344CB8AC3E}">
        <p14:creationId xmlns:p14="http://schemas.microsoft.com/office/powerpoint/2010/main" val="403868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Vista previa de imagen">
            <a:extLst>
              <a:ext uri="{FF2B5EF4-FFF2-40B4-BE49-F238E27FC236}">
                <a16:creationId xmlns:a16="http://schemas.microsoft.com/office/drawing/2014/main" id="{930E5B4E-1D31-E5AA-A745-C84C68CCBF4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186" t="5442" r="6328" b="5997"/>
          <a:stretch/>
        </p:blipFill>
        <p:spPr bwMode="auto">
          <a:xfrm>
            <a:off x="1493997" y="2171637"/>
            <a:ext cx="2480610" cy="2471182"/>
          </a:xfrm>
          <a:prstGeom prst="rect">
            <a:avLst/>
          </a:prstGeom>
          <a:ln>
            <a:solidFill>
              <a:schemeClr val="bg1">
                <a:lumMod val="85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pic>
        <p:nvPicPr>
          <p:cNvPr id="4" name="Imagen 3" descr="Imagen que contiene Logotipo&#10;&#10;Descripción generada automáticamente">
            <a:extLst>
              <a:ext uri="{FF2B5EF4-FFF2-40B4-BE49-F238E27FC236}">
                <a16:creationId xmlns:a16="http://schemas.microsoft.com/office/drawing/2014/main" id="{F3159671-EABB-5561-2577-55EE135463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6237" y="321133"/>
            <a:ext cx="2032147" cy="762504"/>
          </a:xfrm>
          <a:prstGeom prst="rect">
            <a:avLst/>
          </a:prstGeom>
        </p:spPr>
      </p:pic>
      <p:sp>
        <p:nvSpPr>
          <p:cNvPr id="5" name="CuadroTexto 4">
            <a:extLst>
              <a:ext uri="{FF2B5EF4-FFF2-40B4-BE49-F238E27FC236}">
                <a16:creationId xmlns:a16="http://schemas.microsoft.com/office/drawing/2014/main" id="{E2993493-A98E-59CD-E373-F45EECA3D736}"/>
              </a:ext>
            </a:extLst>
          </p:cNvPr>
          <p:cNvSpPr txBox="1"/>
          <p:nvPr/>
        </p:nvSpPr>
        <p:spPr>
          <a:xfrm>
            <a:off x="3214639" y="321133"/>
            <a:ext cx="5762721" cy="400110"/>
          </a:xfrm>
          <a:prstGeom prst="rect">
            <a:avLst/>
          </a:prstGeom>
          <a:noFill/>
        </p:spPr>
        <p:txBody>
          <a:bodyPr wrap="square">
            <a:spAutoFit/>
          </a:bodyPr>
          <a:lstStyle>
            <a:defPPr>
              <a:defRPr lang="en-US"/>
            </a:defPPr>
            <a:lvl1pPr algn="ctr">
              <a:defRPr sz="2000" b="1">
                <a:solidFill>
                  <a:schemeClr val="tx1">
                    <a:lumMod val="75000"/>
                    <a:lumOff val="25000"/>
                  </a:schemeClr>
                </a:solidFill>
              </a:defRPr>
            </a:lvl1pPr>
          </a:lstStyle>
          <a:p>
            <a:r>
              <a:rPr lang="es-MX" dirty="0"/>
              <a:t>TRANSFORMACIÓN</a:t>
            </a:r>
          </a:p>
        </p:txBody>
      </p:sp>
      <p:pic>
        <p:nvPicPr>
          <p:cNvPr id="3" name="Imagen 2" descr="Imagen que contiene Logotipo&#10;&#10;Descripción generada automáticamente">
            <a:extLst>
              <a:ext uri="{FF2B5EF4-FFF2-40B4-BE49-F238E27FC236}">
                <a16:creationId xmlns:a16="http://schemas.microsoft.com/office/drawing/2014/main" id="{2BA647E5-6288-650E-1DFB-5CC2C4A5D45A}"/>
              </a:ext>
            </a:extLst>
          </p:cNvPr>
          <p:cNvPicPr>
            <a:picLocks noChangeAspect="1"/>
          </p:cNvPicPr>
          <p:nvPr/>
        </p:nvPicPr>
        <p:blipFill>
          <a:blip r:embed="rId4">
            <a:extLst>
              <a:ext uri="{28A0092B-C50C-407E-A947-70E740481C1C}">
                <a14:useLocalDpi xmlns:a14="http://schemas.microsoft.com/office/drawing/2010/main" val="0"/>
              </a:ext>
            </a:extLst>
          </a:blip>
          <a:srcRect t="-150"/>
          <a:stretch/>
        </p:blipFill>
        <p:spPr>
          <a:xfrm>
            <a:off x="6517341" y="1486376"/>
            <a:ext cx="3939987" cy="3945919"/>
          </a:xfrm>
          <a:prstGeom prst="flowChartConnector">
            <a:avLst/>
          </a:prstGeom>
          <a:ln>
            <a:solidFill>
              <a:schemeClr val="bg1">
                <a:lumMod val="85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11" name="Picture 2">
            <a:extLst>
              <a:ext uri="{FF2B5EF4-FFF2-40B4-BE49-F238E27FC236}">
                <a16:creationId xmlns:a16="http://schemas.microsoft.com/office/drawing/2014/main" id="{A606BF08-A066-E994-4872-358D157E64A5}"/>
              </a:ext>
            </a:extLst>
          </p:cNvPr>
          <p:cNvPicPr>
            <a:picLocks noChangeAspect="1" noChangeArrowheads="1"/>
          </p:cNvPicPr>
          <p:nvPr/>
        </p:nvPicPr>
        <p:blipFill rotWithShape="1">
          <a:blip r:embed="rId5">
            <a:duotone>
              <a:schemeClr val="accent3">
                <a:shade val="45000"/>
                <a:satMod val="135000"/>
              </a:schemeClr>
              <a:prstClr val="white"/>
            </a:duotone>
            <a:extLst>
              <a:ext uri="{BEBA8EAE-BF5A-486C-A8C5-ECC9F3942E4B}">
                <a14:imgProps xmlns:a14="http://schemas.microsoft.com/office/drawing/2010/main">
                  <a14:imgLayer r:embed="rId6">
                    <a14:imgEffect>
                      <a14:backgroundRemoval t="21224" b="33073" l="31771" r="67708">
                        <a14:foregroundMark x1="67708" y1="31641" x2="67708" y2="31641"/>
                        <a14:foregroundMark x1="60938" y1="27604" x2="60938" y2="27604"/>
                        <a14:foregroundMark x1="53646" y1="25260" x2="53646" y2="25260"/>
                        <a14:foregroundMark x1="49349" y1="25521" x2="49349" y2="25521"/>
                        <a14:foregroundMark x1="46094" y1="25781" x2="46094" y2="25781"/>
                        <a14:foregroundMark x1="42448" y1="26693" x2="42448" y2="26693"/>
                        <a14:foregroundMark x1="38542" y1="27604" x2="38542" y2="27604"/>
                        <a14:foregroundMark x1="35156" y1="30469" x2="35156" y2="30469"/>
                        <a14:foregroundMark x1="31901" y1="32682" x2="31901" y2="32682"/>
                        <a14:foregroundMark x1="63411" y1="29688" x2="63411" y2="29688"/>
                        <a14:foregroundMark x1="57552" y1="25911" x2="57422" y2="26302"/>
                        <a14:foregroundMark x1="66797" y1="29688" x2="67708" y2="32552"/>
                        <a14:foregroundMark x1="57552" y1="25651" x2="57422" y2="27083"/>
                        <a14:foregroundMark x1="57422" y1="25651" x2="57422" y2="25651"/>
                      </a14:backgroundRemoval>
                    </a14:imgEffect>
                  </a14:imgLayer>
                </a14:imgProps>
              </a:ext>
              <a:ext uri="{28A0092B-C50C-407E-A947-70E740481C1C}">
                <a14:useLocalDpi xmlns:a14="http://schemas.microsoft.com/office/drawing/2010/main" val="0"/>
              </a:ext>
            </a:extLst>
          </a:blip>
          <a:srcRect l="30134" t="20135" r="29057" b="65252"/>
          <a:stretch/>
        </p:blipFill>
        <p:spPr bwMode="auto">
          <a:xfrm>
            <a:off x="3861001" y="1105409"/>
            <a:ext cx="2798619" cy="100214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0580F992-EFDB-077E-B5A0-7530C7072E2D}"/>
              </a:ext>
            </a:extLst>
          </p:cNvPr>
          <p:cNvPicPr>
            <a:picLocks noChangeAspect="1" noChangeArrowheads="1"/>
          </p:cNvPicPr>
          <p:nvPr/>
        </p:nvPicPr>
        <p:blipFill rotWithShape="1">
          <a:blip r:embed="rId7">
            <a:duotone>
              <a:srgbClr val="969696">
                <a:shade val="45000"/>
                <a:satMod val="135000"/>
              </a:srgbClr>
              <a:prstClr val="white"/>
            </a:duotone>
            <a:extLst>
              <a:ext uri="{BEBA8EAE-BF5A-486C-A8C5-ECC9F3942E4B}">
                <a14:imgProps xmlns:a14="http://schemas.microsoft.com/office/drawing/2010/main">
                  <a14:imgLayer r:embed="rId6">
                    <a14:imgEffect>
                      <a14:backgroundRemoval t="66016" b="75000" l="32552" r="68099">
                        <a14:foregroundMark x1="61068" y1="73047" x2="61068" y2="73047"/>
                        <a14:foregroundMark x1="68229" y1="68359" x2="68229" y2="68359"/>
                        <a14:foregroundMark x1="64193" y1="69922" x2="64193" y2="69922"/>
                        <a14:foregroundMark x1="57161" y1="72656" x2="57161" y2="72656"/>
                        <a14:foregroundMark x1="53646" y1="73958" x2="53646" y2="73958"/>
                        <a14:foregroundMark x1="49479" y1="74870" x2="49479" y2="74870"/>
                        <a14:foregroundMark x1="45833" y1="74479" x2="45833" y2="74479"/>
                        <a14:foregroundMark x1="42448" y1="73438" x2="42448" y2="73438"/>
                        <a14:foregroundMark x1="38542" y1="72005" x2="38542" y2="72005"/>
                        <a14:foregroundMark x1="35026" y1="70833" x2="35026" y2="70833"/>
                        <a14:foregroundMark x1="32552" y1="67839" x2="32552" y2="67839"/>
                      </a14:backgroundRemoval>
                    </a14:imgEffect>
                  </a14:imgLayer>
                </a14:imgProps>
              </a:ext>
              <a:ext uri="{28A0092B-C50C-407E-A947-70E740481C1C}">
                <a14:useLocalDpi xmlns:a14="http://schemas.microsoft.com/office/drawing/2010/main" val="0"/>
              </a:ext>
            </a:extLst>
          </a:blip>
          <a:srcRect l="30067" t="64916" r="29124" b="23771"/>
          <a:stretch/>
        </p:blipFill>
        <p:spPr bwMode="auto">
          <a:xfrm>
            <a:off x="3861001" y="4656439"/>
            <a:ext cx="2798619" cy="7758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71003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82385E9F-94C6-79CF-472F-3BA7D85D42DD}"/>
              </a:ext>
            </a:extLst>
          </p:cNvPr>
          <p:cNvSpPr/>
          <p:nvPr/>
        </p:nvSpPr>
        <p:spPr>
          <a:xfrm>
            <a:off x="0" y="0"/>
            <a:ext cx="12192000" cy="2764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7" name="Grupo 6">
            <a:extLst>
              <a:ext uri="{FF2B5EF4-FFF2-40B4-BE49-F238E27FC236}">
                <a16:creationId xmlns:a16="http://schemas.microsoft.com/office/drawing/2014/main" id="{204A0C1F-DF63-024B-877B-A0F3C91A024F}"/>
              </a:ext>
            </a:extLst>
          </p:cNvPr>
          <p:cNvGrpSpPr/>
          <p:nvPr/>
        </p:nvGrpSpPr>
        <p:grpSpPr>
          <a:xfrm>
            <a:off x="346289" y="284341"/>
            <a:ext cx="11565257" cy="813283"/>
            <a:chOff x="346289" y="284341"/>
            <a:chExt cx="11565257" cy="813283"/>
          </a:xfrm>
        </p:grpSpPr>
        <p:cxnSp>
          <p:nvCxnSpPr>
            <p:cNvPr id="8" name="Conector recto 7">
              <a:extLst>
                <a:ext uri="{FF2B5EF4-FFF2-40B4-BE49-F238E27FC236}">
                  <a16:creationId xmlns:a16="http://schemas.microsoft.com/office/drawing/2014/main" id="{2AF74C74-D5C4-FBFE-BFA9-4819D10B259A}"/>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DA65F91C-BB93-6E11-0CEA-D445623E6573}"/>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sp>
        <p:nvSpPr>
          <p:cNvPr id="14" name="Google Shape;364;p19">
            <a:extLst>
              <a:ext uri="{FF2B5EF4-FFF2-40B4-BE49-F238E27FC236}">
                <a16:creationId xmlns:a16="http://schemas.microsoft.com/office/drawing/2014/main" id="{BA5D1E79-D0D2-DB6F-5B05-00695DA684C2}"/>
              </a:ext>
            </a:extLst>
          </p:cNvPr>
          <p:cNvSpPr txBox="1"/>
          <p:nvPr/>
        </p:nvSpPr>
        <p:spPr>
          <a:xfrm>
            <a:off x="2950163" y="1164050"/>
            <a:ext cx="6291673" cy="559227"/>
          </a:xfrm>
          <a:prstGeom prst="rect">
            <a:avLst/>
          </a:prstGeom>
          <a:noFill/>
          <a:ln>
            <a:noFill/>
          </a:ln>
        </p:spPr>
        <p:txBody>
          <a:bodyPr spcFirstLastPara="1" wrap="square" lIns="91425" tIns="91425" rIns="91425" bIns="91425" anchor="ctr" anchorCtr="0">
            <a:noAutofit/>
          </a:bodyPr>
          <a:lstStyle/>
          <a:p>
            <a:pPr algn="ctr"/>
            <a:r>
              <a:rPr lang="es-ES" sz="2200" b="1" dirty="0">
                <a:solidFill>
                  <a:schemeClr val="dk1"/>
                </a:solidFill>
                <a:ea typeface="Fira Sans"/>
                <a:cs typeface="Fira Sans"/>
                <a:sym typeface="Fira Sans"/>
              </a:rPr>
              <a:t>Avance por Acciones de Mejora del PTCI 2024</a:t>
            </a:r>
          </a:p>
        </p:txBody>
      </p:sp>
      <p:graphicFrame>
        <p:nvGraphicFramePr>
          <p:cNvPr id="18" name="Tabla 17">
            <a:extLst>
              <a:ext uri="{FF2B5EF4-FFF2-40B4-BE49-F238E27FC236}">
                <a16:creationId xmlns:a16="http://schemas.microsoft.com/office/drawing/2014/main" id="{53605EF0-AACB-48D5-2AB3-436FEA18A4F4}"/>
              </a:ext>
            </a:extLst>
          </p:cNvPr>
          <p:cNvGraphicFramePr>
            <a:graphicFrameLocks noGrp="1"/>
          </p:cNvGraphicFramePr>
          <p:nvPr>
            <p:extLst>
              <p:ext uri="{D42A27DB-BD31-4B8C-83A1-F6EECF244321}">
                <p14:modId xmlns:p14="http://schemas.microsoft.com/office/powerpoint/2010/main" val="3380061985"/>
              </p:ext>
            </p:extLst>
          </p:nvPr>
        </p:nvGraphicFramePr>
        <p:xfrm>
          <a:off x="1135662" y="1959355"/>
          <a:ext cx="10187677" cy="3990978"/>
        </p:xfrm>
        <a:graphic>
          <a:graphicData uri="http://schemas.openxmlformats.org/drawingml/2006/table">
            <a:tbl>
              <a:tblPr bandRow="1">
                <a:tableStyleId>{5C22544A-7EE6-4342-B048-85BDC9FD1C3A}</a:tableStyleId>
              </a:tblPr>
              <a:tblGrid>
                <a:gridCol w="1793963">
                  <a:extLst>
                    <a:ext uri="{9D8B030D-6E8A-4147-A177-3AD203B41FA5}">
                      <a16:colId xmlns:a16="http://schemas.microsoft.com/office/drawing/2014/main" val="274822517"/>
                    </a:ext>
                  </a:extLst>
                </a:gridCol>
                <a:gridCol w="2387179">
                  <a:extLst>
                    <a:ext uri="{9D8B030D-6E8A-4147-A177-3AD203B41FA5}">
                      <a16:colId xmlns:a16="http://schemas.microsoft.com/office/drawing/2014/main" val="2553560118"/>
                    </a:ext>
                  </a:extLst>
                </a:gridCol>
                <a:gridCol w="2090571">
                  <a:extLst>
                    <a:ext uri="{9D8B030D-6E8A-4147-A177-3AD203B41FA5}">
                      <a16:colId xmlns:a16="http://schemas.microsoft.com/office/drawing/2014/main" val="1270045650"/>
                    </a:ext>
                  </a:extLst>
                </a:gridCol>
                <a:gridCol w="1776268">
                  <a:extLst>
                    <a:ext uri="{9D8B030D-6E8A-4147-A177-3AD203B41FA5}">
                      <a16:colId xmlns:a16="http://schemas.microsoft.com/office/drawing/2014/main" val="2273938049"/>
                    </a:ext>
                  </a:extLst>
                </a:gridCol>
                <a:gridCol w="2139696">
                  <a:extLst>
                    <a:ext uri="{9D8B030D-6E8A-4147-A177-3AD203B41FA5}">
                      <a16:colId xmlns:a16="http://schemas.microsoft.com/office/drawing/2014/main" val="1465075333"/>
                    </a:ext>
                  </a:extLst>
                </a:gridCol>
              </a:tblGrid>
              <a:tr h="254098">
                <a:tc>
                  <a:txBody>
                    <a:bodyPr/>
                    <a:lstStyle/>
                    <a:p>
                      <a:pPr lvl="0" algn="ctr">
                        <a:lnSpc>
                          <a:spcPct val="100000"/>
                        </a:lnSpc>
                        <a:buNone/>
                      </a:pPr>
                      <a:r>
                        <a:rPr lang="es-ES" sz="1400" b="1" i="0" dirty="0">
                          <a:solidFill>
                            <a:schemeClr val="bg1"/>
                          </a:solidFill>
                          <a:effectLst/>
                          <a:latin typeface="Calibri"/>
                        </a:rPr>
                        <a:t>COMPONENTES</a:t>
                      </a:r>
                    </a:p>
                  </a:txBody>
                  <a:tcPr marL="51435" marR="51435" marT="25717" marB="25717"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tc>
                  <a:txBody>
                    <a:bodyPr/>
                    <a:lstStyle/>
                    <a:p>
                      <a:pPr lvl="0" algn="ctr">
                        <a:lnSpc>
                          <a:spcPct val="100000"/>
                        </a:lnSpc>
                        <a:buNone/>
                      </a:pPr>
                      <a:r>
                        <a:rPr lang="es-ES" sz="1400" b="1" i="0" u="none" strike="noStrike" noProof="0" dirty="0">
                          <a:solidFill>
                            <a:srgbClr val="FFFFFF"/>
                          </a:solidFill>
                          <a:effectLst/>
                          <a:latin typeface="Calibri"/>
                        </a:rPr>
                        <a:t>Principios </a:t>
                      </a:r>
                      <a:endParaRPr lang="es-ES" sz="1400" b="1" i="0" dirty="0">
                        <a:latin typeface="Calibri"/>
                      </a:endParaRPr>
                    </a:p>
                  </a:txBody>
                  <a:tcPr marL="51435" marR="51435" marT="25717" marB="25717"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tc>
                  <a:txBody>
                    <a:bodyPr/>
                    <a:lstStyle/>
                    <a:p>
                      <a:pPr lvl="0" algn="ctr">
                        <a:lnSpc>
                          <a:spcPct val="100000"/>
                        </a:lnSpc>
                        <a:spcBef>
                          <a:spcPts val="0"/>
                        </a:spcBef>
                        <a:spcAft>
                          <a:spcPts val="0"/>
                        </a:spcAft>
                        <a:buNone/>
                      </a:pPr>
                      <a:r>
                        <a:rPr lang="es-ES" sz="1400" b="1" i="0" u="none" strike="noStrike" noProof="0" dirty="0">
                          <a:solidFill>
                            <a:srgbClr val="FFFFFF"/>
                          </a:solidFill>
                          <a:effectLst/>
                          <a:latin typeface="Calibri"/>
                        </a:rPr>
                        <a:t>Actividad de Control </a:t>
                      </a:r>
                      <a:endParaRPr lang="es-ES" sz="1400" b="1" i="0" u="none" strike="noStrike" noProof="0" dirty="0">
                        <a:solidFill>
                          <a:srgbClr val="000000"/>
                        </a:solidFill>
                        <a:effectLst/>
                        <a:latin typeface="Calibri"/>
                      </a:endParaRPr>
                    </a:p>
                  </a:txBody>
                  <a:tcPr marL="51435" marR="51435" marT="25717" marB="25717"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tc>
                  <a:txBody>
                    <a:bodyPr/>
                    <a:lstStyle/>
                    <a:p>
                      <a:pPr lvl="0" algn="ctr">
                        <a:lnSpc>
                          <a:spcPct val="100000"/>
                        </a:lnSpc>
                        <a:buNone/>
                      </a:pPr>
                      <a:r>
                        <a:rPr lang="es-ES" sz="1400" b="1" i="0" dirty="0">
                          <a:solidFill>
                            <a:schemeClr val="bg1"/>
                          </a:solidFill>
                          <a:effectLst/>
                          <a:latin typeface="Calibri"/>
                        </a:rPr>
                        <a:t>Responsable</a:t>
                      </a:r>
                    </a:p>
                  </a:txBody>
                  <a:tcPr marL="51435" marR="51435" marT="25717" marB="25717"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tc>
                  <a:txBody>
                    <a:bodyPr/>
                    <a:lstStyle/>
                    <a:p>
                      <a:pPr lvl="0" algn="ctr">
                        <a:lnSpc>
                          <a:spcPct val="100000"/>
                        </a:lnSpc>
                        <a:buNone/>
                      </a:pPr>
                      <a:r>
                        <a:rPr lang="es-ES" sz="1400" b="1" i="0" dirty="0">
                          <a:solidFill>
                            <a:schemeClr val="bg1"/>
                          </a:solidFill>
                          <a:effectLst/>
                          <a:latin typeface="Calibri"/>
                        </a:rPr>
                        <a:t>Avance</a:t>
                      </a:r>
                    </a:p>
                  </a:txBody>
                  <a:tcPr marL="51435" marR="51435" marT="25717" marB="25717"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extLst>
                  <a:ext uri="{0D108BD9-81ED-4DB2-BD59-A6C34878D82A}">
                    <a16:rowId xmlns:a16="http://schemas.microsoft.com/office/drawing/2014/main" val="1120982914"/>
                  </a:ext>
                </a:extLst>
              </a:tr>
              <a:tr h="705828">
                <a:tc rowSpan="3">
                  <a:txBody>
                    <a:bodyPr/>
                    <a:lstStyle/>
                    <a:p>
                      <a:pPr algn="ctr" rtl="0" fontAlgn="base">
                        <a:lnSpc>
                          <a:spcPct val="100000"/>
                        </a:lnSpc>
                      </a:pPr>
                      <a:r>
                        <a:rPr lang="es-ES" sz="1100" b="1" i="0" dirty="0">
                          <a:effectLst/>
                          <a:latin typeface="Calibri"/>
                        </a:rPr>
                        <a:t>C.03 Actividades de Control </a:t>
                      </a: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ES" sz="1100" b="1" i="0" u="none" strike="noStrike" noProof="0" dirty="0">
                          <a:effectLst/>
                          <a:latin typeface="Calibri"/>
                        </a:rPr>
                        <a:t>P10. Diseñar Actividades de Control </a:t>
                      </a:r>
                      <a:endParaRPr lang="es-ES" sz="1100" b="1" i="0" dirty="0">
                        <a:latin typeface="Calibri"/>
                      </a:endParaRP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ES" sz="1100" b="1" i="0" u="none" strike="noStrike" noProof="0" dirty="0">
                          <a:effectLst/>
                          <a:latin typeface="Calibri"/>
                        </a:rPr>
                        <a:t>P10.PI02. Diseño de Actividades de Control apropiadas para asegurar el correcto funcionamiento del Control Interno. (D,O)</a:t>
                      </a:r>
                      <a:endParaRPr lang="es-ES" sz="1100" b="1" i="0" dirty="0">
                        <a:latin typeface="Calibri"/>
                      </a:endParaRP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fontAlgn="ctr">
                        <a:lnSpc>
                          <a:spcPct val="100000"/>
                        </a:lnSpc>
                      </a:pPr>
                      <a:r>
                        <a:rPr lang="es-ES" sz="1100" b="1" i="0" dirty="0">
                          <a:effectLst/>
                          <a:latin typeface="Calibri"/>
                        </a:rPr>
                        <a:t>Todas las UA</a:t>
                      </a: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fontAlgn="ctr">
                        <a:lnSpc>
                          <a:spcPct val="100000"/>
                        </a:lnSpc>
                      </a:pPr>
                      <a:r>
                        <a:rPr lang="es-ES" sz="1100" b="1" i="0" dirty="0">
                          <a:effectLst/>
                          <a:latin typeface="Calibri"/>
                        </a:rPr>
                        <a:t>100%</a:t>
                      </a: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extLst>
                  <a:ext uri="{0D108BD9-81ED-4DB2-BD59-A6C34878D82A}">
                    <a16:rowId xmlns:a16="http://schemas.microsoft.com/office/drawing/2014/main" val="2784929127"/>
                  </a:ext>
                </a:extLst>
              </a:tr>
              <a:tr h="1030510">
                <a:tc vMerge="1">
                  <a:txBody>
                    <a:bodyPr/>
                    <a:lstStyle/>
                    <a:p>
                      <a:endParaRPr lang="es-ES"/>
                    </a:p>
                  </a:txBody>
                  <a:tcPr/>
                </a:tc>
                <a:tc>
                  <a:txBody>
                    <a:bodyPr/>
                    <a:lstStyle/>
                    <a:p>
                      <a:pPr lvl="0" algn="ctr">
                        <a:lnSpc>
                          <a:spcPct val="100000"/>
                        </a:lnSpc>
                        <a:buNone/>
                      </a:pPr>
                      <a:r>
                        <a:rPr lang="es-MX" sz="1100" b="1" i="0" u="none" strike="noStrike" noProof="0" dirty="0">
                          <a:effectLst/>
                          <a:latin typeface="Calibri"/>
                        </a:rPr>
                        <a:t>P11. Diseñar Actividades para los Sistemas de Información. </a:t>
                      </a:r>
                      <a:endParaRPr lang="es-ES" sz="1100" b="1" i="0" dirty="0">
                        <a:latin typeface="Calibri"/>
                      </a:endParaRP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P11.PI04. Existen Actividades de Control para limitar el acceso de los usuarios a las </a:t>
                      </a:r>
                      <a:r>
                        <a:rPr lang="es-MX" sz="1100" b="1" i="0" u="none" strike="noStrike" noProof="0" dirty="0" err="1">
                          <a:effectLst/>
                          <a:latin typeface="Calibri"/>
                        </a:rPr>
                        <a:t>TIC´s</a:t>
                      </a:r>
                      <a:r>
                        <a:rPr lang="es-MX" sz="1100" b="1" i="0" u="none" strike="noStrike" noProof="0" dirty="0">
                          <a:effectLst/>
                          <a:latin typeface="Calibri"/>
                        </a:rPr>
                        <a:t> como la asignación de claves de acceso y dispositivos de seguridad para autorización de usuarios. (D,O)</a:t>
                      </a:r>
                      <a:endParaRPr lang="es-ES" sz="1100" b="1" i="0" dirty="0">
                        <a:latin typeface="Calibri"/>
                      </a:endParaRP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DGST</a:t>
                      </a: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100%</a:t>
                      </a: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extLst>
                  <a:ext uri="{0D108BD9-81ED-4DB2-BD59-A6C34878D82A}">
                    <a16:rowId xmlns:a16="http://schemas.microsoft.com/office/drawing/2014/main" val="2312348885"/>
                  </a:ext>
                </a:extLst>
              </a:tr>
              <a:tr h="1030510">
                <a:tc vMerge="1">
                  <a:txBody>
                    <a:bodyPr/>
                    <a:lstStyle/>
                    <a:p>
                      <a:endParaRPr lang="es-ES"/>
                    </a:p>
                  </a:txBody>
                  <a:tcPr/>
                </a:tc>
                <a:tc>
                  <a:txBody>
                    <a:bodyPr/>
                    <a:lstStyle/>
                    <a:p>
                      <a:pPr lvl="0" algn="ctr">
                        <a:lnSpc>
                          <a:spcPct val="100000"/>
                        </a:lnSpc>
                        <a:buNone/>
                      </a:pPr>
                      <a:r>
                        <a:rPr lang="es-MX" sz="1100" b="1" i="0" u="none" strike="noStrike" noProof="0" dirty="0">
                          <a:effectLst/>
                          <a:latin typeface="Calibri"/>
                        </a:rPr>
                        <a:t>P12. Implementar Actividades de Control </a:t>
                      </a:r>
                      <a:endParaRPr lang="es-ES" sz="1100" b="1" i="0" dirty="0">
                        <a:latin typeface="Calibri"/>
                      </a:endParaRP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P12.PI01. Documentar las responsabilidades de Control Interno de cada Unidad Administrativa de la Institución mediante Políticas, manuales, lineamientos y otros </a:t>
                      </a:r>
                      <a:endParaRPr lang="es-ES" sz="1100" b="1" i="0" dirty="0">
                        <a:latin typeface="Calibri"/>
                      </a:endParaRP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Todas las UA</a:t>
                      </a: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ES" sz="1100" b="1" i="0" dirty="0">
                          <a:effectLst/>
                          <a:latin typeface="Calibri"/>
                        </a:rPr>
                        <a:t>En proceso</a:t>
                      </a: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extLst>
                  <a:ext uri="{0D108BD9-81ED-4DB2-BD59-A6C34878D82A}">
                    <a16:rowId xmlns:a16="http://schemas.microsoft.com/office/drawing/2014/main" val="3483317340"/>
                  </a:ext>
                </a:extLst>
              </a:tr>
              <a:tr h="705828">
                <a:tc>
                  <a:txBody>
                    <a:bodyPr/>
                    <a:lstStyle/>
                    <a:p>
                      <a:pPr algn="ctr" rtl="0" fontAlgn="base">
                        <a:lnSpc>
                          <a:spcPct val="100000"/>
                        </a:lnSpc>
                      </a:pPr>
                      <a:r>
                        <a:rPr lang="es-ES" sz="1100" b="1" i="0" dirty="0">
                          <a:effectLst/>
                          <a:latin typeface="Calibri"/>
                        </a:rPr>
                        <a:t>C.04 Informar y Comunicar</a:t>
                      </a: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P13. Usar Información de Calidad. </a:t>
                      </a:r>
                      <a:endParaRPr lang="es-ES" sz="1100" b="1" i="0" dirty="0">
                        <a:latin typeface="Calibri"/>
                      </a:endParaRP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P13.PI03. Procesar y transformar los datos obtenidos, en Información de calidad que apoye al Control Interno. (D,O)</a:t>
                      </a:r>
                      <a:endParaRPr lang="es-ES" sz="1100" b="1" i="0" dirty="0">
                        <a:latin typeface="Calibri"/>
                      </a:endParaRP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Todas las UA</a:t>
                      </a: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100%</a:t>
                      </a:r>
                    </a:p>
                  </a:txBody>
                  <a:tcPr marL="51435" marR="51435" marT="25718" marB="2571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extLst>
                  <a:ext uri="{0D108BD9-81ED-4DB2-BD59-A6C34878D82A}">
                    <a16:rowId xmlns:a16="http://schemas.microsoft.com/office/drawing/2014/main" val="1470981993"/>
                  </a:ext>
                </a:extLst>
              </a:tr>
            </a:tbl>
          </a:graphicData>
        </a:graphic>
      </p:graphicFrame>
      <p:pic>
        <p:nvPicPr>
          <p:cNvPr id="2" name="Imagen 1">
            <a:extLst>
              <a:ext uri="{FF2B5EF4-FFF2-40B4-BE49-F238E27FC236}">
                <a16:creationId xmlns:a16="http://schemas.microsoft.com/office/drawing/2014/main" id="{6756BD66-1652-2F08-66A1-6B1315902A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289" y="176616"/>
            <a:ext cx="1803213" cy="821160"/>
          </a:xfrm>
          <a:prstGeom prst="rect">
            <a:avLst/>
          </a:prstGeom>
        </p:spPr>
      </p:pic>
      <p:sp>
        <p:nvSpPr>
          <p:cNvPr id="3" name="CuadroTexto 2">
            <a:extLst>
              <a:ext uri="{FF2B5EF4-FFF2-40B4-BE49-F238E27FC236}">
                <a16:creationId xmlns:a16="http://schemas.microsoft.com/office/drawing/2014/main" id="{49D54456-2DC8-BE19-A867-5823F25B4BD5}"/>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
        <p:nvSpPr>
          <p:cNvPr id="5" name="Google Shape;364;p19">
            <a:extLst>
              <a:ext uri="{FF2B5EF4-FFF2-40B4-BE49-F238E27FC236}">
                <a16:creationId xmlns:a16="http://schemas.microsoft.com/office/drawing/2014/main" id="{B683C18F-B3AE-E64A-4885-474B61F9C03E}"/>
              </a:ext>
            </a:extLst>
          </p:cNvPr>
          <p:cNvSpPr txBox="1"/>
          <p:nvPr/>
        </p:nvSpPr>
        <p:spPr>
          <a:xfrm>
            <a:off x="6848832" y="314997"/>
            <a:ext cx="4608600"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Programa de Trabajo de Control Interno (PTCI)/Economía</a:t>
            </a:r>
          </a:p>
        </p:txBody>
      </p:sp>
    </p:spTree>
    <p:extLst>
      <p:ext uri="{BB962C8B-B14F-4D97-AF65-F5344CB8AC3E}">
        <p14:creationId xmlns:p14="http://schemas.microsoft.com/office/powerpoint/2010/main" val="26520526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21945D58-DBC3-5BE0-3632-C19CABB450E4}"/>
              </a:ext>
            </a:extLst>
          </p:cNvPr>
          <p:cNvGraphicFramePr>
            <a:graphicFrameLocks noGrp="1"/>
          </p:cNvGraphicFramePr>
          <p:nvPr>
            <p:extLst>
              <p:ext uri="{D42A27DB-BD31-4B8C-83A1-F6EECF244321}">
                <p14:modId xmlns:p14="http://schemas.microsoft.com/office/powerpoint/2010/main" val="1939349209"/>
              </p:ext>
            </p:extLst>
          </p:nvPr>
        </p:nvGraphicFramePr>
        <p:xfrm>
          <a:off x="831769" y="1940461"/>
          <a:ext cx="10399085" cy="3547329"/>
        </p:xfrm>
        <a:graphic>
          <a:graphicData uri="http://schemas.openxmlformats.org/drawingml/2006/table">
            <a:tbl>
              <a:tblPr bandRow="1">
                <a:tableStyleId>{5C22544A-7EE6-4342-B048-85BDC9FD1C3A}</a:tableStyleId>
              </a:tblPr>
              <a:tblGrid>
                <a:gridCol w="1959174">
                  <a:extLst>
                    <a:ext uri="{9D8B030D-6E8A-4147-A177-3AD203B41FA5}">
                      <a16:colId xmlns:a16="http://schemas.microsoft.com/office/drawing/2014/main" val="2804673513"/>
                    </a:ext>
                  </a:extLst>
                </a:gridCol>
                <a:gridCol w="1717049">
                  <a:extLst>
                    <a:ext uri="{9D8B030D-6E8A-4147-A177-3AD203B41FA5}">
                      <a16:colId xmlns:a16="http://schemas.microsoft.com/office/drawing/2014/main" val="2694544224"/>
                    </a:ext>
                  </a:extLst>
                </a:gridCol>
                <a:gridCol w="3227832">
                  <a:extLst>
                    <a:ext uri="{9D8B030D-6E8A-4147-A177-3AD203B41FA5}">
                      <a16:colId xmlns:a16="http://schemas.microsoft.com/office/drawing/2014/main" val="692397762"/>
                    </a:ext>
                  </a:extLst>
                </a:gridCol>
                <a:gridCol w="1645920">
                  <a:extLst>
                    <a:ext uri="{9D8B030D-6E8A-4147-A177-3AD203B41FA5}">
                      <a16:colId xmlns:a16="http://schemas.microsoft.com/office/drawing/2014/main" val="3917411397"/>
                    </a:ext>
                  </a:extLst>
                </a:gridCol>
                <a:gridCol w="1849110">
                  <a:extLst>
                    <a:ext uri="{9D8B030D-6E8A-4147-A177-3AD203B41FA5}">
                      <a16:colId xmlns:a16="http://schemas.microsoft.com/office/drawing/2014/main" val="1051980079"/>
                    </a:ext>
                  </a:extLst>
                </a:gridCol>
              </a:tblGrid>
              <a:tr h="235100">
                <a:tc>
                  <a:txBody>
                    <a:bodyPr/>
                    <a:lstStyle/>
                    <a:p>
                      <a:pPr lvl="0" algn="ctr">
                        <a:lnSpc>
                          <a:spcPts val="825"/>
                        </a:lnSpc>
                        <a:buNone/>
                      </a:pPr>
                      <a:r>
                        <a:rPr lang="es-ES" sz="1400" b="1" dirty="0">
                          <a:solidFill>
                            <a:schemeClr val="bg1"/>
                          </a:solidFill>
                          <a:effectLst/>
                          <a:latin typeface="Calibri"/>
                        </a:rPr>
                        <a:t>Componentes</a:t>
                      </a:r>
                    </a:p>
                  </a:txBody>
                  <a:tcPr marL="28926" marR="28926" marT="14458" marB="14458"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tc>
                  <a:txBody>
                    <a:bodyPr/>
                    <a:lstStyle/>
                    <a:p>
                      <a:pPr lvl="0" algn="ctr">
                        <a:buNone/>
                      </a:pPr>
                      <a:r>
                        <a:rPr lang="es-ES" sz="1400" b="1" i="0" dirty="0">
                          <a:solidFill>
                            <a:schemeClr val="bg1"/>
                          </a:solidFill>
                          <a:effectLst/>
                          <a:latin typeface="Calibri"/>
                        </a:rPr>
                        <a:t>Principios</a:t>
                      </a:r>
                    </a:p>
                  </a:txBody>
                  <a:tcPr marL="28926" marR="28926" marT="14458" marB="14458"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tc>
                  <a:txBody>
                    <a:bodyPr/>
                    <a:lstStyle/>
                    <a:p>
                      <a:pPr lvl="0" algn="ctr">
                        <a:buNone/>
                      </a:pPr>
                      <a:r>
                        <a:rPr lang="es-ES" sz="1400" b="1" i="0" dirty="0">
                          <a:solidFill>
                            <a:schemeClr val="bg1"/>
                          </a:solidFill>
                          <a:effectLst/>
                          <a:latin typeface="Calibri"/>
                        </a:rPr>
                        <a:t>Actividad de Control</a:t>
                      </a:r>
                    </a:p>
                  </a:txBody>
                  <a:tcPr marL="28926" marR="28926" marT="14458" marB="14458"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tc>
                  <a:txBody>
                    <a:bodyPr/>
                    <a:lstStyle/>
                    <a:p>
                      <a:pPr lvl="0" algn="ctr">
                        <a:buNone/>
                      </a:pPr>
                      <a:r>
                        <a:rPr lang="es-ES" sz="1400" b="1" i="0" dirty="0">
                          <a:solidFill>
                            <a:schemeClr val="bg1"/>
                          </a:solidFill>
                          <a:effectLst/>
                          <a:latin typeface="Calibri"/>
                        </a:rPr>
                        <a:t>Responsable</a:t>
                      </a:r>
                    </a:p>
                  </a:txBody>
                  <a:tcPr marL="28926" marR="28926" marT="14458" marB="14458"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tc>
                  <a:txBody>
                    <a:bodyPr/>
                    <a:lstStyle/>
                    <a:p>
                      <a:pPr lvl="0" algn="ctr">
                        <a:buNone/>
                      </a:pPr>
                      <a:r>
                        <a:rPr lang="es-ES" sz="1400" b="1" i="0" dirty="0">
                          <a:solidFill>
                            <a:schemeClr val="bg1"/>
                          </a:solidFill>
                          <a:effectLst/>
                          <a:latin typeface="Calibri"/>
                        </a:rPr>
                        <a:t>Avance</a:t>
                      </a:r>
                    </a:p>
                  </a:txBody>
                  <a:tcPr marL="28926" marR="28926" marT="14458" marB="14458" anchor="ctr">
                    <a:lnL w="9524">
                      <a:solidFill>
                        <a:srgbClr val="FFFFFF"/>
                      </a:solidFill>
                    </a:lnL>
                    <a:lnR w="9524">
                      <a:solidFill>
                        <a:srgbClr val="FFFFFF"/>
                      </a:solidFill>
                    </a:lnR>
                    <a:lnT w="9524">
                      <a:solidFill>
                        <a:srgbClr val="FFFFFF"/>
                      </a:solidFill>
                    </a:lnT>
                    <a:lnB w="9524">
                      <a:solidFill>
                        <a:srgbClr val="FFFFFF"/>
                      </a:solidFill>
                    </a:lnB>
                    <a:solidFill>
                      <a:schemeClr val="accent1"/>
                    </a:solidFill>
                  </a:tcPr>
                </a:tc>
                <a:extLst>
                  <a:ext uri="{0D108BD9-81ED-4DB2-BD59-A6C34878D82A}">
                    <a16:rowId xmlns:a16="http://schemas.microsoft.com/office/drawing/2014/main" val="238315744"/>
                  </a:ext>
                </a:extLst>
              </a:tr>
              <a:tr h="1203883">
                <a:tc>
                  <a:txBody>
                    <a:bodyPr/>
                    <a:lstStyle/>
                    <a:p>
                      <a:pPr algn="ctr" rtl="0" fontAlgn="base">
                        <a:lnSpc>
                          <a:spcPct val="100000"/>
                        </a:lnSpc>
                      </a:pPr>
                      <a:r>
                        <a:rPr lang="es-ES" sz="1100" b="1" i="0" dirty="0">
                          <a:effectLst/>
                          <a:latin typeface="Calibri"/>
                        </a:rPr>
                        <a:t>C.04 Informar y Comunicar</a:t>
                      </a: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ES" sz="1100" b="1" i="0" u="none" strike="noStrike" noProof="0" dirty="0">
                          <a:effectLst/>
                          <a:latin typeface="Calibri"/>
                        </a:rPr>
                        <a:t>P15. Comunicar Externamente. </a:t>
                      </a:r>
                      <a:endParaRPr lang="es-ES" sz="1100" b="1" i="0" dirty="0">
                        <a:latin typeface="Calibri"/>
                      </a:endParaRP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ES" sz="1100" b="1" i="0" u="none" strike="noStrike" noProof="0" dirty="0">
                          <a:effectLst/>
                          <a:latin typeface="Calibri"/>
                        </a:rPr>
                        <a:t>P15.PI02. La administración debe seleccionar métodos apropiados para comunicarse externamente. Considerando factores en la selección como: Audiencia, Naturaleza de la información, Disponibilidad, Costo y los requisitos legales o reglamentarios.</a:t>
                      </a:r>
                      <a:endParaRPr lang="es-ES" sz="1100" b="1" i="0" dirty="0">
                        <a:latin typeface="Calibri"/>
                      </a:endParaRP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fontAlgn="ctr">
                        <a:lnSpc>
                          <a:spcPct val="100000"/>
                        </a:lnSpc>
                      </a:pPr>
                      <a:r>
                        <a:rPr lang="es-ES" sz="1100" b="1" i="0" dirty="0">
                          <a:effectLst/>
                          <a:latin typeface="Calibri"/>
                        </a:rPr>
                        <a:t>Todas las UA</a:t>
                      </a: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ES" sz="1100" b="1" i="0" dirty="0">
                          <a:effectLst/>
                          <a:latin typeface="+mn-lt"/>
                        </a:rPr>
                        <a:t>100%</a:t>
                      </a:r>
                    </a:p>
                    <a:p>
                      <a:pPr algn="ctr" fontAlgn="ctr">
                        <a:lnSpc>
                          <a:spcPct val="100000"/>
                        </a:lnSpc>
                      </a:pPr>
                      <a:endParaRPr lang="es-ES" sz="1100" b="1" i="0" dirty="0">
                        <a:effectLst/>
                        <a:latin typeface="Calibri"/>
                      </a:endParaRP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extLst>
                  <a:ext uri="{0D108BD9-81ED-4DB2-BD59-A6C34878D82A}">
                    <a16:rowId xmlns:a16="http://schemas.microsoft.com/office/drawing/2014/main" val="1022182573"/>
                  </a:ext>
                </a:extLst>
              </a:tr>
              <a:tr h="1106424">
                <a:tc rowSpan="2">
                  <a:txBody>
                    <a:bodyPr/>
                    <a:lstStyle/>
                    <a:p>
                      <a:pPr algn="ctr" rtl="0" fontAlgn="base">
                        <a:lnSpc>
                          <a:spcPct val="100000"/>
                        </a:lnSpc>
                      </a:pPr>
                      <a:r>
                        <a:rPr lang="es-ES" sz="1100" b="1" i="0" dirty="0">
                          <a:effectLst/>
                          <a:latin typeface="Calibri"/>
                        </a:rPr>
                        <a:t>C.05 Supervisión </a:t>
                      </a: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P16. Realizar Actividades de Supervisión. </a:t>
                      </a:r>
                      <a:endParaRPr lang="es-ES" sz="1100" b="1" i="0" dirty="0">
                        <a:latin typeface="Calibri"/>
                      </a:endParaRP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P16.PI03. La Administración evalúa y documenta los resultados de las evaluaciones para determinar si el Control Interno es eficaz y apropiado a los problemas identificados, y en su caso, para modificar los controles existentes. (E,D)</a:t>
                      </a:r>
                      <a:endParaRPr lang="es-ES" sz="1100" b="1" i="0" dirty="0">
                        <a:latin typeface="Calibri"/>
                      </a:endParaRP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DGA</a:t>
                      </a: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b="1" i="0" dirty="0">
                          <a:effectLst/>
                          <a:latin typeface="+mn-lt"/>
                        </a:rPr>
                        <a:t>100%</a:t>
                      </a:r>
                    </a:p>
                    <a:p>
                      <a:pPr algn="ctr" rtl="0" fontAlgn="auto">
                        <a:lnSpc>
                          <a:spcPct val="100000"/>
                        </a:lnSpc>
                      </a:pPr>
                      <a:endParaRPr lang="es-MX" sz="1100" b="1" i="0" dirty="0">
                        <a:effectLst/>
                        <a:latin typeface="Calibri"/>
                      </a:endParaRP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extLst>
                  <a:ext uri="{0D108BD9-81ED-4DB2-BD59-A6C34878D82A}">
                    <a16:rowId xmlns:a16="http://schemas.microsoft.com/office/drawing/2014/main" val="2320514021"/>
                  </a:ext>
                </a:extLst>
              </a:tr>
              <a:tr h="994746">
                <a:tc vMerge="1">
                  <a:txBody>
                    <a:bodyPr/>
                    <a:lstStyle/>
                    <a:p>
                      <a:endParaRPr lang="es-ES"/>
                    </a:p>
                  </a:txBody>
                  <a:tcPr/>
                </a:tc>
                <a:tc>
                  <a:txBody>
                    <a:bodyPr/>
                    <a:lstStyle/>
                    <a:p>
                      <a:pPr lvl="0" algn="ctr">
                        <a:lnSpc>
                          <a:spcPct val="100000"/>
                        </a:lnSpc>
                        <a:buNone/>
                      </a:pPr>
                      <a:r>
                        <a:rPr lang="es-MX" sz="1100" b="1" i="0" u="none" strike="noStrike" noProof="0" dirty="0">
                          <a:effectLst/>
                          <a:latin typeface="Calibri"/>
                        </a:rPr>
                        <a:t>P17. Evaluar los Problemas y Corregir las Deficiencias. </a:t>
                      </a:r>
                      <a:endParaRPr lang="es-ES" sz="1100" b="1" i="0" dirty="0">
                        <a:latin typeface="Calibri"/>
                      </a:endParaRP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lvl="0" algn="ctr">
                        <a:lnSpc>
                          <a:spcPct val="100000"/>
                        </a:lnSpc>
                        <a:buNone/>
                      </a:pPr>
                      <a:r>
                        <a:rPr lang="es-MX" sz="1100" b="1" i="0" u="none" strike="noStrike" noProof="0" dirty="0">
                          <a:effectLst/>
                          <a:latin typeface="Calibri"/>
                        </a:rPr>
                        <a:t>P17.PI01. El personal que identifique  problemas de Control Interno debe comunicarlos a las partes internas y externas adecuadas, mediante las líneas de reporte </a:t>
                      </a:r>
                      <a:endParaRPr lang="es-ES" sz="1100" b="1" i="0" dirty="0">
                        <a:latin typeface="Calibri"/>
                      </a:endParaRP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algn="ctr" rtl="0" fontAlgn="auto">
                        <a:lnSpc>
                          <a:spcPct val="100000"/>
                        </a:lnSpc>
                      </a:pPr>
                      <a:r>
                        <a:rPr lang="es-MX" sz="1100" b="1" i="0" dirty="0">
                          <a:effectLst/>
                          <a:latin typeface="Calibri"/>
                        </a:rPr>
                        <a:t>DGA</a:t>
                      </a: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b="1" i="0" dirty="0">
                          <a:effectLst/>
                          <a:latin typeface="+mn-lt"/>
                        </a:rPr>
                        <a:t>100%</a:t>
                      </a:r>
                    </a:p>
                    <a:p>
                      <a:pPr lvl="0" algn="ctr">
                        <a:lnSpc>
                          <a:spcPct val="100000"/>
                        </a:lnSpc>
                        <a:buNone/>
                      </a:pPr>
                      <a:endParaRPr lang="es-MX" sz="1100" b="1" i="0" dirty="0" err="1">
                        <a:effectLst/>
                        <a:latin typeface="Calibri"/>
                      </a:endParaRPr>
                    </a:p>
                  </a:txBody>
                  <a:tcPr marL="28927" marR="28927" marT="14459" marB="14459"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7DEDA"/>
                    </a:solidFill>
                  </a:tcPr>
                </a:tc>
                <a:extLst>
                  <a:ext uri="{0D108BD9-81ED-4DB2-BD59-A6C34878D82A}">
                    <a16:rowId xmlns:a16="http://schemas.microsoft.com/office/drawing/2014/main" val="3298849681"/>
                  </a:ext>
                </a:extLst>
              </a:tr>
            </a:tbl>
          </a:graphicData>
        </a:graphic>
      </p:graphicFrame>
      <p:sp>
        <p:nvSpPr>
          <p:cNvPr id="6" name="Rectángulo 5">
            <a:extLst>
              <a:ext uri="{FF2B5EF4-FFF2-40B4-BE49-F238E27FC236}">
                <a16:creationId xmlns:a16="http://schemas.microsoft.com/office/drawing/2014/main" id="{564B8879-E21D-0607-3F9A-AEDEC316C39E}"/>
              </a:ext>
            </a:extLst>
          </p:cNvPr>
          <p:cNvSpPr/>
          <p:nvPr/>
        </p:nvSpPr>
        <p:spPr>
          <a:xfrm>
            <a:off x="0" y="0"/>
            <a:ext cx="12192000" cy="2764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9" name="Grupo 8">
            <a:extLst>
              <a:ext uri="{FF2B5EF4-FFF2-40B4-BE49-F238E27FC236}">
                <a16:creationId xmlns:a16="http://schemas.microsoft.com/office/drawing/2014/main" id="{346D47D0-46BE-6DB6-6B6D-2DF334339B77}"/>
              </a:ext>
            </a:extLst>
          </p:cNvPr>
          <p:cNvGrpSpPr/>
          <p:nvPr/>
        </p:nvGrpSpPr>
        <p:grpSpPr>
          <a:xfrm>
            <a:off x="346289" y="284341"/>
            <a:ext cx="11565257" cy="813283"/>
            <a:chOff x="346289" y="284341"/>
            <a:chExt cx="11565257" cy="813283"/>
          </a:xfrm>
        </p:grpSpPr>
        <p:cxnSp>
          <p:nvCxnSpPr>
            <p:cNvPr id="10" name="Conector recto 9">
              <a:extLst>
                <a:ext uri="{FF2B5EF4-FFF2-40B4-BE49-F238E27FC236}">
                  <a16:creationId xmlns:a16="http://schemas.microsoft.com/office/drawing/2014/main" id="{9A04B0B4-2742-0559-C9E7-62A7B0019C2D}"/>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3" name="Google Shape;188;p2" descr="Un conjunto de letras blancas en un fondo blanco&#10;&#10;Descripción generada automáticamente con confianza media">
              <a:extLst>
                <a:ext uri="{FF2B5EF4-FFF2-40B4-BE49-F238E27FC236}">
                  <a16:creationId xmlns:a16="http://schemas.microsoft.com/office/drawing/2014/main" id="{7C87D0C5-41FF-B72F-2C14-64C4C10D2979}"/>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sp>
        <p:nvSpPr>
          <p:cNvPr id="16" name="Google Shape;364;p19">
            <a:extLst>
              <a:ext uri="{FF2B5EF4-FFF2-40B4-BE49-F238E27FC236}">
                <a16:creationId xmlns:a16="http://schemas.microsoft.com/office/drawing/2014/main" id="{6D6E6546-F35D-499B-6340-819A14007310}"/>
              </a:ext>
            </a:extLst>
          </p:cNvPr>
          <p:cNvSpPr txBox="1"/>
          <p:nvPr/>
        </p:nvSpPr>
        <p:spPr>
          <a:xfrm>
            <a:off x="2950163" y="1121328"/>
            <a:ext cx="6291673" cy="559227"/>
          </a:xfrm>
          <a:prstGeom prst="rect">
            <a:avLst/>
          </a:prstGeom>
          <a:noFill/>
          <a:ln>
            <a:noFill/>
          </a:ln>
        </p:spPr>
        <p:txBody>
          <a:bodyPr spcFirstLastPara="1" wrap="square" lIns="91425" tIns="91425" rIns="91425" bIns="91425" anchor="ctr" anchorCtr="0">
            <a:noAutofit/>
          </a:bodyPr>
          <a:lstStyle/>
          <a:p>
            <a:pPr algn="ctr"/>
            <a:r>
              <a:rPr lang="es-ES" sz="2200" b="1" dirty="0">
                <a:solidFill>
                  <a:schemeClr val="dk1"/>
                </a:solidFill>
                <a:ea typeface="Fira Sans"/>
                <a:cs typeface="Fira Sans"/>
                <a:sym typeface="Fira Sans"/>
              </a:rPr>
              <a:t>Avance por Acciones de Mejora del PTCI 2024</a:t>
            </a:r>
          </a:p>
        </p:txBody>
      </p:sp>
      <p:pic>
        <p:nvPicPr>
          <p:cNvPr id="2" name="Imagen 1">
            <a:extLst>
              <a:ext uri="{FF2B5EF4-FFF2-40B4-BE49-F238E27FC236}">
                <a16:creationId xmlns:a16="http://schemas.microsoft.com/office/drawing/2014/main" id="{A436C1C6-3B31-B633-86FD-D274EDE91F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289" y="197539"/>
            <a:ext cx="1803213" cy="821160"/>
          </a:xfrm>
          <a:prstGeom prst="rect">
            <a:avLst/>
          </a:prstGeom>
        </p:spPr>
      </p:pic>
      <p:sp>
        <p:nvSpPr>
          <p:cNvPr id="3" name="CuadroTexto 2">
            <a:extLst>
              <a:ext uri="{FF2B5EF4-FFF2-40B4-BE49-F238E27FC236}">
                <a16:creationId xmlns:a16="http://schemas.microsoft.com/office/drawing/2014/main" id="{3581C639-1E2D-0CE4-BEAB-9659202460D1}"/>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
        <p:nvSpPr>
          <p:cNvPr id="5" name="Google Shape;364;p19">
            <a:extLst>
              <a:ext uri="{FF2B5EF4-FFF2-40B4-BE49-F238E27FC236}">
                <a16:creationId xmlns:a16="http://schemas.microsoft.com/office/drawing/2014/main" id="{23758B42-A2F3-F14F-B0F8-3FECCFDAB320}"/>
              </a:ext>
            </a:extLst>
          </p:cNvPr>
          <p:cNvSpPr txBox="1"/>
          <p:nvPr/>
        </p:nvSpPr>
        <p:spPr>
          <a:xfrm>
            <a:off x="6848832" y="314997"/>
            <a:ext cx="4608600"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Programa de Trabajo de Control Interno (PTCI)/Economía</a:t>
            </a:r>
          </a:p>
        </p:txBody>
      </p:sp>
    </p:spTree>
    <p:extLst>
      <p:ext uri="{BB962C8B-B14F-4D97-AF65-F5344CB8AC3E}">
        <p14:creationId xmlns:p14="http://schemas.microsoft.com/office/powerpoint/2010/main" val="42852933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5">
            <a:extLst>
              <a:ext uri="{FF2B5EF4-FFF2-40B4-BE49-F238E27FC236}">
                <a16:creationId xmlns:a16="http://schemas.microsoft.com/office/drawing/2014/main" id="{D65C98AA-2D2D-6B5F-60AB-D74C46E9B47D}"/>
              </a:ext>
            </a:extLst>
          </p:cNvPr>
          <p:cNvSpPr txBox="1">
            <a:spLocks/>
          </p:cNvSpPr>
          <p:nvPr/>
        </p:nvSpPr>
        <p:spPr>
          <a:xfrm>
            <a:off x="4464823" y="3175278"/>
            <a:ext cx="1217179" cy="112959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kern="1200" spc="-50" baseline="0">
                <a:solidFill>
                  <a:schemeClr val="tx1">
                    <a:lumMod val="75000"/>
                    <a:lumOff val="25000"/>
                  </a:schemeClr>
                </a:solidFill>
                <a:latin typeface="+mn-lt"/>
                <a:ea typeface="+mj-ea"/>
                <a:cs typeface="+mj-cs"/>
              </a:defRPr>
            </a:lvl1pPr>
          </a:lstStyle>
          <a:p>
            <a:r>
              <a:rPr lang="es-ES" sz="1800">
                <a:solidFill>
                  <a:schemeClr val="tx1"/>
                </a:solidFill>
                <a:latin typeface="LuloCleanW01-OneBold" panose="02010804020200000003"/>
              </a:rPr>
              <a:t> </a:t>
            </a:r>
            <a:endParaRPr lang="es-ES" sz="1600">
              <a:solidFill>
                <a:schemeClr val="tx1"/>
              </a:solidFill>
              <a:latin typeface="LuloCleanW01-OneBold" panose="02010804020200000003"/>
            </a:endParaRPr>
          </a:p>
        </p:txBody>
      </p:sp>
      <p:graphicFrame>
        <p:nvGraphicFramePr>
          <p:cNvPr id="15" name="Tabla 14">
            <a:extLst>
              <a:ext uri="{FF2B5EF4-FFF2-40B4-BE49-F238E27FC236}">
                <a16:creationId xmlns:a16="http://schemas.microsoft.com/office/drawing/2014/main" id="{68BE19B8-A949-016E-0FCE-DDEF562AC9DC}"/>
              </a:ext>
            </a:extLst>
          </p:cNvPr>
          <p:cNvGraphicFramePr>
            <a:graphicFrameLocks noGrp="1"/>
          </p:cNvGraphicFramePr>
          <p:nvPr>
            <p:extLst>
              <p:ext uri="{D42A27DB-BD31-4B8C-83A1-F6EECF244321}">
                <p14:modId xmlns:p14="http://schemas.microsoft.com/office/powerpoint/2010/main" val="229266321"/>
              </p:ext>
            </p:extLst>
          </p:nvPr>
        </p:nvGraphicFramePr>
        <p:xfrm>
          <a:off x="618781" y="1735360"/>
          <a:ext cx="10953077" cy="4200628"/>
        </p:xfrm>
        <a:graphic>
          <a:graphicData uri="http://schemas.openxmlformats.org/drawingml/2006/table">
            <a:tbl>
              <a:tblPr firstRow="1" bandRow="1">
                <a:tableStyleId>{5C22544A-7EE6-4342-B048-85BDC9FD1C3A}</a:tableStyleId>
              </a:tblPr>
              <a:tblGrid>
                <a:gridCol w="366937">
                  <a:extLst>
                    <a:ext uri="{9D8B030D-6E8A-4147-A177-3AD203B41FA5}">
                      <a16:colId xmlns:a16="http://schemas.microsoft.com/office/drawing/2014/main" val="865320372"/>
                    </a:ext>
                  </a:extLst>
                </a:gridCol>
                <a:gridCol w="2394029">
                  <a:extLst>
                    <a:ext uri="{9D8B030D-6E8A-4147-A177-3AD203B41FA5}">
                      <a16:colId xmlns:a16="http://schemas.microsoft.com/office/drawing/2014/main" val="1983931819"/>
                    </a:ext>
                  </a:extLst>
                </a:gridCol>
                <a:gridCol w="1832792">
                  <a:extLst>
                    <a:ext uri="{9D8B030D-6E8A-4147-A177-3AD203B41FA5}">
                      <a16:colId xmlns:a16="http://schemas.microsoft.com/office/drawing/2014/main" val="2739413651"/>
                    </a:ext>
                  </a:extLst>
                </a:gridCol>
                <a:gridCol w="2404413">
                  <a:extLst>
                    <a:ext uri="{9D8B030D-6E8A-4147-A177-3AD203B41FA5}">
                      <a16:colId xmlns:a16="http://schemas.microsoft.com/office/drawing/2014/main" val="174406827"/>
                    </a:ext>
                  </a:extLst>
                </a:gridCol>
                <a:gridCol w="1331326">
                  <a:extLst>
                    <a:ext uri="{9D8B030D-6E8A-4147-A177-3AD203B41FA5}">
                      <a16:colId xmlns:a16="http://schemas.microsoft.com/office/drawing/2014/main" val="4203242771"/>
                    </a:ext>
                  </a:extLst>
                </a:gridCol>
                <a:gridCol w="2623580">
                  <a:extLst>
                    <a:ext uri="{9D8B030D-6E8A-4147-A177-3AD203B41FA5}">
                      <a16:colId xmlns:a16="http://schemas.microsoft.com/office/drawing/2014/main" val="956532915"/>
                    </a:ext>
                  </a:extLst>
                </a:gridCol>
              </a:tblGrid>
              <a:tr h="543028">
                <a:tc>
                  <a:txBody>
                    <a:bodyPr/>
                    <a:lstStyle/>
                    <a:p>
                      <a:pPr algn="ctr"/>
                      <a:r>
                        <a:rPr lang="es-ES" sz="1400" dirty="0" err="1"/>
                        <a:t>N°</a:t>
                      </a:r>
                      <a:endParaRPr lang="es-ES" sz="1400" dirty="0"/>
                    </a:p>
                  </a:txBody>
                  <a:tcPr anchor="ctr"/>
                </a:tc>
                <a:tc>
                  <a:txBody>
                    <a:bodyPr/>
                    <a:lstStyle/>
                    <a:p>
                      <a:pPr algn="ctr"/>
                      <a:r>
                        <a:rPr lang="es-ES" sz="1400" dirty="0"/>
                        <a:t>Descripción de Riesgo </a:t>
                      </a:r>
                    </a:p>
                  </a:txBody>
                  <a:tcPr anchor="ctr"/>
                </a:tc>
                <a:tc>
                  <a:txBody>
                    <a:bodyPr/>
                    <a:lstStyle/>
                    <a:p>
                      <a:pPr algn="ctr"/>
                      <a:r>
                        <a:rPr lang="es-ES" sz="1400" dirty="0"/>
                        <a:t>Factor de Riesgo priorizado</a:t>
                      </a:r>
                    </a:p>
                  </a:txBody>
                  <a:tcPr anchor="ctr"/>
                </a:tc>
                <a:tc>
                  <a:txBody>
                    <a:bodyPr/>
                    <a:lstStyle/>
                    <a:p>
                      <a:pPr algn="ctr"/>
                      <a:r>
                        <a:rPr lang="es-ES" sz="1400" dirty="0"/>
                        <a:t>Actividad de Control </a:t>
                      </a:r>
                    </a:p>
                  </a:txBody>
                  <a:tcPr anchor="ctr"/>
                </a:tc>
                <a:tc>
                  <a:txBody>
                    <a:bodyPr/>
                    <a:lstStyle/>
                    <a:p>
                      <a:pPr algn="ctr"/>
                      <a:r>
                        <a:rPr lang="es-ES" sz="1400" dirty="0"/>
                        <a:t>UA Responsable </a:t>
                      </a:r>
                    </a:p>
                  </a:txBody>
                  <a:tcPr anchor="ctr"/>
                </a:tc>
                <a:tc>
                  <a:txBody>
                    <a:bodyPr/>
                    <a:lstStyle/>
                    <a:p>
                      <a:pPr algn="ctr"/>
                      <a:r>
                        <a:rPr lang="es-ES" sz="1400" dirty="0"/>
                        <a:t>Avance</a:t>
                      </a:r>
                    </a:p>
                  </a:txBody>
                  <a:tcPr anchor="ctr"/>
                </a:tc>
                <a:extLst>
                  <a:ext uri="{0D108BD9-81ED-4DB2-BD59-A6C34878D82A}">
                    <a16:rowId xmlns:a16="http://schemas.microsoft.com/office/drawing/2014/main" val="1191851520"/>
                  </a:ext>
                </a:extLst>
              </a:tr>
              <a:tr h="370840">
                <a:tc>
                  <a:txBody>
                    <a:bodyPr/>
                    <a:lstStyle/>
                    <a:p>
                      <a:pPr algn="ctr"/>
                      <a:r>
                        <a:rPr lang="es-ES" sz="1200" dirty="0">
                          <a:solidFill>
                            <a:schemeClr val="tx1"/>
                          </a:solidFill>
                        </a:rPr>
                        <a:t>R1</a:t>
                      </a:r>
                    </a:p>
                  </a:txBody>
                  <a:tcPr anchor="ctr"/>
                </a:tc>
                <a:tc>
                  <a:txBody>
                    <a:bodyPr/>
                    <a:lstStyle/>
                    <a:p>
                      <a:pPr algn="ctr"/>
                      <a:r>
                        <a:rPr lang="es-ES" sz="1200" dirty="0">
                          <a:solidFill>
                            <a:schemeClr val="tx1"/>
                          </a:solidFill>
                        </a:rPr>
                        <a:t>Bajas de personal en forma extemporánea.</a:t>
                      </a:r>
                    </a:p>
                  </a:txBody>
                  <a:tcPr anchor="ctr"/>
                </a:tc>
                <a:tc>
                  <a:txBody>
                    <a:bodyPr/>
                    <a:lstStyle/>
                    <a:p>
                      <a:pPr algn="ctr"/>
                      <a:r>
                        <a:rPr lang="es-MX" sz="1200" dirty="0">
                          <a:solidFill>
                            <a:schemeClr val="tx1"/>
                          </a:solidFill>
                        </a:rPr>
                        <a:t>Envío de bajas de forma extemporánea al Calendario de Nómina establecido.</a:t>
                      </a:r>
                      <a:endParaRPr lang="es-ES" sz="1200" dirty="0">
                        <a:solidFill>
                          <a:schemeClr val="tx1"/>
                        </a:solidFill>
                      </a:endParaRPr>
                    </a:p>
                  </a:txBody>
                  <a:tcPr anchor="ctr"/>
                </a:tc>
                <a:tc>
                  <a:txBody>
                    <a:bodyPr/>
                    <a:lstStyle/>
                    <a:p>
                      <a:pPr algn="ctr"/>
                      <a:r>
                        <a:rPr lang="es-ES" sz="1200" dirty="0">
                          <a:solidFill>
                            <a:schemeClr val="tx1"/>
                          </a:solidFill>
                        </a:rPr>
                        <a:t> Supervisión y seguimiento de los plazos establecidos.</a:t>
                      </a:r>
                    </a:p>
                  </a:txBody>
                  <a:tcPr anchor="ctr"/>
                </a:tc>
                <a:tc>
                  <a:txBody>
                    <a:bodyPr/>
                    <a:lstStyle/>
                    <a:p>
                      <a:pPr algn="ctr"/>
                      <a:r>
                        <a:rPr lang="es-ES" sz="1200" dirty="0">
                          <a:solidFill>
                            <a:schemeClr val="tx1"/>
                          </a:solidFill>
                        </a:rPr>
                        <a:t>Dirección Administrativa</a:t>
                      </a:r>
                    </a:p>
                  </a:txBody>
                  <a:tcPr anchor="ctr"/>
                </a:tc>
                <a:tc>
                  <a:txBody>
                    <a:bodyPr/>
                    <a:lstStyle/>
                    <a:p>
                      <a:pPr algn="ctr"/>
                      <a:r>
                        <a:rPr lang="es-ES" sz="1200" kern="1200" dirty="0">
                          <a:solidFill>
                            <a:schemeClr val="tx1"/>
                          </a:solidFill>
                          <a:latin typeface="+mn-lt"/>
                          <a:ea typeface="+mn-ea"/>
                          <a:cs typeface="+mn-cs"/>
                        </a:rPr>
                        <a:t>Avance: 100%: se condiciona el finiquito del servidor publico dado de baja hasta su salida de la plantilla</a:t>
                      </a:r>
                    </a:p>
                  </a:txBody>
                  <a:tcPr anchor="ctr"/>
                </a:tc>
                <a:extLst>
                  <a:ext uri="{0D108BD9-81ED-4DB2-BD59-A6C34878D82A}">
                    <a16:rowId xmlns:a16="http://schemas.microsoft.com/office/drawing/2014/main" val="1549898921"/>
                  </a:ext>
                </a:extLst>
              </a:tr>
              <a:tr h="305810">
                <a:tc>
                  <a:txBody>
                    <a:bodyPr/>
                    <a:lstStyle/>
                    <a:p>
                      <a:pPr algn="ctr"/>
                      <a:r>
                        <a:rPr lang="es-ES" sz="1200" dirty="0">
                          <a:solidFill>
                            <a:schemeClr val="tx1"/>
                          </a:solidFill>
                        </a:rPr>
                        <a:t>R2</a:t>
                      </a:r>
                    </a:p>
                  </a:txBody>
                  <a:tcPr anchor="ctr"/>
                </a:tc>
                <a:tc>
                  <a:txBody>
                    <a:bodyPr/>
                    <a:lstStyle/>
                    <a:p>
                      <a:pPr algn="ctr"/>
                      <a:r>
                        <a:rPr lang="es-ES" sz="1200" dirty="0">
                          <a:solidFill>
                            <a:schemeClr val="tx1"/>
                          </a:solidFill>
                        </a:rPr>
                        <a:t>Pérdida de documentos.</a:t>
                      </a:r>
                    </a:p>
                  </a:txBody>
                  <a:tcPr anchor="ctr"/>
                </a:tc>
                <a:tc>
                  <a:txBody>
                    <a:bodyPr/>
                    <a:lstStyle/>
                    <a:p>
                      <a:pPr algn="ctr"/>
                      <a:r>
                        <a:rPr lang="es-ES" sz="1200" dirty="0">
                          <a:solidFill>
                            <a:schemeClr val="tx1"/>
                          </a:solidFill>
                        </a:rPr>
                        <a:t>Mala organización de la documentación.</a:t>
                      </a:r>
                    </a:p>
                  </a:txBody>
                  <a:tcPr anchor="ctr"/>
                </a:tc>
                <a:tc>
                  <a:txBody>
                    <a:bodyPr/>
                    <a:lstStyle/>
                    <a:p>
                      <a:pPr algn="ctr"/>
                      <a:r>
                        <a:rPr lang="es-ES" sz="1200" dirty="0">
                          <a:solidFill>
                            <a:srgbClr val="FF0000"/>
                          </a:solidFill>
                        </a:rPr>
                        <a:t> </a:t>
                      </a:r>
                      <a:r>
                        <a:rPr lang="es-ES" sz="1200" dirty="0">
                          <a:solidFill>
                            <a:schemeClr val="tx1"/>
                          </a:solidFill>
                        </a:rPr>
                        <a:t>Implementación de un control archivístico de los oficios remitidos, con respaldo digital.</a:t>
                      </a:r>
                    </a:p>
                  </a:txBody>
                  <a:tcPr anchor="ctr"/>
                </a:tc>
                <a:tc>
                  <a:txBody>
                    <a:bodyPr/>
                    <a:lstStyle/>
                    <a:p>
                      <a:pPr algn="ctr"/>
                      <a:r>
                        <a:rPr lang="es-ES" sz="1200" dirty="0">
                          <a:solidFill>
                            <a:schemeClr val="tx1"/>
                          </a:solidFill>
                        </a:rPr>
                        <a:t>Dirección General Jurídica.</a:t>
                      </a:r>
                    </a:p>
                  </a:txBody>
                  <a:tcPr anchor="ctr"/>
                </a:tc>
                <a:tc>
                  <a:txBody>
                    <a:bodyPr/>
                    <a:lstStyle/>
                    <a:p>
                      <a:pPr algn="ctr"/>
                      <a:r>
                        <a:rPr lang="es-ES" sz="1200" kern="1200" dirty="0">
                          <a:solidFill>
                            <a:schemeClr val="tx1"/>
                          </a:solidFill>
                          <a:latin typeface="+mn-lt"/>
                          <a:ea typeface="+mn-ea"/>
                          <a:cs typeface="+mn-cs"/>
                        </a:rPr>
                        <a:t>Avance: 100%: </a:t>
                      </a:r>
                      <a:r>
                        <a:rPr lang="es-ES" sz="1200" dirty="0">
                          <a:solidFill>
                            <a:schemeClr val="tx1"/>
                          </a:solidFill>
                        </a:rPr>
                        <a:t>Se identifican con mayor facilidad los oficios remitidos.</a:t>
                      </a:r>
                    </a:p>
                  </a:txBody>
                  <a:tcPr anchor="ctr"/>
                </a:tc>
                <a:extLst>
                  <a:ext uri="{0D108BD9-81ED-4DB2-BD59-A6C34878D82A}">
                    <a16:rowId xmlns:a16="http://schemas.microsoft.com/office/drawing/2014/main" val="1144725155"/>
                  </a:ext>
                </a:extLst>
              </a:tr>
              <a:tr h="411657">
                <a:tc>
                  <a:txBody>
                    <a:bodyPr/>
                    <a:lstStyle/>
                    <a:p>
                      <a:pPr marL="0" algn="ctr" defTabSz="914400" rtl="0" eaLnBrk="1" latinLnBrk="0" hangingPunct="1"/>
                      <a:r>
                        <a:rPr lang="es-ES" sz="1200" kern="1200" dirty="0">
                          <a:solidFill>
                            <a:schemeClr val="tx1"/>
                          </a:solidFill>
                          <a:latin typeface="+mn-lt"/>
                          <a:ea typeface="+mn-ea"/>
                          <a:cs typeface="+mn-cs"/>
                        </a:rPr>
                        <a:t>R3</a:t>
                      </a:r>
                    </a:p>
                  </a:txBody>
                  <a:tcPr anchor="ctr"/>
                </a:tc>
                <a:tc>
                  <a:txBody>
                    <a:bodyPr/>
                    <a:lstStyle/>
                    <a:p>
                      <a:pPr marL="0" algn="ctr" defTabSz="914400" rtl="0" eaLnBrk="1" latinLnBrk="0" hangingPunct="1"/>
                      <a:r>
                        <a:rPr lang="es-ES" sz="1200" kern="1200" dirty="0">
                          <a:solidFill>
                            <a:schemeClr val="tx1"/>
                          </a:solidFill>
                          <a:latin typeface="+mn-lt"/>
                          <a:ea typeface="+mn-ea"/>
                          <a:cs typeface="+mn-cs"/>
                        </a:rPr>
                        <a:t>Uso correcto de los vehículos conforme a los Lineamientos Generales para la Administración de Vehículos Oficiales de Dependencias, Entidades y Órganos Descentralizados de la Administración Pública del Estado de Sonora</a:t>
                      </a:r>
                    </a:p>
                  </a:txBody>
                  <a:tcPr anchor="ctr"/>
                </a:tc>
                <a:tc>
                  <a:txBody>
                    <a:bodyPr/>
                    <a:lstStyle/>
                    <a:p>
                      <a:pPr marL="0" algn="ctr" defTabSz="914400" rtl="0" eaLnBrk="1" latinLnBrk="0" hangingPunct="1"/>
                      <a:r>
                        <a:rPr lang="es-ES" sz="1200" kern="1200" dirty="0">
                          <a:solidFill>
                            <a:schemeClr val="tx1"/>
                          </a:solidFill>
                          <a:latin typeface="+mn-lt"/>
                          <a:ea typeface="+mn-ea"/>
                          <a:cs typeface="+mn-cs"/>
                        </a:rPr>
                        <a:t>Correcto uso de vehículos por los servidores públicos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latin typeface="+mn-lt"/>
                          <a:ea typeface="+mn-ea"/>
                          <a:cs typeface="+mn-cs"/>
                        </a:rPr>
                        <a:t>Revisión periódica de los </a:t>
                      </a:r>
                      <a:r>
                        <a:rPr lang="es-ES" sz="1200" kern="1200" noProof="0" dirty="0">
                          <a:solidFill>
                            <a:schemeClr val="tx1"/>
                          </a:solidFill>
                          <a:latin typeface="+mn-lt"/>
                          <a:ea typeface="+mn-ea"/>
                          <a:cs typeface="+mn-cs"/>
                        </a:rPr>
                        <a:t>Lineamientos Generales para la Administración de Vehículos Oficiales de Dependencias, Entidades y Órganos Descentralizados de la Administración Pública del Estado de Sonora</a:t>
                      </a:r>
                    </a:p>
                  </a:txBody>
                  <a:tcPr anchor="ctr"/>
                </a:tc>
                <a:tc>
                  <a:txBody>
                    <a:bodyPr/>
                    <a:lstStyle/>
                    <a:p>
                      <a:pPr algn="ctr"/>
                      <a:r>
                        <a:rPr lang="es-ES" sz="1200" dirty="0">
                          <a:solidFill>
                            <a:schemeClr val="tx1"/>
                          </a:solidFill>
                        </a:rPr>
                        <a:t>Dirección Administrativa</a:t>
                      </a:r>
                    </a:p>
                  </a:txBody>
                  <a:tcPr anchor="ctr"/>
                </a:tc>
                <a:tc>
                  <a:txBody>
                    <a:bodyPr/>
                    <a:lstStyle/>
                    <a:p>
                      <a:pPr marL="0" algn="ctr" defTabSz="914400" rtl="0" eaLnBrk="1" latinLnBrk="0" hangingPunct="1"/>
                      <a:r>
                        <a:rPr lang="es-ES" sz="1200" kern="1200" dirty="0">
                          <a:solidFill>
                            <a:schemeClr val="tx1"/>
                          </a:solidFill>
                          <a:latin typeface="+mn-lt"/>
                          <a:ea typeface="+mn-ea"/>
                          <a:cs typeface="+mn-cs"/>
                        </a:rPr>
                        <a:t>Avance: 100% : se emitió circular para el conocimiento del todo el personal</a:t>
                      </a:r>
                    </a:p>
                  </a:txBody>
                  <a:tcPr anchor="ctr"/>
                </a:tc>
                <a:extLst>
                  <a:ext uri="{0D108BD9-81ED-4DB2-BD59-A6C34878D82A}">
                    <a16:rowId xmlns:a16="http://schemas.microsoft.com/office/drawing/2014/main" val="2643016899"/>
                  </a:ext>
                </a:extLst>
              </a:tr>
              <a:tr h="370840">
                <a:tc>
                  <a:txBody>
                    <a:bodyPr/>
                    <a:lstStyle/>
                    <a:p>
                      <a:pPr marL="0" algn="ctr" defTabSz="914400" rtl="0" eaLnBrk="1" latinLnBrk="0" hangingPunct="1"/>
                      <a:r>
                        <a:rPr lang="es-ES" sz="1200" kern="1200" dirty="0">
                          <a:solidFill>
                            <a:schemeClr val="tx1"/>
                          </a:solidFill>
                          <a:latin typeface="+mn-lt"/>
                          <a:ea typeface="+mn-ea"/>
                          <a:cs typeface="+mn-cs"/>
                        </a:rPr>
                        <a:t>R4</a:t>
                      </a:r>
                    </a:p>
                  </a:txBody>
                  <a:tcPr anchor="ctr"/>
                </a:tc>
                <a:tc>
                  <a:txBody>
                    <a:bodyPr/>
                    <a:lstStyle/>
                    <a:p>
                      <a:pPr marL="0" algn="ctr" defTabSz="914400" rtl="0" eaLnBrk="1" latinLnBrk="0" hangingPunct="1"/>
                      <a:r>
                        <a:rPr lang="es-ES" sz="1200" kern="1200" dirty="0">
                          <a:solidFill>
                            <a:schemeClr val="tx1"/>
                          </a:solidFill>
                          <a:latin typeface="+mn-lt"/>
                          <a:ea typeface="+mn-ea"/>
                          <a:cs typeface="+mn-cs"/>
                        </a:rPr>
                        <a:t>Seguimiento a los contratos y convenios</a:t>
                      </a:r>
                    </a:p>
                  </a:txBody>
                  <a:tcPr anchor="ctr"/>
                </a:tc>
                <a:tc>
                  <a:txBody>
                    <a:bodyPr/>
                    <a:lstStyle/>
                    <a:p>
                      <a:pPr marL="0" algn="ctr" defTabSz="914400" rtl="0" eaLnBrk="1" latinLnBrk="0" hangingPunct="1"/>
                      <a:r>
                        <a:rPr lang="es-ES" sz="1200" kern="1200" dirty="0">
                          <a:solidFill>
                            <a:schemeClr val="tx1"/>
                          </a:solidFill>
                          <a:latin typeface="+mn-lt"/>
                          <a:ea typeface="+mn-ea"/>
                          <a:cs typeface="+mn-cs"/>
                        </a:rPr>
                        <a:t>Seguimiento y control de las contrataciones</a:t>
                      </a:r>
                    </a:p>
                  </a:txBody>
                  <a:tcPr anchor="ctr"/>
                </a:tc>
                <a:tc>
                  <a:txBody>
                    <a:bodyPr/>
                    <a:lstStyle/>
                    <a:p>
                      <a:pPr marL="0" algn="ctr" defTabSz="914400" rtl="0" eaLnBrk="1" latinLnBrk="0" hangingPunct="1"/>
                      <a:r>
                        <a:rPr lang="es-ES" sz="1200" kern="1200" dirty="0">
                          <a:solidFill>
                            <a:schemeClr val="tx1"/>
                          </a:solidFill>
                          <a:latin typeface="+mn-lt"/>
                          <a:ea typeface="+mn-ea"/>
                          <a:cs typeface="+mn-cs"/>
                        </a:rPr>
                        <a:t>Seguimiento a los contratos conforme a la proveeduría y órdenes de pago</a:t>
                      </a:r>
                    </a:p>
                  </a:txBody>
                  <a:tcPr anchor="ctr"/>
                </a:tc>
                <a:tc>
                  <a:txBody>
                    <a:bodyPr/>
                    <a:lstStyle/>
                    <a:p>
                      <a:pPr algn="ctr"/>
                      <a:r>
                        <a:rPr lang="es-ES" sz="1200">
                          <a:solidFill>
                            <a:schemeClr val="tx1"/>
                          </a:solidFill>
                        </a:rPr>
                        <a:t>Dirección Administrativa</a:t>
                      </a:r>
                      <a:endParaRPr lang="es-ES" sz="1200" dirty="0">
                        <a:solidFill>
                          <a:schemeClr val="tx1"/>
                        </a:solidFill>
                      </a:endParaRPr>
                    </a:p>
                  </a:txBody>
                  <a:tcPr anchor="ctr"/>
                </a:tc>
                <a:tc>
                  <a:txBody>
                    <a:bodyPr/>
                    <a:lstStyle/>
                    <a:p>
                      <a:pPr marL="0" algn="ctr" defTabSz="914400" rtl="0" eaLnBrk="1" latinLnBrk="0" hangingPunct="1"/>
                      <a:r>
                        <a:rPr lang="es-ES" sz="1200" kern="1200" dirty="0">
                          <a:solidFill>
                            <a:schemeClr val="tx1"/>
                          </a:solidFill>
                          <a:latin typeface="+mn-lt"/>
                          <a:ea typeface="+mn-ea"/>
                          <a:cs typeface="+mn-cs"/>
                        </a:rPr>
                        <a:t>Avance: 100%: </a:t>
                      </a:r>
                      <a:r>
                        <a:rPr lang="es-MX" sz="1200" kern="1200" dirty="0">
                          <a:solidFill>
                            <a:schemeClr val="tx1"/>
                          </a:solidFill>
                          <a:latin typeface="+mn-lt"/>
                          <a:ea typeface="+mn-ea"/>
                          <a:cs typeface="+mn-cs"/>
                        </a:rPr>
                        <a:t>s</a:t>
                      </a:r>
                      <a:r>
                        <a:rPr lang="es-MX" sz="1200" dirty="0"/>
                        <a:t>upervisión del proceso de autorización y emisión de órdenes de pago.</a:t>
                      </a:r>
                      <a:endParaRPr lang="es-ES" sz="1200" kern="1200" dirty="0">
                        <a:solidFill>
                          <a:schemeClr val="tx1"/>
                        </a:solidFill>
                        <a:latin typeface="+mn-lt"/>
                        <a:ea typeface="+mn-ea"/>
                        <a:cs typeface="+mn-cs"/>
                      </a:endParaRPr>
                    </a:p>
                  </a:txBody>
                  <a:tcPr anchor="ctr"/>
                </a:tc>
                <a:extLst>
                  <a:ext uri="{0D108BD9-81ED-4DB2-BD59-A6C34878D82A}">
                    <a16:rowId xmlns:a16="http://schemas.microsoft.com/office/drawing/2014/main" val="3915126826"/>
                  </a:ext>
                </a:extLst>
              </a:tr>
            </a:tbl>
          </a:graphicData>
        </a:graphic>
      </p:graphicFrame>
      <p:sp>
        <p:nvSpPr>
          <p:cNvPr id="5" name="Rectángulo 4">
            <a:extLst>
              <a:ext uri="{FF2B5EF4-FFF2-40B4-BE49-F238E27FC236}">
                <a16:creationId xmlns:a16="http://schemas.microsoft.com/office/drawing/2014/main" id="{8C4518BA-B134-67B5-2692-93F0BA460B2F}"/>
              </a:ext>
            </a:extLst>
          </p:cNvPr>
          <p:cNvSpPr/>
          <p:nvPr/>
        </p:nvSpPr>
        <p:spPr>
          <a:xfrm>
            <a:off x="0" y="0"/>
            <a:ext cx="12192000" cy="28117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7" name="Grupo 6">
            <a:extLst>
              <a:ext uri="{FF2B5EF4-FFF2-40B4-BE49-F238E27FC236}">
                <a16:creationId xmlns:a16="http://schemas.microsoft.com/office/drawing/2014/main" id="{B417B0A5-416C-388B-4AFC-1C9894EEEF9B}"/>
              </a:ext>
            </a:extLst>
          </p:cNvPr>
          <p:cNvGrpSpPr/>
          <p:nvPr/>
        </p:nvGrpSpPr>
        <p:grpSpPr>
          <a:xfrm>
            <a:off x="346289" y="284341"/>
            <a:ext cx="11571879" cy="813283"/>
            <a:chOff x="346289" y="284341"/>
            <a:chExt cx="11571879" cy="813283"/>
          </a:xfrm>
        </p:grpSpPr>
        <p:sp>
          <p:nvSpPr>
            <p:cNvPr id="8" name="Google Shape;364;p19">
              <a:extLst>
                <a:ext uri="{FF2B5EF4-FFF2-40B4-BE49-F238E27FC236}">
                  <a16:creationId xmlns:a16="http://schemas.microsoft.com/office/drawing/2014/main" id="{6DCB1AF7-A7E3-A29E-FA1A-5BA78A0C1BD0}"/>
                </a:ext>
              </a:extLst>
            </p:cNvPr>
            <p:cNvSpPr txBox="1"/>
            <p:nvPr/>
          </p:nvSpPr>
          <p:spPr>
            <a:xfrm>
              <a:off x="6848832" y="314997"/>
              <a:ext cx="506933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Programa de Trabajo de Administración de Riesgos/Economía</a:t>
              </a:r>
            </a:p>
          </p:txBody>
        </p:sp>
        <p:grpSp>
          <p:nvGrpSpPr>
            <p:cNvPr id="10" name="Grupo 9">
              <a:extLst>
                <a:ext uri="{FF2B5EF4-FFF2-40B4-BE49-F238E27FC236}">
                  <a16:creationId xmlns:a16="http://schemas.microsoft.com/office/drawing/2014/main" id="{B20A6DB3-8948-2309-E35D-E5E7D042CFB0}"/>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A0407F83-8EB7-DA7F-E281-93162085E7A0}"/>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A8554968-B0C8-02F5-B16F-7BC6F2726AA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61898532-8B0E-9A2E-9904-C7E74606D388}"/>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dirty="0">
                <a:solidFill>
                  <a:schemeClr val="dk1"/>
                </a:solidFill>
                <a:ea typeface="Fira Sans"/>
                <a:cs typeface="Fira Sans"/>
                <a:sym typeface="Fira Sans"/>
              </a:rPr>
              <a:t>Avance por Acciones de Control del PTAR 2024</a:t>
            </a:r>
          </a:p>
        </p:txBody>
      </p:sp>
      <p:pic>
        <p:nvPicPr>
          <p:cNvPr id="9" name="Imagen 8">
            <a:extLst>
              <a:ext uri="{FF2B5EF4-FFF2-40B4-BE49-F238E27FC236}">
                <a16:creationId xmlns:a16="http://schemas.microsoft.com/office/drawing/2014/main" id="{8DFD4D33-6118-BEA7-8D4A-26DAF4EFAF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1" name="CuadroTexto 10">
            <a:extLst>
              <a:ext uri="{FF2B5EF4-FFF2-40B4-BE49-F238E27FC236}">
                <a16:creationId xmlns:a16="http://schemas.microsoft.com/office/drawing/2014/main" id="{4EEA70D1-1A1A-B5C9-6C7B-09ABE6DD7609}"/>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23426035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5">
            <a:extLst>
              <a:ext uri="{FF2B5EF4-FFF2-40B4-BE49-F238E27FC236}">
                <a16:creationId xmlns:a16="http://schemas.microsoft.com/office/drawing/2014/main" id="{D65C98AA-2D2D-6B5F-60AB-D74C46E9B47D}"/>
              </a:ext>
            </a:extLst>
          </p:cNvPr>
          <p:cNvSpPr txBox="1">
            <a:spLocks/>
          </p:cNvSpPr>
          <p:nvPr/>
        </p:nvSpPr>
        <p:spPr>
          <a:xfrm>
            <a:off x="4464823" y="3175278"/>
            <a:ext cx="1217179" cy="112959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kern="1200" spc="-50" baseline="0">
                <a:solidFill>
                  <a:schemeClr val="tx1">
                    <a:lumMod val="75000"/>
                    <a:lumOff val="25000"/>
                  </a:schemeClr>
                </a:solidFill>
                <a:latin typeface="+mn-lt"/>
                <a:ea typeface="+mj-ea"/>
                <a:cs typeface="+mj-cs"/>
              </a:defRPr>
            </a:lvl1pPr>
          </a:lstStyle>
          <a:p>
            <a:r>
              <a:rPr lang="es-ES" sz="1800">
                <a:solidFill>
                  <a:schemeClr val="tx1"/>
                </a:solidFill>
                <a:latin typeface="LuloCleanW01-OneBold" panose="02010804020200000003"/>
              </a:rPr>
              <a:t> </a:t>
            </a:r>
            <a:endParaRPr lang="es-ES" sz="1600">
              <a:solidFill>
                <a:schemeClr val="tx1"/>
              </a:solidFill>
              <a:latin typeface="LuloCleanW01-OneBold" panose="02010804020200000003"/>
            </a:endParaRPr>
          </a:p>
        </p:txBody>
      </p:sp>
      <p:sp>
        <p:nvSpPr>
          <p:cNvPr id="11" name="Rectángulo 10">
            <a:extLst>
              <a:ext uri="{FF2B5EF4-FFF2-40B4-BE49-F238E27FC236}">
                <a16:creationId xmlns:a16="http://schemas.microsoft.com/office/drawing/2014/main" id="{8F0E489E-1556-BF9E-F8D8-EA5BB7079ED0}"/>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10" name="Gráfico 9">
            <a:extLst>
              <a:ext uri="{FF2B5EF4-FFF2-40B4-BE49-F238E27FC236}">
                <a16:creationId xmlns:a16="http://schemas.microsoft.com/office/drawing/2014/main" id="{AE22C5C0-2639-B411-C67B-7D961B7C5EE0}"/>
              </a:ext>
              <a:ext uri="{C183D7F6-B498-43B3-948B-1728B52AA6E4}">
                <adec:decorative xmlns:adec="http://schemas.microsoft.com/office/drawing/2017/decorative" val="0"/>
              </a:ext>
            </a:extLst>
          </p:cNvPr>
          <p:cNvGraphicFramePr/>
          <p:nvPr/>
        </p:nvGraphicFramePr>
        <p:xfrm>
          <a:off x="2960402" y="1690408"/>
          <a:ext cx="5443200" cy="483099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upo 12">
            <a:extLst>
              <a:ext uri="{FF2B5EF4-FFF2-40B4-BE49-F238E27FC236}">
                <a16:creationId xmlns:a16="http://schemas.microsoft.com/office/drawing/2014/main" id="{12092203-17B2-B5B2-98C6-53782A71018D}"/>
              </a:ext>
            </a:extLst>
          </p:cNvPr>
          <p:cNvGrpSpPr/>
          <p:nvPr/>
        </p:nvGrpSpPr>
        <p:grpSpPr>
          <a:xfrm>
            <a:off x="346289" y="284341"/>
            <a:ext cx="11565257" cy="813283"/>
            <a:chOff x="346289" y="284341"/>
            <a:chExt cx="11565257" cy="813283"/>
          </a:xfrm>
        </p:grpSpPr>
        <p:sp>
          <p:nvSpPr>
            <p:cNvPr id="14" name="Google Shape;364;p19">
              <a:extLst>
                <a:ext uri="{FF2B5EF4-FFF2-40B4-BE49-F238E27FC236}">
                  <a16:creationId xmlns:a16="http://schemas.microsoft.com/office/drawing/2014/main" id="{6BB9F6DE-E954-9684-5E3F-A11D16A97FD4}"/>
                </a:ext>
              </a:extLst>
            </p:cNvPr>
            <p:cNvSpPr txBox="1"/>
            <p:nvPr/>
          </p:nvSpPr>
          <p:spPr>
            <a:xfrm>
              <a:off x="6848832" y="314997"/>
              <a:ext cx="5062714"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Programa de Trabajo de Administración de Riesgos/Economía</a:t>
              </a:r>
            </a:p>
          </p:txBody>
        </p:sp>
        <p:grpSp>
          <p:nvGrpSpPr>
            <p:cNvPr id="16" name="Grupo 15">
              <a:extLst>
                <a:ext uri="{FF2B5EF4-FFF2-40B4-BE49-F238E27FC236}">
                  <a16:creationId xmlns:a16="http://schemas.microsoft.com/office/drawing/2014/main" id="{E872D57F-0A4B-E6BB-C831-91821AE6430C}"/>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DC8E45A0-5268-4D42-72A5-483FB08E3780}"/>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096353CA-977F-0780-8024-49F500F9AF81}"/>
                  </a:ext>
                </a:extLst>
              </p:cNvPr>
              <p:cNvPicPr preferRelativeResize="0"/>
              <p:nvPr/>
            </p:nvPicPr>
            <p:blipFill rotWithShape="1">
              <a:blip r:embed="rId4">
                <a:alphaModFix/>
              </a:blip>
              <a:srcRect b="89169"/>
              <a:stretch/>
            </p:blipFill>
            <p:spPr>
              <a:xfrm flipV="1">
                <a:off x="346289" y="1051905"/>
                <a:ext cx="11565257" cy="45719"/>
              </a:xfrm>
              <a:prstGeom prst="rect">
                <a:avLst/>
              </a:prstGeom>
              <a:noFill/>
              <a:ln>
                <a:noFill/>
              </a:ln>
            </p:spPr>
          </p:pic>
        </p:grpSp>
      </p:grpSp>
      <p:sp>
        <p:nvSpPr>
          <p:cNvPr id="2" name="CuadroTexto 1">
            <a:extLst>
              <a:ext uri="{FF2B5EF4-FFF2-40B4-BE49-F238E27FC236}">
                <a16:creationId xmlns:a16="http://schemas.microsoft.com/office/drawing/2014/main" id="{DE037C16-E100-76FA-9DC2-CD8D767FF644}"/>
              </a:ext>
            </a:extLst>
          </p:cNvPr>
          <p:cNvSpPr txBox="1"/>
          <p:nvPr/>
        </p:nvSpPr>
        <p:spPr>
          <a:xfrm>
            <a:off x="4464823" y="1198760"/>
            <a:ext cx="2694432" cy="461665"/>
          </a:xfrm>
          <a:prstGeom prst="rect">
            <a:avLst/>
          </a:prstGeom>
          <a:noFill/>
        </p:spPr>
        <p:txBody>
          <a:bodyPr wrap="square" rtlCol="0">
            <a:spAutoFit/>
          </a:bodyPr>
          <a:lstStyle/>
          <a:p>
            <a:pPr algn="ctr"/>
            <a:r>
              <a:rPr lang="es-MX" sz="2400" b="1">
                <a:solidFill>
                  <a:schemeClr val="tx1">
                    <a:lumMod val="85000"/>
                    <a:lumOff val="15000"/>
                  </a:schemeClr>
                </a:solidFill>
              </a:rPr>
              <a:t>Mapa de Riesgos</a:t>
            </a:r>
          </a:p>
        </p:txBody>
      </p:sp>
      <p:pic>
        <p:nvPicPr>
          <p:cNvPr id="5" name="Imagen 4">
            <a:extLst>
              <a:ext uri="{FF2B5EF4-FFF2-40B4-BE49-F238E27FC236}">
                <a16:creationId xmlns:a16="http://schemas.microsoft.com/office/drawing/2014/main" id="{D562508B-1789-71BF-739F-501CE772CA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0091" y="153681"/>
            <a:ext cx="1803213" cy="821160"/>
          </a:xfrm>
          <a:prstGeom prst="rect">
            <a:avLst/>
          </a:prstGeom>
        </p:spPr>
      </p:pic>
      <p:sp>
        <p:nvSpPr>
          <p:cNvPr id="6" name="CuadroTexto 5">
            <a:extLst>
              <a:ext uri="{FF2B5EF4-FFF2-40B4-BE49-F238E27FC236}">
                <a16:creationId xmlns:a16="http://schemas.microsoft.com/office/drawing/2014/main" id="{82AC5AAD-6436-2E52-A9D9-B26C0BBCB9DA}"/>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30226050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80821C91-A027-AE4B-58AB-30778CA98F1B}"/>
              </a:ext>
            </a:extLst>
          </p:cNvPr>
          <p:cNvGraphicFramePr>
            <a:graphicFrameLocks noGrp="1"/>
          </p:cNvGraphicFramePr>
          <p:nvPr>
            <p:ph idx="1"/>
            <p:extLst>
              <p:ext uri="{D42A27DB-BD31-4B8C-83A1-F6EECF244321}">
                <p14:modId xmlns:p14="http://schemas.microsoft.com/office/powerpoint/2010/main" val="328221399"/>
              </p:ext>
            </p:extLst>
          </p:nvPr>
        </p:nvGraphicFramePr>
        <p:xfrm>
          <a:off x="940096" y="1815245"/>
          <a:ext cx="10311808" cy="41719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ángulo 1">
            <a:extLst>
              <a:ext uri="{FF2B5EF4-FFF2-40B4-BE49-F238E27FC236}">
                <a16:creationId xmlns:a16="http://schemas.microsoft.com/office/drawing/2014/main" id="{63E2016C-6C53-083F-E78F-5140409E39B9}"/>
              </a:ext>
            </a:extLst>
          </p:cNvPr>
          <p:cNvSpPr/>
          <p:nvPr/>
        </p:nvSpPr>
        <p:spPr>
          <a:xfrm>
            <a:off x="0" y="0"/>
            <a:ext cx="12192000" cy="19138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5" name="Grupo 4">
            <a:extLst>
              <a:ext uri="{FF2B5EF4-FFF2-40B4-BE49-F238E27FC236}">
                <a16:creationId xmlns:a16="http://schemas.microsoft.com/office/drawing/2014/main" id="{83FA3A2A-3ED3-5DDF-F171-854F66A478D3}"/>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CF10CE53-3313-516F-DDFD-D273A050DA8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Plan Institucional de Tecnologías de la Información</a:t>
              </a:r>
            </a:p>
          </p:txBody>
        </p:sp>
        <p:grpSp>
          <p:nvGrpSpPr>
            <p:cNvPr id="8" name="Grupo 7">
              <a:extLst>
                <a:ext uri="{FF2B5EF4-FFF2-40B4-BE49-F238E27FC236}">
                  <a16:creationId xmlns:a16="http://schemas.microsoft.com/office/drawing/2014/main" id="{DDD5F32A-774C-07FA-8811-859702302F49}"/>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9B375FBF-CF47-9AB0-776E-CF2AED316A69}"/>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grpSp>
            <p:nvGrpSpPr>
              <p:cNvPr id="16" name="Grupo 15">
                <a:extLst>
                  <a:ext uri="{FF2B5EF4-FFF2-40B4-BE49-F238E27FC236}">
                    <a16:creationId xmlns:a16="http://schemas.microsoft.com/office/drawing/2014/main" id="{9390ADAC-15B8-A286-A330-22FC2C60FFD8}"/>
                  </a:ext>
                </a:extLst>
              </p:cNvPr>
              <p:cNvGrpSpPr/>
              <p:nvPr/>
            </p:nvGrpSpPr>
            <p:grpSpPr>
              <a:xfrm>
                <a:off x="346289" y="313002"/>
                <a:ext cx="11565257" cy="784622"/>
                <a:chOff x="346289" y="313002"/>
                <a:chExt cx="11565257" cy="784622"/>
              </a:xfrm>
            </p:grpSpPr>
            <p:sp>
              <p:nvSpPr>
                <p:cNvPr id="17" name="CuadroTexto 16">
                  <a:extLst>
                    <a:ext uri="{FF2B5EF4-FFF2-40B4-BE49-F238E27FC236}">
                      <a16:creationId xmlns:a16="http://schemas.microsoft.com/office/drawing/2014/main" id="{FE31D602-5FDA-97FD-C992-D070A1C341FF}"/>
                    </a:ext>
                  </a:extLst>
                </p:cNvPr>
                <p:cNvSpPr txBox="1"/>
                <p:nvPr/>
              </p:nvSpPr>
              <p:spPr>
                <a:xfrm>
                  <a:off x="2077045"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ea typeface="Calibri"/>
                      <a:cs typeface="Calibri"/>
                    </a:rPr>
                    <a:t>Comité de Control y Desempeño Institucional </a:t>
                  </a:r>
                </a:p>
                <a:p>
                  <a:r>
                    <a:rPr lang="es-ES" sz="1600">
                      <a:ea typeface="Calibri"/>
                      <a:cs typeface="Calibri"/>
                    </a:rPr>
                    <a:t>4ta. Sesión Ordinaria del 3er. Trimestre 2024</a:t>
                  </a:r>
                </a:p>
              </p:txBody>
            </p: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69186ABD-4F21-86E5-1034-6F745EA828CB}"/>
                    </a:ext>
                  </a:extLst>
                </p:cNvPr>
                <p:cNvPicPr preferRelativeResize="0"/>
                <p:nvPr/>
              </p:nvPicPr>
              <p:blipFill rotWithShape="1">
                <a:blip r:embed="rId8">
                  <a:alphaModFix/>
                </a:blip>
                <a:srcRect b="89169"/>
                <a:stretch/>
              </p:blipFill>
              <p:spPr>
                <a:xfrm flipV="1">
                  <a:off x="346289" y="1051905"/>
                  <a:ext cx="11565257" cy="45719"/>
                </a:xfrm>
                <a:prstGeom prst="rect">
                  <a:avLst/>
                </a:prstGeom>
                <a:noFill/>
                <a:ln>
                  <a:noFill/>
                </a:ln>
              </p:spPr>
            </p:pic>
          </p:grpSp>
        </p:grpSp>
      </p:grpSp>
    </p:spTree>
    <p:extLst>
      <p:ext uri="{BB962C8B-B14F-4D97-AF65-F5344CB8AC3E}">
        <p14:creationId xmlns:p14="http://schemas.microsoft.com/office/powerpoint/2010/main" val="1850203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lgn="r" defTabSz="914400">
              <a:defRPr/>
            </a:pPr>
            <a:fld id="{E2A9F38B-7364-4398-860E-1D268335E1F8}" type="slidenum">
              <a:rPr lang="es-MX" sz="1200">
                <a:solidFill>
                  <a:prstClr val="black">
                    <a:tint val="75000"/>
                  </a:prstClr>
                </a:solidFill>
                <a:latin typeface="Calibri"/>
              </a:rPr>
              <a:pPr algn="r" defTabSz="914400">
                <a:defRPr/>
              </a:pPr>
              <a:t>25</a:t>
            </a:fld>
            <a:endParaRPr lang="es-MX" sz="1200">
              <a:solidFill>
                <a:prstClr val="black">
                  <a:tint val="75000"/>
                </a:prstClr>
              </a:solidFill>
              <a:latin typeface="Calibri"/>
            </a:endParaRPr>
          </a:p>
        </p:txBody>
      </p:sp>
      <p:sp>
        <p:nvSpPr>
          <p:cNvPr id="9" name="CuadroTexto 3"/>
          <p:cNvSpPr txBox="1"/>
          <p:nvPr/>
        </p:nvSpPr>
        <p:spPr>
          <a:xfrm>
            <a:off x="346289" y="1323347"/>
            <a:ext cx="11565257" cy="400110"/>
          </a:xfrm>
          <a:prstGeom prst="rect">
            <a:avLst/>
          </a:prstGeom>
          <a:noFill/>
        </p:spPr>
        <p:txBody>
          <a:bodyPr wrap="square" rtlCol="0">
            <a:spAutoFit/>
          </a:bodyPr>
          <a:lstStyle/>
          <a:p>
            <a:pPr algn="ctr" defTabSz="914400">
              <a:defRPr/>
            </a:pPr>
            <a:r>
              <a:rPr lang="es-MX" sz="2000" b="1" kern="0">
                <a:solidFill>
                  <a:prstClr val="black"/>
                </a:solidFill>
                <a:latin typeface="Helvetica" pitchFamily="2" charset="0"/>
              </a:rPr>
              <a:t>Metas, Necesidades, Oportunidades y Riesgos de las </a:t>
            </a:r>
            <a:r>
              <a:rPr lang="es-MX" sz="2000" b="1" kern="0" err="1">
                <a:solidFill>
                  <a:prstClr val="black"/>
                </a:solidFill>
                <a:latin typeface="Helvetica" pitchFamily="2" charset="0"/>
              </a:rPr>
              <a:t>TICs</a:t>
            </a:r>
            <a:endParaRPr lang="es-MX" sz="2000" b="1" kern="0">
              <a:solidFill>
                <a:prstClr val="black"/>
              </a:solidFill>
              <a:latin typeface="Helvetica" pitchFamily="2" charset="0"/>
            </a:endParaRPr>
          </a:p>
        </p:txBody>
      </p:sp>
      <p:sp>
        <p:nvSpPr>
          <p:cNvPr id="3" name="Rectángulo 2">
            <a:extLst>
              <a:ext uri="{FF2B5EF4-FFF2-40B4-BE49-F238E27FC236}">
                <a16:creationId xmlns:a16="http://schemas.microsoft.com/office/drawing/2014/main" id="{1363755B-F64D-4D34-3697-4B8513DC80B1}"/>
              </a:ext>
            </a:extLst>
          </p:cNvPr>
          <p:cNvSpPr/>
          <p:nvPr/>
        </p:nvSpPr>
        <p:spPr>
          <a:xfrm>
            <a:off x="0" y="0"/>
            <a:ext cx="12192000" cy="4001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 name="Grupo 1">
            <a:extLst>
              <a:ext uri="{FF2B5EF4-FFF2-40B4-BE49-F238E27FC236}">
                <a16:creationId xmlns:a16="http://schemas.microsoft.com/office/drawing/2014/main" id="{20263657-32E2-5F51-8A70-8FEA2D895BAD}"/>
              </a:ext>
            </a:extLst>
          </p:cNvPr>
          <p:cNvGrpSpPr/>
          <p:nvPr/>
        </p:nvGrpSpPr>
        <p:grpSpPr>
          <a:xfrm>
            <a:off x="2771042" y="1923256"/>
            <a:ext cx="6715749" cy="3882839"/>
            <a:chOff x="2333229" y="2117102"/>
            <a:chExt cx="6980708" cy="4102944"/>
          </a:xfrm>
        </p:grpSpPr>
        <p:sp>
          <p:nvSpPr>
            <p:cNvPr id="13" name="Rectángulo 12">
              <a:extLst>
                <a:ext uri="{FF2B5EF4-FFF2-40B4-BE49-F238E27FC236}">
                  <a16:creationId xmlns:a16="http://schemas.microsoft.com/office/drawing/2014/main" id="{25E8957F-3A10-5A45-A8AE-2725881A7400}"/>
                </a:ext>
              </a:extLst>
            </p:cNvPr>
            <p:cNvSpPr/>
            <p:nvPr/>
          </p:nvSpPr>
          <p:spPr>
            <a:xfrm>
              <a:off x="5823583" y="4168575"/>
              <a:ext cx="3490354" cy="2051471"/>
            </a:xfrm>
            <a:prstGeom prst="rect">
              <a:avLst/>
            </a:prstGeom>
          </p:spPr>
          <p:style>
            <a:lnRef idx="0">
              <a:schemeClr val="accent3"/>
            </a:lnRef>
            <a:fillRef idx="3">
              <a:schemeClr val="accent3"/>
            </a:fillRef>
            <a:effectRef idx="3">
              <a:schemeClr val="accent3"/>
            </a:effectRef>
            <a:fontRef idx="minor">
              <a:schemeClr val="lt1"/>
            </a:fontRef>
          </p:style>
          <p:txBody>
            <a:bodyPr lIns="91440" tIns="45720" rIns="91440" bIns="45720" rtlCol="0" anchor="ctr"/>
            <a:lstStyle/>
            <a:p>
              <a:pPr algn="ctr"/>
              <a:r>
                <a:rPr lang="es-MX" b="1"/>
                <a:t>Riesgos:</a:t>
              </a:r>
            </a:p>
            <a:p>
              <a:pPr algn="ctr"/>
              <a:r>
                <a:rPr lang="es-MX">
                  <a:ea typeface="+mn-lt"/>
                  <a:cs typeface="+mn-lt"/>
                </a:rPr>
                <a:t>Protección del entorno digital</a:t>
              </a:r>
              <a:endParaRPr lang="es-MX"/>
            </a:p>
          </p:txBody>
        </p:sp>
        <p:sp>
          <p:nvSpPr>
            <p:cNvPr id="14" name="Rectángulo 13">
              <a:extLst>
                <a:ext uri="{FF2B5EF4-FFF2-40B4-BE49-F238E27FC236}">
                  <a16:creationId xmlns:a16="http://schemas.microsoft.com/office/drawing/2014/main" id="{C99DD53C-E8E8-3648-4729-58FE14C54D3A}"/>
                </a:ext>
              </a:extLst>
            </p:cNvPr>
            <p:cNvSpPr/>
            <p:nvPr/>
          </p:nvSpPr>
          <p:spPr>
            <a:xfrm>
              <a:off x="5823583" y="2117104"/>
              <a:ext cx="3490354" cy="2051471"/>
            </a:xfrm>
            <a:prstGeom prst="rect">
              <a:avLst/>
            </a:prstGeom>
          </p:spPr>
          <p:style>
            <a:lnRef idx="0">
              <a:schemeClr val="accent5"/>
            </a:lnRef>
            <a:fillRef idx="3">
              <a:schemeClr val="accent5"/>
            </a:fillRef>
            <a:effectRef idx="3">
              <a:schemeClr val="accent5"/>
            </a:effectRef>
            <a:fontRef idx="minor">
              <a:schemeClr val="lt1"/>
            </a:fontRef>
          </p:style>
          <p:txBody>
            <a:bodyPr lIns="91440" tIns="45720" rIns="91440" bIns="45720" rtlCol="0" anchor="ctr"/>
            <a:lstStyle/>
            <a:p>
              <a:pPr algn="ctr"/>
              <a:r>
                <a:rPr lang="es-MX" b="1"/>
                <a:t>Necesidades:</a:t>
              </a:r>
            </a:p>
            <a:p>
              <a:pPr algn="ctr"/>
              <a:r>
                <a:rPr lang="es-MX">
                  <a:ea typeface="+mn-lt"/>
                  <a:cs typeface="+mn-lt"/>
                </a:rPr>
                <a:t>Reforzar capacidades técnicas </a:t>
              </a:r>
              <a:r>
                <a:rPr lang="es-MX">
                  <a:cs typeface="Calibri"/>
                </a:rPr>
                <a:t>en Ciberseguridad.</a:t>
              </a:r>
              <a:endParaRPr lang="es-MX" b="1">
                <a:ea typeface="Calibri"/>
                <a:cs typeface="Calibri"/>
              </a:endParaRPr>
            </a:p>
          </p:txBody>
        </p:sp>
        <p:sp>
          <p:nvSpPr>
            <p:cNvPr id="15" name="Rectángulo 14">
              <a:extLst>
                <a:ext uri="{FF2B5EF4-FFF2-40B4-BE49-F238E27FC236}">
                  <a16:creationId xmlns:a16="http://schemas.microsoft.com/office/drawing/2014/main" id="{3730F432-EA57-5961-A775-9599A4EDDF1B}"/>
                </a:ext>
              </a:extLst>
            </p:cNvPr>
            <p:cNvSpPr/>
            <p:nvPr/>
          </p:nvSpPr>
          <p:spPr>
            <a:xfrm>
              <a:off x="2333229" y="4168574"/>
              <a:ext cx="3490354" cy="2051471"/>
            </a:xfrm>
            <a:prstGeom prst="rect">
              <a:avLst/>
            </a:prstGeom>
          </p:spPr>
          <p:style>
            <a:lnRef idx="0">
              <a:schemeClr val="accent6"/>
            </a:lnRef>
            <a:fillRef idx="3">
              <a:schemeClr val="accent6"/>
            </a:fillRef>
            <a:effectRef idx="3">
              <a:schemeClr val="accent6"/>
            </a:effectRef>
            <a:fontRef idx="minor">
              <a:schemeClr val="lt1"/>
            </a:fontRef>
          </p:style>
          <p:txBody>
            <a:bodyPr lIns="91440" tIns="45720" rIns="91440" bIns="45720" rtlCol="0" anchor="ctr"/>
            <a:lstStyle/>
            <a:p>
              <a:pPr algn="ctr"/>
              <a:r>
                <a:rPr lang="es-MX" b="1"/>
                <a:t>Oportunidades:</a:t>
              </a:r>
              <a:endParaRPr lang="es-MX" b="1">
                <a:ea typeface="+mn-lt"/>
                <a:cs typeface="+mn-lt"/>
              </a:endParaRPr>
            </a:p>
            <a:p>
              <a:pPr algn="ctr"/>
              <a:r>
                <a:rPr lang="es-MX">
                  <a:ea typeface="+mn-lt"/>
                  <a:cs typeface="+mn-lt"/>
                </a:rPr>
                <a:t>Innovación constante</a:t>
              </a:r>
              <a:endParaRPr lang="es-MX">
                <a:ea typeface="Calibri"/>
                <a:cs typeface="Calibri"/>
              </a:endParaRPr>
            </a:p>
          </p:txBody>
        </p:sp>
        <p:sp>
          <p:nvSpPr>
            <p:cNvPr id="16" name="Rectángulo 15">
              <a:extLst>
                <a:ext uri="{FF2B5EF4-FFF2-40B4-BE49-F238E27FC236}">
                  <a16:creationId xmlns:a16="http://schemas.microsoft.com/office/drawing/2014/main" id="{1C11642D-9971-CB3A-CD98-C0D1D9A4A092}"/>
                </a:ext>
              </a:extLst>
            </p:cNvPr>
            <p:cNvSpPr/>
            <p:nvPr/>
          </p:nvSpPr>
          <p:spPr>
            <a:xfrm>
              <a:off x="2333229" y="2117102"/>
              <a:ext cx="3490354" cy="2051471"/>
            </a:xfrm>
            <a:prstGeom prst="rect">
              <a:avLst/>
            </a:prstGeom>
          </p:spPr>
          <p:style>
            <a:lnRef idx="0">
              <a:schemeClr val="accent1"/>
            </a:lnRef>
            <a:fillRef idx="3">
              <a:schemeClr val="accent1"/>
            </a:fillRef>
            <a:effectRef idx="3">
              <a:schemeClr val="accent1"/>
            </a:effectRef>
            <a:fontRef idx="minor">
              <a:schemeClr val="lt1"/>
            </a:fontRef>
          </p:style>
          <p:txBody>
            <a:bodyPr lIns="91440" tIns="45720" rIns="91440" bIns="45720" rtlCol="0" anchor="ctr"/>
            <a:lstStyle/>
            <a:p>
              <a:pPr algn="ctr"/>
              <a:r>
                <a:rPr lang="es-MX" b="1"/>
                <a:t>Metas:</a:t>
              </a:r>
            </a:p>
            <a:p>
              <a:pPr algn="ctr"/>
              <a:r>
                <a:rPr lang="es-MX">
                  <a:ea typeface="+mn-lt"/>
                  <a:cs typeface="+mn-lt"/>
                </a:rPr>
                <a:t>Potenciar la identidad digital</a:t>
              </a:r>
              <a:endParaRPr lang="es-MX"/>
            </a:p>
          </p:txBody>
        </p:sp>
      </p:grpSp>
      <p:grpSp>
        <p:nvGrpSpPr>
          <p:cNvPr id="6" name="Grupo 5">
            <a:extLst>
              <a:ext uri="{FF2B5EF4-FFF2-40B4-BE49-F238E27FC236}">
                <a16:creationId xmlns:a16="http://schemas.microsoft.com/office/drawing/2014/main" id="{CC1BB784-17CB-4E82-B34E-631FC56A66A1}"/>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C20414B5-924D-FB84-43F4-56BE3A3AB1D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Plan Institucional de Tecnologías de la Información</a:t>
              </a:r>
            </a:p>
          </p:txBody>
        </p:sp>
        <p:grpSp>
          <p:nvGrpSpPr>
            <p:cNvPr id="10" name="Grupo 9">
              <a:extLst>
                <a:ext uri="{FF2B5EF4-FFF2-40B4-BE49-F238E27FC236}">
                  <a16:creationId xmlns:a16="http://schemas.microsoft.com/office/drawing/2014/main" id="{A7B2BEE6-E703-5BB3-5D96-5A0CDFF4A79F}"/>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5687BD17-72FC-753C-24AF-4DBB31AE97C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2B1D847A-B4A1-0B0A-10CB-543C2B4ACB0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sp>
        <p:nvSpPr>
          <p:cNvPr id="5" name="CuadroTexto 4">
            <a:extLst>
              <a:ext uri="{FF2B5EF4-FFF2-40B4-BE49-F238E27FC236}">
                <a16:creationId xmlns:a16="http://schemas.microsoft.com/office/drawing/2014/main" id="{41449D67-DB6C-DE82-7B60-2D4658E527AB}"/>
              </a:ext>
            </a:extLst>
          </p:cNvPr>
          <p:cNvSpPr txBox="1"/>
          <p:nvPr/>
        </p:nvSpPr>
        <p:spPr>
          <a:xfrm>
            <a:off x="346289" y="6171277"/>
            <a:ext cx="3305722" cy="215444"/>
          </a:xfrm>
          <a:prstGeom prst="rect">
            <a:avLst/>
          </a:prstGeom>
          <a:noFill/>
        </p:spPr>
        <p:txBody>
          <a:bodyPr wrap="square" rtlCol="0">
            <a:spAutoFit/>
          </a:bodyPr>
          <a:lstStyle/>
          <a:p>
            <a:r>
              <a:rPr lang="es-MX" sz="800" err="1"/>
              <a:t>TICs</a:t>
            </a:r>
            <a:r>
              <a:rPr lang="es-MX" sz="800"/>
              <a:t>: Tecnologías de la Información y Comunicación.</a:t>
            </a:r>
          </a:p>
        </p:txBody>
      </p:sp>
      <p:pic>
        <p:nvPicPr>
          <p:cNvPr id="8" name="Imagen 7">
            <a:extLst>
              <a:ext uri="{FF2B5EF4-FFF2-40B4-BE49-F238E27FC236}">
                <a16:creationId xmlns:a16="http://schemas.microsoft.com/office/drawing/2014/main" id="{3AE0A82C-C066-706F-9493-DC2AF48558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54854"/>
            <a:ext cx="1803213" cy="821160"/>
          </a:xfrm>
          <a:prstGeom prst="rect">
            <a:avLst/>
          </a:prstGeom>
        </p:spPr>
      </p:pic>
      <p:sp>
        <p:nvSpPr>
          <p:cNvPr id="11" name="CuadroTexto 10">
            <a:extLst>
              <a:ext uri="{FF2B5EF4-FFF2-40B4-BE49-F238E27FC236}">
                <a16:creationId xmlns:a16="http://schemas.microsoft.com/office/drawing/2014/main" id="{52F7FC73-6AF4-F3A1-2F7C-C3308002BFC5}"/>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ea typeface="Calibri"/>
                <a:cs typeface="Calibri"/>
              </a:rPr>
              <a:t>Comité de Control y Desempeño Institucional </a:t>
            </a:r>
          </a:p>
          <a:p>
            <a:r>
              <a:rPr lang="es-ES" sz="1600">
                <a:ea typeface="Calibri"/>
                <a:cs typeface="Calibri"/>
              </a:rPr>
              <a:t>Sesión Ordinaria del 4to. Trimestre 2024</a:t>
            </a:r>
          </a:p>
        </p:txBody>
      </p:sp>
    </p:spTree>
    <p:extLst>
      <p:ext uri="{BB962C8B-B14F-4D97-AF65-F5344CB8AC3E}">
        <p14:creationId xmlns:p14="http://schemas.microsoft.com/office/powerpoint/2010/main" val="10823277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a:extLst>
              <a:ext uri="{FF2B5EF4-FFF2-40B4-BE49-F238E27FC236}">
                <a16:creationId xmlns:a16="http://schemas.microsoft.com/office/drawing/2014/main" id="{6D79E3FB-73F8-795B-8291-A83CC582D2C5}"/>
              </a:ext>
            </a:extLst>
          </p:cNvPr>
          <p:cNvGraphicFramePr>
            <a:graphicFrameLocks noGrp="1"/>
          </p:cNvGraphicFramePr>
          <p:nvPr>
            <p:ph idx="1"/>
            <p:extLst>
              <p:ext uri="{D42A27DB-BD31-4B8C-83A1-F6EECF244321}">
                <p14:modId xmlns:p14="http://schemas.microsoft.com/office/powerpoint/2010/main" val="1558622773"/>
              </p:ext>
            </p:extLst>
          </p:nvPr>
        </p:nvGraphicFramePr>
        <p:xfrm>
          <a:off x="886968" y="1929974"/>
          <a:ext cx="10385942" cy="3291840"/>
        </p:xfrm>
        <a:graphic>
          <a:graphicData uri="http://schemas.openxmlformats.org/drawingml/2006/table">
            <a:tbl>
              <a:tblPr firstRow="1" bandRow="1">
                <a:tableStyleId>{5C22544A-7EE6-4342-B048-85BDC9FD1C3A}</a:tableStyleId>
              </a:tblPr>
              <a:tblGrid>
                <a:gridCol w="2123518">
                  <a:extLst>
                    <a:ext uri="{9D8B030D-6E8A-4147-A177-3AD203B41FA5}">
                      <a16:colId xmlns:a16="http://schemas.microsoft.com/office/drawing/2014/main" val="2523563827"/>
                    </a:ext>
                  </a:extLst>
                </a:gridCol>
                <a:gridCol w="2795954">
                  <a:extLst>
                    <a:ext uri="{9D8B030D-6E8A-4147-A177-3AD203B41FA5}">
                      <a16:colId xmlns:a16="http://schemas.microsoft.com/office/drawing/2014/main" val="928459018"/>
                    </a:ext>
                  </a:extLst>
                </a:gridCol>
                <a:gridCol w="4055012">
                  <a:extLst>
                    <a:ext uri="{9D8B030D-6E8A-4147-A177-3AD203B41FA5}">
                      <a16:colId xmlns:a16="http://schemas.microsoft.com/office/drawing/2014/main" val="450347078"/>
                    </a:ext>
                  </a:extLst>
                </a:gridCol>
                <a:gridCol w="1411458">
                  <a:extLst>
                    <a:ext uri="{9D8B030D-6E8A-4147-A177-3AD203B41FA5}">
                      <a16:colId xmlns:a16="http://schemas.microsoft.com/office/drawing/2014/main" val="4195222840"/>
                    </a:ext>
                  </a:extLst>
                </a:gridCol>
              </a:tblGrid>
              <a:tr h="370840">
                <a:tc>
                  <a:txBody>
                    <a:bodyPr/>
                    <a:lstStyle/>
                    <a:p>
                      <a:pPr algn="ctr"/>
                      <a:r>
                        <a:rPr lang="es-MX" sz="1500" dirty="0"/>
                        <a:t>Descripción de Problemática</a:t>
                      </a:r>
                    </a:p>
                  </a:txBody>
                  <a:tcPr anchor="ctr"/>
                </a:tc>
                <a:tc>
                  <a:txBody>
                    <a:bodyPr/>
                    <a:lstStyle/>
                    <a:p>
                      <a:pPr algn="ctr"/>
                      <a:r>
                        <a:rPr lang="es-MX" sz="1500" dirty="0"/>
                        <a:t>Origen de la Problemática</a:t>
                      </a:r>
                    </a:p>
                  </a:txBody>
                  <a:tcPr anchor="ctr"/>
                </a:tc>
                <a:tc>
                  <a:txBody>
                    <a:bodyPr/>
                    <a:lstStyle/>
                    <a:p>
                      <a:pPr algn="ctr"/>
                      <a:r>
                        <a:rPr lang="es-MX" sz="1500" dirty="0"/>
                        <a:t>Acción para Mitigar la Problemática</a:t>
                      </a:r>
                    </a:p>
                  </a:txBody>
                  <a:tcPr anchor="ctr"/>
                </a:tc>
                <a:tc>
                  <a:txBody>
                    <a:bodyPr/>
                    <a:lstStyle/>
                    <a:p>
                      <a:pPr algn="ctr"/>
                      <a:r>
                        <a:rPr lang="es-MX" sz="1500" dirty="0"/>
                        <a:t>Responsable</a:t>
                      </a:r>
                    </a:p>
                  </a:txBody>
                  <a:tcPr anchor="ctr">
                    <a:lnR w="12700" cmpd="sng">
                      <a:noFill/>
                    </a:lnR>
                  </a:tcPr>
                </a:tc>
                <a:extLst>
                  <a:ext uri="{0D108BD9-81ED-4DB2-BD59-A6C34878D82A}">
                    <a16:rowId xmlns:a16="http://schemas.microsoft.com/office/drawing/2014/main" val="2812019370"/>
                  </a:ext>
                </a:extLst>
              </a:tr>
              <a:tr h="370840">
                <a:tc>
                  <a:txBody>
                    <a:bodyPr/>
                    <a:lstStyle/>
                    <a:p>
                      <a:pPr algn="just"/>
                      <a:endParaRPr lang="es-MX" sz="1200" dirty="0"/>
                    </a:p>
                    <a:p>
                      <a:pPr algn="just"/>
                      <a:r>
                        <a:rPr lang="es-MX" sz="1200" dirty="0"/>
                        <a:t>Vulnerabilidad en la seguridad informática y restricciones en la configuración.</a:t>
                      </a:r>
                    </a:p>
                  </a:txBody>
                  <a:tcPr/>
                </a:tc>
                <a:tc>
                  <a:txBody>
                    <a:bodyPr/>
                    <a:lstStyle/>
                    <a:p>
                      <a:pPr algn="just"/>
                      <a:endParaRPr lang="es-MX" sz="1200" dirty="0"/>
                    </a:p>
                    <a:p>
                      <a:pPr algn="just"/>
                      <a:r>
                        <a:rPr lang="es-MX" sz="1200" dirty="0"/>
                        <a:t>Licencia vencida del dispositivo de seguridad Fortinet (firewall perimetral) lo cual deja una protección básica, y restricciones para administrar la red de internet.</a:t>
                      </a:r>
                    </a:p>
                  </a:txBody>
                  <a:tcPr/>
                </a:tc>
                <a:tc>
                  <a:txBody>
                    <a:bodyPr/>
                    <a:lstStyle/>
                    <a:p>
                      <a:pPr algn="just"/>
                      <a:r>
                        <a:rPr lang="es-MX" sz="1200" dirty="0"/>
                        <a:t>Se ha informado a Oficialía Mayor del caso, y se espera unirse al esquema de protección que autorizará Oficialía Mayor. Se continua trabajando con la protección básica y configuraciones constantes para mantener la seguridad y estabilidad de la red. A su vez se plantea la utilización de antenas punto a punto para incorporar las oficinas del </a:t>
                      </a:r>
                      <a:r>
                        <a:rPr lang="es-MX" sz="1200" dirty="0" err="1"/>
                        <a:t>Softlanding</a:t>
                      </a:r>
                      <a:r>
                        <a:rPr lang="es-MX" sz="1200" dirty="0"/>
                        <a:t> a la red principal, generando ahorro en los servicios y ampliando el área de protección.</a:t>
                      </a:r>
                    </a:p>
                  </a:txBody>
                  <a:tcPr/>
                </a:tc>
                <a:tc>
                  <a:txBody>
                    <a:bodyPr/>
                    <a:lstStyle/>
                    <a:p>
                      <a:pPr algn="ctr"/>
                      <a:r>
                        <a:rPr lang="es-MX" sz="1200" dirty="0"/>
                        <a:t>Subdirección de Tecnología e Informática</a:t>
                      </a:r>
                    </a:p>
                  </a:txBody>
                  <a:tcPr anchor="ctr"/>
                </a:tc>
                <a:extLst>
                  <a:ext uri="{0D108BD9-81ED-4DB2-BD59-A6C34878D82A}">
                    <a16:rowId xmlns:a16="http://schemas.microsoft.com/office/drawing/2014/main" val="2703178470"/>
                  </a:ext>
                </a:extLst>
              </a:tr>
              <a:tr h="370840">
                <a:tc>
                  <a:txBody>
                    <a:bodyPr/>
                    <a:lstStyle/>
                    <a:p>
                      <a:pPr algn="just"/>
                      <a:endParaRPr lang="es-MX" sz="1200" dirty="0"/>
                    </a:p>
                    <a:p>
                      <a:pPr algn="just"/>
                      <a:r>
                        <a:rPr lang="es-MX" sz="1200" dirty="0"/>
                        <a:t>Desuso de herramientas digitales para el respaldo de información por parte de los usuarios</a:t>
                      </a:r>
                    </a:p>
                  </a:txBody>
                  <a:tcPr/>
                </a:tc>
                <a:tc>
                  <a:txBody>
                    <a:bodyPr/>
                    <a:lstStyle/>
                    <a:p>
                      <a:pPr algn="just"/>
                      <a:r>
                        <a:rPr lang="es-MX" sz="1200" dirty="0"/>
                        <a:t>Se cuenta con licencia de 1 TB de almacenamiento en la nube para cada persona con correo institucional, sin embargo no se utiliza de la forma planteada en la capacitación del año anterior para el respaldo de información.</a:t>
                      </a:r>
                    </a:p>
                  </a:txBody>
                  <a:tcPr/>
                </a:tc>
                <a:tc>
                  <a:txBody>
                    <a:bodyPr/>
                    <a:lstStyle/>
                    <a:p>
                      <a:pPr algn="just"/>
                      <a:r>
                        <a:rPr lang="es-MX" sz="1200" dirty="0"/>
                        <a:t>Se programarán capacitaciones para instruir en el uso de estas herramientas y el respaldo de la información. Con ello informar a los compañeros que no se alcanzó en la capacitación anterior, resolver dudas y propiciar el correcto manejo de información y respaldos.</a:t>
                      </a:r>
                    </a:p>
                  </a:txBody>
                  <a:tcPr/>
                </a:tc>
                <a:tc>
                  <a:txBody>
                    <a:bodyPr/>
                    <a:lstStyle/>
                    <a:p>
                      <a:pPr algn="ctr"/>
                      <a:r>
                        <a:rPr lang="es-MX" sz="1200" dirty="0"/>
                        <a:t>Subdirección de Tecnología e Informática</a:t>
                      </a:r>
                    </a:p>
                  </a:txBody>
                  <a:tcPr anchor="ctr"/>
                </a:tc>
                <a:extLst>
                  <a:ext uri="{0D108BD9-81ED-4DB2-BD59-A6C34878D82A}">
                    <a16:rowId xmlns:a16="http://schemas.microsoft.com/office/drawing/2014/main" val="654065349"/>
                  </a:ext>
                </a:extLst>
              </a:tr>
            </a:tbl>
          </a:graphicData>
        </a:graphic>
      </p:graphicFrame>
      <p:sp>
        <p:nvSpPr>
          <p:cNvPr id="3" name="Rectángulo 2">
            <a:extLst>
              <a:ext uri="{FF2B5EF4-FFF2-40B4-BE49-F238E27FC236}">
                <a16:creationId xmlns:a16="http://schemas.microsoft.com/office/drawing/2014/main" id="{792E0D0E-DA78-ECE0-465C-BAA2193A8183}"/>
              </a:ext>
            </a:extLst>
          </p:cNvPr>
          <p:cNvSpPr/>
          <p:nvPr/>
        </p:nvSpPr>
        <p:spPr>
          <a:xfrm>
            <a:off x="0" y="0"/>
            <a:ext cx="12192000" cy="21955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Grupo 3">
            <a:extLst>
              <a:ext uri="{FF2B5EF4-FFF2-40B4-BE49-F238E27FC236}">
                <a16:creationId xmlns:a16="http://schemas.microsoft.com/office/drawing/2014/main" id="{DAA1A3E1-9B24-0975-21E6-C2B80B82C5B6}"/>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F8B3935A-17C7-14C3-1FD9-42A5DDE19F9B}"/>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Cédula de Problemáticas</a:t>
              </a:r>
            </a:p>
          </p:txBody>
        </p:sp>
        <p:grpSp>
          <p:nvGrpSpPr>
            <p:cNvPr id="8" name="Grupo 7">
              <a:extLst>
                <a:ext uri="{FF2B5EF4-FFF2-40B4-BE49-F238E27FC236}">
                  <a16:creationId xmlns:a16="http://schemas.microsoft.com/office/drawing/2014/main" id="{1DA6EF4F-5B39-67B2-3F51-7C087DCF63A3}"/>
                </a:ext>
              </a:extLst>
            </p:cNvPr>
            <p:cNvGrpSpPr/>
            <p:nvPr/>
          </p:nvGrpSpPr>
          <p:grpSpPr>
            <a:xfrm>
              <a:off x="346289" y="284341"/>
              <a:ext cx="11565257" cy="813283"/>
              <a:chOff x="346289" y="284341"/>
              <a:chExt cx="11565257" cy="813283"/>
            </a:xfrm>
          </p:grpSpPr>
          <p:cxnSp>
            <p:nvCxnSpPr>
              <p:cNvPr id="10" name="Conector recto 9">
                <a:extLst>
                  <a:ext uri="{FF2B5EF4-FFF2-40B4-BE49-F238E27FC236}">
                    <a16:creationId xmlns:a16="http://schemas.microsoft.com/office/drawing/2014/main" id="{28D33DD6-5FF0-B14B-69E6-60EF085762A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63EF75EE-9650-401D-2CF1-C6ADB1FA445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DE158B20-E0B5-E0B2-C9C1-54B881EF23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7" name="CuadroTexto 6">
            <a:extLst>
              <a:ext uri="{FF2B5EF4-FFF2-40B4-BE49-F238E27FC236}">
                <a16:creationId xmlns:a16="http://schemas.microsoft.com/office/drawing/2014/main" id="{1222EC8A-EF5D-0999-2884-3D9566A1FB60}"/>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29739337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8">
            <a:extLst>
              <a:ext uri="{FF2B5EF4-FFF2-40B4-BE49-F238E27FC236}">
                <a16:creationId xmlns:a16="http://schemas.microsoft.com/office/drawing/2014/main" id="{884C7EE5-C7F9-4779-47FA-6C8D804CF192}"/>
              </a:ext>
            </a:extLst>
          </p:cNvPr>
          <p:cNvGraphicFramePr>
            <a:graphicFrameLocks noGrp="1"/>
          </p:cNvGraphicFramePr>
          <p:nvPr>
            <p:extLst>
              <p:ext uri="{D42A27DB-BD31-4B8C-83A1-F6EECF244321}">
                <p14:modId xmlns:p14="http://schemas.microsoft.com/office/powerpoint/2010/main" val="1104926986"/>
              </p:ext>
            </p:extLst>
          </p:nvPr>
        </p:nvGraphicFramePr>
        <p:xfrm>
          <a:off x="402336" y="2002948"/>
          <a:ext cx="7899702" cy="1290320"/>
        </p:xfrm>
        <a:graphic>
          <a:graphicData uri="http://schemas.openxmlformats.org/drawingml/2006/table">
            <a:tbl>
              <a:tblPr firstRow="1" bandRow="1">
                <a:tableStyleId>{5C22544A-7EE6-4342-B048-85BDC9FD1C3A}</a:tableStyleId>
              </a:tblPr>
              <a:tblGrid>
                <a:gridCol w="5121893">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77392">
                <a:tc>
                  <a:txBody>
                    <a:bodyPr/>
                    <a:lstStyle/>
                    <a:p>
                      <a:pPr algn="ctr"/>
                      <a:r>
                        <a:rPr lang="es-ES" sz="1500">
                          <a:latin typeface="+mn-lt"/>
                        </a:rPr>
                        <a:t>Acuerdo Autoevaluación / Administración de Riesgos </a:t>
                      </a:r>
                    </a:p>
                  </a:txBody>
                  <a:tcPr anchor="ctr"/>
                </a:tc>
                <a:tc>
                  <a:txBody>
                    <a:bodyPr/>
                    <a:lstStyle/>
                    <a:p>
                      <a:pPr algn="ctr"/>
                      <a:r>
                        <a:rPr lang="es-ES" sz="1500">
                          <a:latin typeface="+mn-lt"/>
                        </a:rPr>
                        <a:t>Área Responsable </a:t>
                      </a:r>
                    </a:p>
                  </a:txBody>
                  <a:tcPr anchor="ctr"/>
                </a:tc>
                <a:tc>
                  <a:txBody>
                    <a:bodyPr/>
                    <a:lstStyle/>
                    <a:p>
                      <a:pPr algn="ctr"/>
                      <a:r>
                        <a:rPr lang="es-ES" sz="1500" b="1">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ES" sz="1200" dirty="0">
                        <a:solidFill>
                          <a:srgbClr val="FF0000"/>
                        </a:solidFill>
                        <a:latin typeface="LuloCleanW01-OneBold"/>
                      </a:endParaRPr>
                    </a:p>
                  </a:txBody>
                  <a:tcPr/>
                </a:tc>
                <a:tc>
                  <a:txBody>
                    <a:bodyPr/>
                    <a:lstStyle/>
                    <a:p>
                      <a:endParaRPr lang="es-ES" sz="1200" dirty="0">
                        <a:solidFill>
                          <a:srgbClr val="FF0000"/>
                        </a:solidFill>
                        <a:latin typeface="LuloCleanW01-OneBold"/>
                      </a:endParaRPr>
                    </a:p>
                  </a:txBody>
                  <a:tcPr/>
                </a:tc>
                <a:tc>
                  <a:txBody>
                    <a:bodyPr/>
                    <a:lstStyle/>
                    <a:p>
                      <a:endParaRPr lang="es-ES" sz="1200" dirty="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ES">
                        <a:latin typeface="LuloCleanW01-OneBold"/>
                      </a:endParaRPr>
                    </a:p>
                  </a:txBody>
                  <a:tcPr/>
                </a:tc>
                <a:tc>
                  <a:txBody>
                    <a:bodyPr/>
                    <a:lstStyle/>
                    <a:p>
                      <a:endParaRPr lang="es-ES">
                        <a:latin typeface="LuloCleanW01-OneBold"/>
                      </a:endParaRPr>
                    </a:p>
                  </a:txBody>
                  <a:tcPr/>
                </a:tc>
                <a:tc>
                  <a:txBody>
                    <a:bodyPr/>
                    <a:lstStyle/>
                    <a:p>
                      <a:endParaRPr lang="es-ES" dirty="0">
                        <a:latin typeface="LuloCleanW01-OneBold"/>
                      </a:endParaRPr>
                    </a:p>
                  </a:txBody>
                  <a:tcPr/>
                </a:tc>
                <a:extLst>
                  <a:ext uri="{0D108BD9-81ED-4DB2-BD59-A6C34878D82A}">
                    <a16:rowId xmlns:a16="http://schemas.microsoft.com/office/drawing/2014/main" val="1586698540"/>
                  </a:ext>
                </a:extLst>
              </a:tr>
            </a:tbl>
          </a:graphicData>
        </a:graphic>
      </p:graphicFrame>
      <p:sp>
        <p:nvSpPr>
          <p:cNvPr id="4" name="Rectángulo 3">
            <a:extLst>
              <a:ext uri="{FF2B5EF4-FFF2-40B4-BE49-F238E27FC236}">
                <a16:creationId xmlns:a16="http://schemas.microsoft.com/office/drawing/2014/main" id="{B8E06B76-56D3-2EC4-EADE-5C14AC092C48}"/>
              </a:ext>
            </a:extLst>
          </p:cNvPr>
          <p:cNvSpPr/>
          <p:nvPr/>
        </p:nvSpPr>
        <p:spPr>
          <a:xfrm>
            <a:off x="0" y="0"/>
            <a:ext cx="12192000" cy="19138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9" name="Grupo 8">
            <a:extLst>
              <a:ext uri="{FF2B5EF4-FFF2-40B4-BE49-F238E27FC236}">
                <a16:creationId xmlns:a16="http://schemas.microsoft.com/office/drawing/2014/main" id="{0E497B60-E9EE-6E96-31EB-A2E59368C8A1}"/>
              </a:ext>
            </a:extLst>
          </p:cNvPr>
          <p:cNvGrpSpPr/>
          <p:nvPr/>
        </p:nvGrpSpPr>
        <p:grpSpPr>
          <a:xfrm>
            <a:off x="346289" y="284341"/>
            <a:ext cx="11565257" cy="813283"/>
            <a:chOff x="346289" y="284341"/>
            <a:chExt cx="11565257" cy="813283"/>
          </a:xfrm>
        </p:grpSpPr>
        <p:sp>
          <p:nvSpPr>
            <p:cNvPr id="10" name="Google Shape;364;p19">
              <a:extLst>
                <a:ext uri="{FF2B5EF4-FFF2-40B4-BE49-F238E27FC236}">
                  <a16:creationId xmlns:a16="http://schemas.microsoft.com/office/drawing/2014/main" id="{BA28978D-336E-7901-5645-C4254AC4C7BE}"/>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Votación para la Aprobación de Acuerdos Control Interno</a:t>
              </a:r>
            </a:p>
          </p:txBody>
        </p:sp>
        <p:grpSp>
          <p:nvGrpSpPr>
            <p:cNvPr id="17" name="Grupo 16">
              <a:extLst>
                <a:ext uri="{FF2B5EF4-FFF2-40B4-BE49-F238E27FC236}">
                  <a16:creationId xmlns:a16="http://schemas.microsoft.com/office/drawing/2014/main" id="{CD011C7A-D913-0A63-76D1-9C034486E08D}"/>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EDDA6DEE-0A0E-9095-DBB5-B885FFBB24E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067ABE14-E237-35AB-DD42-9A151D88929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nvGrpSpPr>
          <p:cNvPr id="3" name="Grupo 2">
            <a:extLst>
              <a:ext uri="{FF2B5EF4-FFF2-40B4-BE49-F238E27FC236}">
                <a16:creationId xmlns:a16="http://schemas.microsoft.com/office/drawing/2014/main" id="{6A5ECF28-E0CC-8588-FBDA-CC6F13D68502}"/>
              </a:ext>
            </a:extLst>
          </p:cNvPr>
          <p:cNvGrpSpPr/>
          <p:nvPr/>
        </p:nvGrpSpPr>
        <p:grpSpPr>
          <a:xfrm>
            <a:off x="8705088" y="2557271"/>
            <a:ext cx="3177199" cy="3188210"/>
            <a:chOff x="7332920" y="2008202"/>
            <a:chExt cx="4161658" cy="4190580"/>
          </a:xfrm>
        </p:grpSpPr>
        <p:sp>
          <p:nvSpPr>
            <p:cNvPr id="5" name="Google Shape;2065;p35">
              <a:extLst>
                <a:ext uri="{FF2B5EF4-FFF2-40B4-BE49-F238E27FC236}">
                  <a16:creationId xmlns:a16="http://schemas.microsoft.com/office/drawing/2014/main" id="{103B6D41-0B89-2D01-2BE5-9E5EFD2D4A02}"/>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 name="Google Shape;2080;p35">
              <a:extLst>
                <a:ext uri="{FF2B5EF4-FFF2-40B4-BE49-F238E27FC236}">
                  <a16:creationId xmlns:a16="http://schemas.microsoft.com/office/drawing/2014/main" id="{52A7DF0D-36A2-E009-7A46-21EAC4468A96}"/>
                </a:ext>
              </a:extLst>
            </p:cNvPr>
            <p:cNvGrpSpPr/>
            <p:nvPr/>
          </p:nvGrpSpPr>
          <p:grpSpPr>
            <a:xfrm>
              <a:off x="7980102" y="2331531"/>
              <a:ext cx="3062177" cy="2939218"/>
              <a:chOff x="6543825" y="3202075"/>
              <a:chExt cx="296975" cy="275350"/>
            </a:xfrm>
            <a:solidFill>
              <a:srgbClr val="9D2E3B"/>
            </a:solidFill>
          </p:grpSpPr>
          <p:sp>
            <p:nvSpPr>
              <p:cNvPr id="11" name="Google Shape;2081;p35">
                <a:extLst>
                  <a:ext uri="{FF2B5EF4-FFF2-40B4-BE49-F238E27FC236}">
                    <a16:creationId xmlns:a16="http://schemas.microsoft.com/office/drawing/2014/main" id="{90CA77C9-3042-8223-551B-AAB3914DD2A3}"/>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 name="Google Shape;2082;p35">
                <a:extLst>
                  <a:ext uri="{FF2B5EF4-FFF2-40B4-BE49-F238E27FC236}">
                    <a16:creationId xmlns:a16="http://schemas.microsoft.com/office/drawing/2014/main" id="{34D07E64-8D41-1B00-FC42-F92BBEEB906D}"/>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 name="Google Shape;2083;p35">
                <a:extLst>
                  <a:ext uri="{FF2B5EF4-FFF2-40B4-BE49-F238E27FC236}">
                    <a16:creationId xmlns:a16="http://schemas.microsoft.com/office/drawing/2014/main" id="{7CFFB90A-EE95-CDB9-011F-CBA94CB487DE}"/>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2084;p35">
                <a:extLst>
                  <a:ext uri="{FF2B5EF4-FFF2-40B4-BE49-F238E27FC236}">
                    <a16:creationId xmlns:a16="http://schemas.microsoft.com/office/drawing/2014/main" id="{7BA0EBF4-2399-E7F6-A910-94410753B5B4}"/>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 name="Google Shape;2085;p35">
                <a:extLst>
                  <a:ext uri="{FF2B5EF4-FFF2-40B4-BE49-F238E27FC236}">
                    <a16:creationId xmlns:a16="http://schemas.microsoft.com/office/drawing/2014/main" id="{AF90B7DC-2E31-2F43-6AC6-EAD39C595A65}"/>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2086;p35">
                <a:extLst>
                  <a:ext uri="{FF2B5EF4-FFF2-40B4-BE49-F238E27FC236}">
                    <a16:creationId xmlns:a16="http://schemas.microsoft.com/office/drawing/2014/main" id="{246CDF35-D090-4387-5901-32EE11ACD8E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2087;p35">
                <a:extLst>
                  <a:ext uri="{FF2B5EF4-FFF2-40B4-BE49-F238E27FC236}">
                    <a16:creationId xmlns:a16="http://schemas.microsoft.com/office/drawing/2014/main" id="{67D5A03C-37A9-650A-D9E6-80CCF70B14AC}"/>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aphicFrame>
        <p:nvGraphicFramePr>
          <p:cNvPr id="8" name="Tabla 8">
            <a:extLst>
              <a:ext uri="{FF2B5EF4-FFF2-40B4-BE49-F238E27FC236}">
                <a16:creationId xmlns:a16="http://schemas.microsoft.com/office/drawing/2014/main" id="{B14E44A3-E517-BB41-1AD7-C3936CAD20F5}"/>
              </a:ext>
            </a:extLst>
          </p:cNvPr>
          <p:cNvGraphicFramePr>
            <a:graphicFrameLocks noGrp="1"/>
          </p:cNvGraphicFramePr>
          <p:nvPr>
            <p:extLst>
              <p:ext uri="{D42A27DB-BD31-4B8C-83A1-F6EECF244321}">
                <p14:modId xmlns:p14="http://schemas.microsoft.com/office/powerpoint/2010/main" val="2872062650"/>
              </p:ext>
            </p:extLst>
          </p:nvPr>
        </p:nvGraphicFramePr>
        <p:xfrm>
          <a:off x="346289" y="351713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99110">
                <a:tc>
                  <a:txBody>
                    <a:bodyPr/>
                    <a:lstStyle/>
                    <a:p>
                      <a:pPr algn="ctr"/>
                      <a:r>
                        <a:rPr lang="es-ES" sz="1500" dirty="0">
                          <a:latin typeface="+mn-lt"/>
                        </a:rPr>
                        <a:t>Acuerdo Plan Institucional de </a:t>
                      </a:r>
                      <a:r>
                        <a:rPr lang="es-ES" sz="1500" dirty="0" err="1">
                          <a:latin typeface="+mn-lt"/>
                        </a:rPr>
                        <a:t>TICs</a:t>
                      </a:r>
                      <a:endParaRPr lang="es-ES" sz="1500" dirty="0">
                        <a:latin typeface="+mn-lt"/>
                      </a:endParaRPr>
                    </a:p>
                  </a:txBody>
                  <a:tcPr anchor="ctr"/>
                </a:tc>
                <a:tc>
                  <a:txBody>
                    <a:bodyPr/>
                    <a:lstStyle/>
                    <a:p>
                      <a:pPr algn="ctr"/>
                      <a:r>
                        <a:rPr lang="es-ES" sz="1500">
                          <a:latin typeface="+mn-lt"/>
                        </a:rPr>
                        <a:t>Área Responsable </a:t>
                      </a:r>
                    </a:p>
                  </a:txBody>
                  <a:tcPr anchor="ctr"/>
                </a:tc>
                <a:tc>
                  <a:txBody>
                    <a:bodyPr/>
                    <a:lstStyle/>
                    <a:p>
                      <a:pPr algn="ctr"/>
                      <a:r>
                        <a:rPr lang="es-ES" sz="1500" b="1">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ES" sz="1200">
                        <a:solidFill>
                          <a:srgbClr val="FF0000"/>
                        </a:solidFill>
                        <a:latin typeface="LuloCleanW01-OneBold"/>
                      </a:endParaRPr>
                    </a:p>
                  </a:txBody>
                  <a:tcPr/>
                </a:tc>
                <a:tc>
                  <a:txBody>
                    <a:bodyPr/>
                    <a:lstStyle/>
                    <a:p>
                      <a:r>
                        <a:rPr lang="es-ES" sz="1200">
                          <a:solidFill>
                            <a:srgbClr val="FF0000"/>
                          </a:solidFill>
                          <a:latin typeface="LuloCleanW01-OneBold"/>
                        </a:rPr>
                        <a:t>.</a:t>
                      </a:r>
                    </a:p>
                  </a:txBody>
                  <a:tcPr/>
                </a:tc>
                <a:tc>
                  <a:txBody>
                    <a:bodyPr/>
                    <a:lstStyle/>
                    <a:p>
                      <a:endParaRPr lang="es-ES" sz="120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ES">
                        <a:latin typeface="LuloCleanW01-OneBold"/>
                      </a:endParaRPr>
                    </a:p>
                  </a:txBody>
                  <a:tcPr/>
                </a:tc>
                <a:tc>
                  <a:txBody>
                    <a:bodyPr/>
                    <a:lstStyle/>
                    <a:p>
                      <a:endParaRPr lang="es-ES">
                        <a:latin typeface="LuloCleanW01-OneBold"/>
                      </a:endParaRPr>
                    </a:p>
                  </a:txBody>
                  <a:tcPr/>
                </a:tc>
                <a:tc>
                  <a:txBody>
                    <a:bodyPr/>
                    <a:lstStyle/>
                    <a:p>
                      <a:endParaRPr lang="es-ES" dirty="0">
                        <a:latin typeface="LuloCleanW01-OneBold"/>
                      </a:endParaRPr>
                    </a:p>
                  </a:txBody>
                  <a:tcPr/>
                </a:tc>
                <a:extLst>
                  <a:ext uri="{0D108BD9-81ED-4DB2-BD59-A6C34878D82A}">
                    <a16:rowId xmlns:a16="http://schemas.microsoft.com/office/drawing/2014/main" val="1586698540"/>
                  </a:ext>
                </a:extLst>
              </a:tr>
            </a:tbl>
          </a:graphicData>
        </a:graphic>
      </p:graphicFrame>
      <p:graphicFrame>
        <p:nvGraphicFramePr>
          <p:cNvPr id="25" name="Tabla 8">
            <a:extLst>
              <a:ext uri="{FF2B5EF4-FFF2-40B4-BE49-F238E27FC236}">
                <a16:creationId xmlns:a16="http://schemas.microsoft.com/office/drawing/2014/main" id="{ECC2A6AB-2B86-8FC6-4E5D-011E8A9A8197}"/>
              </a:ext>
            </a:extLst>
          </p:cNvPr>
          <p:cNvGraphicFramePr>
            <a:graphicFrameLocks noGrp="1"/>
          </p:cNvGraphicFramePr>
          <p:nvPr>
            <p:extLst>
              <p:ext uri="{D42A27DB-BD31-4B8C-83A1-F6EECF244321}">
                <p14:modId xmlns:p14="http://schemas.microsoft.com/office/powerpoint/2010/main" val="1132802540"/>
              </p:ext>
            </p:extLst>
          </p:nvPr>
        </p:nvGraphicFramePr>
        <p:xfrm>
          <a:off x="346289" y="5026012"/>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ES" sz="1500" dirty="0">
                          <a:latin typeface="+mn-lt"/>
                        </a:rPr>
                        <a:t>Acuerdo Cédula de Problemáticas</a:t>
                      </a:r>
                    </a:p>
                  </a:txBody>
                  <a:tcPr anchor="ctr"/>
                </a:tc>
                <a:tc>
                  <a:txBody>
                    <a:bodyPr/>
                    <a:lstStyle/>
                    <a:p>
                      <a:pPr algn="ctr"/>
                      <a:r>
                        <a:rPr lang="es-ES" sz="1500">
                          <a:latin typeface="+mn-lt"/>
                        </a:rPr>
                        <a:t>Área Responsable </a:t>
                      </a:r>
                    </a:p>
                  </a:txBody>
                  <a:tcPr anchor="ctr"/>
                </a:tc>
                <a:tc>
                  <a:txBody>
                    <a:bodyPr/>
                    <a:lstStyle/>
                    <a:p>
                      <a:pPr algn="ctr"/>
                      <a:r>
                        <a:rPr lang="es-ES" sz="1500" b="1">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ES" sz="1200">
                        <a:solidFill>
                          <a:srgbClr val="FF0000"/>
                        </a:solidFill>
                        <a:latin typeface="LuloCleanW01-OneBold"/>
                      </a:endParaRPr>
                    </a:p>
                  </a:txBody>
                  <a:tcPr/>
                </a:tc>
                <a:tc>
                  <a:txBody>
                    <a:bodyPr/>
                    <a:lstStyle/>
                    <a:p>
                      <a:endParaRPr lang="es-ES" sz="1200">
                        <a:solidFill>
                          <a:srgbClr val="FF0000"/>
                        </a:solidFill>
                        <a:latin typeface="LuloCleanW01-OneBold"/>
                      </a:endParaRPr>
                    </a:p>
                  </a:txBody>
                  <a:tcPr/>
                </a:tc>
                <a:tc>
                  <a:txBody>
                    <a:bodyPr/>
                    <a:lstStyle/>
                    <a:p>
                      <a:endParaRPr lang="es-ES" sz="120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ES">
                        <a:latin typeface="LuloCleanW01-OneBold"/>
                      </a:endParaRPr>
                    </a:p>
                  </a:txBody>
                  <a:tcPr/>
                </a:tc>
                <a:tc>
                  <a:txBody>
                    <a:bodyPr/>
                    <a:lstStyle/>
                    <a:p>
                      <a:endParaRPr lang="es-ES">
                        <a:latin typeface="LuloCleanW01-OneBold"/>
                      </a:endParaRPr>
                    </a:p>
                  </a:txBody>
                  <a:tcPr/>
                </a:tc>
                <a:tc>
                  <a:txBody>
                    <a:bodyPr/>
                    <a:lstStyle/>
                    <a:p>
                      <a:endParaRPr lang="es-ES" dirty="0">
                        <a:latin typeface="LuloCleanW01-OneBold"/>
                      </a:endParaRPr>
                    </a:p>
                  </a:txBody>
                  <a:tcPr/>
                </a:tc>
                <a:extLst>
                  <a:ext uri="{0D108BD9-81ED-4DB2-BD59-A6C34878D82A}">
                    <a16:rowId xmlns:a16="http://schemas.microsoft.com/office/drawing/2014/main" val="1586698540"/>
                  </a:ext>
                </a:extLst>
              </a:tr>
            </a:tbl>
          </a:graphicData>
        </a:graphic>
      </p:graphicFrame>
      <p:pic>
        <p:nvPicPr>
          <p:cNvPr id="16" name="Imagen 15">
            <a:extLst>
              <a:ext uri="{FF2B5EF4-FFF2-40B4-BE49-F238E27FC236}">
                <a16:creationId xmlns:a16="http://schemas.microsoft.com/office/drawing/2014/main" id="{0A17F15F-EE3C-40B6-113F-DB43DCEBBE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8" name="CuadroTexto 17">
            <a:extLst>
              <a:ext uri="{FF2B5EF4-FFF2-40B4-BE49-F238E27FC236}">
                <a16:creationId xmlns:a16="http://schemas.microsoft.com/office/drawing/2014/main" id="{E25480A4-6B0A-1027-CFD6-48BB45EAEFD6}"/>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10696678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622462" y="1588547"/>
            <a:ext cx="9000660" cy="3772211"/>
            <a:chOff x="1287448" y="2088190"/>
            <a:chExt cx="9000660"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563291" y="2614363"/>
              <a:ext cx="3034328" cy="65668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n-US" sz="2400" b="1" kern="0" dirty="0">
                  <a:solidFill>
                    <a:srgbClr val="FFC000"/>
                  </a:solidFill>
                  <a:latin typeface="LuloCleanW01-OneBold"/>
                </a:rPr>
                <a:t>2</a:t>
              </a:r>
              <a:r>
                <a:rPr kumimoji="0" lang="en-US" sz="2400" b="1" i="0" u="none" strike="noStrike" kern="0" cap="none" spc="0" normalizeH="0" baseline="0" noProof="0" dirty="0">
                  <a:ln>
                    <a:noFill/>
                  </a:ln>
                  <a:solidFill>
                    <a:srgbClr val="FFC000"/>
                  </a:solidFill>
                  <a:effectLst/>
                  <a:uLnTx/>
                  <a:uFillTx/>
                  <a:latin typeface="LuloCleanW01-OneBold"/>
                </a:rPr>
                <a:t>. </a:t>
              </a:r>
              <a:r>
                <a:rPr kumimoji="0" lang="en-US" sz="2400" b="1" i="0" u="none" strike="noStrike" kern="0" cap="none" spc="0" normalizeH="0" baseline="0" noProof="0" dirty="0">
                  <a:ln>
                    <a:noFill/>
                  </a:ln>
                  <a:solidFill>
                    <a:srgbClr val="FFBD47"/>
                  </a:solidFill>
                  <a:effectLst/>
                  <a:uLnTx/>
                  <a:uFillTx/>
                  <a:latin typeface="LuloCleanW01-OneBold"/>
                </a:rPr>
                <a:t>CUENTA PÚBLICA Y    </a:t>
              </a:r>
              <a:r>
                <a:rPr kumimoji="0" lang="en-US" sz="2400" b="1" i="0" u="none" strike="noStrike" kern="0" cap="none" spc="0" normalizeH="0" baseline="0" noProof="0" dirty="0">
                  <a:ln>
                    <a:noFill/>
                  </a:ln>
                  <a:solidFill>
                    <a:prstClr val="white"/>
                  </a:solidFill>
                  <a:effectLst/>
                  <a:uLnTx/>
                  <a:uFillTx/>
                  <a:latin typeface="LuloCleanW01-OneBold"/>
                </a:rPr>
                <a:t>. </a:t>
              </a:r>
              <a:r>
                <a:rPr kumimoji="0" lang="en-US" sz="2400" b="1" i="0" u="none" strike="noStrike" kern="0" cap="none" spc="0" normalizeH="0" baseline="0" noProof="0" dirty="0">
                  <a:ln>
                    <a:noFill/>
                  </a:ln>
                  <a:solidFill>
                    <a:srgbClr val="FFBD47"/>
                  </a:solidFill>
                  <a:effectLst/>
                  <a:uLnTx/>
                  <a:uFillTx/>
                  <a:latin typeface="LuloCleanW01-OneBold"/>
                </a:rPr>
                <a:t>  ADMINISTRACIÓN. </a:t>
              </a:r>
              <a:endParaRPr kumimoji="0" lang="en-US" sz="2400" b="1" i="0" u="none" strike="noStrike" kern="0" cap="none" spc="0" normalizeH="0" baseline="0" noProof="0" dirty="0">
                <a:ln>
                  <a:noFill/>
                </a:ln>
                <a:solidFill>
                  <a:srgbClr val="E84C22"/>
                </a:solidFill>
                <a:effectLst/>
                <a:uLnTx/>
                <a:uFillTx/>
                <a:latin typeface="LuloCleanW01-OneBold"/>
              </a:endParaRPr>
            </a:p>
          </p:txBody>
        </p:sp>
        <p:sp>
          <p:nvSpPr>
            <p:cNvPr id="29" name="TextBox 19">
              <a:extLst>
                <a:ext uri="{FF2B5EF4-FFF2-40B4-BE49-F238E27FC236}">
                  <a16:creationId xmlns:a16="http://schemas.microsoft.com/office/drawing/2014/main" id="{0350C633-A602-9383-A067-8DA06D3DCE9D}"/>
                </a:ext>
              </a:extLst>
            </p:cNvPr>
            <p:cNvSpPr txBox="1"/>
            <p:nvPr/>
          </p:nvSpPr>
          <p:spPr>
            <a:xfrm>
              <a:off x="1287448" y="3573849"/>
              <a:ext cx="4599739" cy="1051078"/>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indent="-342900" defTabSz="914400">
                <a:lnSpc>
                  <a:spcPct val="125000"/>
                </a:lnSpc>
                <a:buFont typeface="Arial" panose="020B0604020202020204" pitchFamily="34" charset="0"/>
                <a:buChar char="•"/>
                <a:defRPr/>
              </a:pPr>
              <a:r>
                <a:rPr kumimoji="0" lang="es-ES" b="0" i="0" u="none" strike="noStrike" kern="0" cap="none" spc="0" normalizeH="0" baseline="0" noProof="0" dirty="0">
                  <a:ln>
                    <a:noFill/>
                  </a:ln>
                  <a:solidFill>
                    <a:prstClr val="black"/>
                  </a:solidFill>
                  <a:effectLst/>
                  <a:uLnTx/>
                  <a:uFillTx/>
                  <a:latin typeface="LuloCleanW01-OneBold"/>
                  <a:cs typeface="Arial" panose="020B0604020202020204" pitchFamily="34" charset="0"/>
                </a:rPr>
                <a:t>Seguimiento de Indicadores</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dirty="0">
                  <a:ln>
                    <a:noFill/>
                  </a:ln>
                  <a:solidFill>
                    <a:prstClr val="black"/>
                  </a:solidFill>
                  <a:effectLst/>
                  <a:uLnTx/>
                  <a:uFillTx/>
                  <a:latin typeface="LuloCleanW01-OneBold"/>
                  <a:cs typeface="Arial" panose="020B0604020202020204" pitchFamily="34" charset="0"/>
                </a:rPr>
                <a:t>Presupuesto</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dirty="0">
                  <a:ln>
                    <a:noFill/>
                  </a:ln>
                  <a:solidFill>
                    <a:prstClr val="black"/>
                  </a:solidFill>
                  <a:effectLst/>
                  <a:uLnTx/>
                  <a:uFillTx/>
                  <a:latin typeface="LuloCleanW01-OneBold"/>
                  <a:cs typeface="Arial" panose="020B0604020202020204" pitchFamily="34" charset="0"/>
                </a:rPr>
                <a:t>Amortización Contable y Presupuestaria</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rgbClr val="FFC000"/>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9600" b="0" i="0" u="none" strike="noStrike" kern="0" cap="none" spc="0" normalizeH="0" baseline="0" noProof="0">
                  <a:ln>
                    <a:noFill/>
                  </a:ln>
                  <a:solidFill>
                    <a:schemeClr val="bg1"/>
                  </a:solidFill>
                  <a:effectLst/>
                  <a:uLnTx/>
                  <a:uFillTx/>
                </a:rPr>
                <a:t>2</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3" name="Rectángulo 2">
            <a:extLst>
              <a:ext uri="{FF2B5EF4-FFF2-40B4-BE49-F238E27FC236}">
                <a16:creationId xmlns:a16="http://schemas.microsoft.com/office/drawing/2014/main" id="{D9A3CC10-6E92-EE46-E3ED-453466A7D7ED}"/>
              </a:ext>
            </a:extLst>
          </p:cNvPr>
          <p:cNvSpPr/>
          <p:nvPr/>
        </p:nvSpPr>
        <p:spPr>
          <a:xfrm>
            <a:off x="0" y="0"/>
            <a:ext cx="12192000" cy="22782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Grupo 3">
            <a:extLst>
              <a:ext uri="{FF2B5EF4-FFF2-40B4-BE49-F238E27FC236}">
                <a16:creationId xmlns:a16="http://schemas.microsoft.com/office/drawing/2014/main" id="{C8E4DA37-7577-F11C-B85D-7309F1D87978}"/>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956D6074-FDDD-E1A7-4984-522B363CD21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Desahogo de Temas </a:t>
              </a:r>
            </a:p>
          </p:txBody>
        </p:sp>
        <p:grpSp>
          <p:nvGrpSpPr>
            <p:cNvPr id="7" name="Grupo 6">
              <a:extLst>
                <a:ext uri="{FF2B5EF4-FFF2-40B4-BE49-F238E27FC236}">
                  <a16:creationId xmlns:a16="http://schemas.microsoft.com/office/drawing/2014/main" id="{9AC050D3-EC87-0F68-8F83-52802E7C5B6F}"/>
                </a:ext>
              </a:extLst>
            </p:cNvPr>
            <p:cNvGrpSpPr/>
            <p:nvPr/>
          </p:nvGrpSpPr>
          <p:grpSpPr>
            <a:xfrm>
              <a:off x="346289" y="284341"/>
              <a:ext cx="11565257" cy="813283"/>
              <a:chOff x="346289" y="284341"/>
              <a:chExt cx="11565257" cy="813283"/>
            </a:xfrm>
          </p:grpSpPr>
          <p:cxnSp>
            <p:nvCxnSpPr>
              <p:cNvPr id="13" name="Conector recto 12">
                <a:extLst>
                  <a:ext uri="{FF2B5EF4-FFF2-40B4-BE49-F238E27FC236}">
                    <a16:creationId xmlns:a16="http://schemas.microsoft.com/office/drawing/2014/main" id="{28415119-13A9-D34E-FC94-F2A24BF5BE49}"/>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6" name="Google Shape;188;p2" descr="Un conjunto de letras blancas en un fondo blanco&#10;&#10;Descripción generada automáticamente con confianza media">
                <a:extLst>
                  <a:ext uri="{FF2B5EF4-FFF2-40B4-BE49-F238E27FC236}">
                    <a16:creationId xmlns:a16="http://schemas.microsoft.com/office/drawing/2014/main" id="{9561F889-7EE9-A74C-36DF-D5F2AFFEC95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6" name="Imagen 5">
            <a:extLst>
              <a:ext uri="{FF2B5EF4-FFF2-40B4-BE49-F238E27FC236}">
                <a16:creationId xmlns:a16="http://schemas.microsoft.com/office/drawing/2014/main" id="{99489A08-8532-9851-8BF7-34F3B1F99B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8" name="CuadroTexto 7">
            <a:extLst>
              <a:ext uri="{FF2B5EF4-FFF2-40B4-BE49-F238E27FC236}">
                <a16:creationId xmlns:a16="http://schemas.microsoft.com/office/drawing/2014/main" id="{795AAC45-D238-9CB0-5F0E-DD05EDEFDE6A}"/>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39936877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1122;p104">
            <a:extLst>
              <a:ext uri="{FF2B5EF4-FFF2-40B4-BE49-F238E27FC236}">
                <a16:creationId xmlns:a16="http://schemas.microsoft.com/office/drawing/2014/main" id="{D8A1E6BB-B8A6-5F74-A6D0-C5EAA9B4928C}"/>
              </a:ext>
            </a:extLst>
          </p:cNvPr>
          <p:cNvSpPr/>
          <p:nvPr/>
        </p:nvSpPr>
        <p:spPr>
          <a:xfrm>
            <a:off x="850167" y="1142925"/>
            <a:ext cx="6346167" cy="338514"/>
          </a:xfrm>
          <a:prstGeom prst="rect">
            <a:avLst/>
          </a:prstGeom>
          <a:noFill/>
          <a:ln>
            <a:noFill/>
          </a:ln>
        </p:spPr>
        <p:txBody>
          <a:bodyPr spcFirstLastPara="1" wrap="square" lIns="91425" tIns="45700" rIns="91425" bIns="45700" anchor="t" anchorCtr="0">
            <a:spAutoFit/>
          </a:bodyPr>
          <a:lstStyle/>
          <a:p>
            <a:pPr lvl="0">
              <a:buClr>
                <a:srgbClr val="000000"/>
              </a:buClr>
              <a:buSzPts val="1800"/>
            </a:pPr>
            <a:r>
              <a:rPr lang="en-US" sz="1600" b="1" i="0" u="none" strike="noStrike" cap="none" err="1">
                <a:solidFill>
                  <a:schemeClr val="dk1"/>
                </a:solidFill>
                <a:ea typeface="Calibri"/>
                <a:cs typeface="Calibri"/>
                <a:sym typeface="Calibri"/>
              </a:rPr>
              <a:t>Cumplimiento</a:t>
            </a:r>
            <a:r>
              <a:rPr lang="en-US" sz="1600" b="1" i="0" u="none" strike="noStrike" cap="none">
                <a:solidFill>
                  <a:schemeClr val="dk1"/>
                </a:solidFill>
                <a:ea typeface="Calibri"/>
                <a:cs typeface="Calibri"/>
                <a:sym typeface="Calibri"/>
              </a:rPr>
              <a:t> de </a:t>
            </a:r>
            <a:r>
              <a:rPr lang="en-US" sz="1600" b="1" i="0" u="none" strike="noStrike" cap="none" err="1">
                <a:solidFill>
                  <a:schemeClr val="dk1"/>
                </a:solidFill>
                <a:ea typeface="Calibri"/>
                <a:cs typeface="Calibri"/>
                <a:sym typeface="Calibri"/>
              </a:rPr>
              <a:t>indicadores</a:t>
            </a:r>
            <a:r>
              <a:rPr lang="en-US" sz="1600" b="1" i="0" u="none" strike="noStrike" cap="none">
                <a:solidFill>
                  <a:schemeClr val="dk1"/>
                </a:solidFill>
                <a:ea typeface="Calibri"/>
                <a:cs typeface="Calibri"/>
                <a:sym typeface="Calibri"/>
              </a:rPr>
              <a:t> del POA (SIPPSE)</a:t>
            </a:r>
            <a:endParaRPr sz="1600" b="1" i="0" u="none" strike="noStrike" cap="none">
              <a:solidFill>
                <a:schemeClr val="dk1"/>
              </a:solidFill>
              <a:ea typeface="Calibri"/>
              <a:cs typeface="Calibri"/>
              <a:sym typeface="Calibri"/>
            </a:endParaRPr>
          </a:p>
        </p:txBody>
      </p:sp>
      <p:graphicFrame>
        <p:nvGraphicFramePr>
          <p:cNvPr id="12" name="Google Shape;1124;p104">
            <a:extLst>
              <a:ext uri="{FF2B5EF4-FFF2-40B4-BE49-F238E27FC236}">
                <a16:creationId xmlns:a16="http://schemas.microsoft.com/office/drawing/2014/main" id="{53E044DE-D22E-DA89-092F-A3B5ED0A5EFD}"/>
              </a:ext>
            </a:extLst>
          </p:cNvPr>
          <p:cNvGraphicFramePr/>
          <p:nvPr>
            <p:extLst>
              <p:ext uri="{D42A27DB-BD31-4B8C-83A1-F6EECF244321}">
                <p14:modId xmlns:p14="http://schemas.microsoft.com/office/powerpoint/2010/main" val="2414910735"/>
              </p:ext>
            </p:extLst>
          </p:nvPr>
        </p:nvGraphicFramePr>
        <p:xfrm>
          <a:off x="300545" y="1590748"/>
          <a:ext cx="5384799" cy="4621309"/>
        </p:xfrm>
        <a:graphic>
          <a:graphicData uri="http://schemas.openxmlformats.org/drawingml/2006/table">
            <a:tbl>
              <a:tblPr>
                <a:noFill/>
              </a:tblPr>
              <a:tblGrid>
                <a:gridCol w="4226560">
                  <a:extLst>
                    <a:ext uri="{9D8B030D-6E8A-4147-A177-3AD203B41FA5}">
                      <a16:colId xmlns:a16="http://schemas.microsoft.com/office/drawing/2014/main" val="20000"/>
                    </a:ext>
                  </a:extLst>
                </a:gridCol>
                <a:gridCol w="1158239">
                  <a:extLst>
                    <a:ext uri="{9D8B030D-6E8A-4147-A177-3AD203B41FA5}">
                      <a16:colId xmlns:a16="http://schemas.microsoft.com/office/drawing/2014/main" val="20001"/>
                    </a:ext>
                  </a:extLst>
                </a:gridCol>
              </a:tblGrid>
              <a:tr h="496858">
                <a:tc>
                  <a:txBody>
                    <a:bodyPr/>
                    <a:lstStyle/>
                    <a:p>
                      <a:pPr marL="0" marR="0" lvl="0" indent="0" algn="ctr" rtl="0">
                        <a:lnSpc>
                          <a:spcPct val="100000"/>
                        </a:lnSpc>
                        <a:spcBef>
                          <a:spcPts val="0"/>
                        </a:spcBef>
                        <a:spcAft>
                          <a:spcPts val="0"/>
                        </a:spcAft>
                        <a:buNone/>
                      </a:pPr>
                      <a:r>
                        <a:rPr lang="en-US" sz="1400" b="1" u="none" strike="noStrike" cap="none" dirty="0">
                          <a:solidFill>
                            <a:schemeClr val="bg1"/>
                          </a:solidFill>
                          <a:latin typeface="+mn-lt"/>
                        </a:rPr>
                        <a:t>UNIDAD ADMINISTRATIVA</a:t>
                      </a:r>
                      <a:endParaRPr lang="en-US" sz="1400" dirty="0">
                        <a:solidFill>
                          <a:schemeClr val="bg1"/>
                        </a:solidFill>
                        <a:latin typeface="+mn-lt"/>
                      </a:endParaRPr>
                    </a:p>
                  </a:txBody>
                  <a:tcPr marL="13900" marR="13900" marT="0" marB="0" anchor="ctr">
                    <a:lnL w="12700" cap="flat" cmpd="sng" algn="ctr">
                      <a:solidFill>
                        <a:schemeClr val="tx1"/>
                      </a:solidFill>
                      <a:prstDash val="solid"/>
                      <a:round/>
                      <a:headEnd type="none" w="med" len="med"/>
                      <a:tailEnd type="none" w="med" len="med"/>
                    </a:lnL>
                    <a:lnR w="9525" cap="flat" cmpd="sng">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lvl="0" indent="0" algn="ctr" rtl="0">
                        <a:lnSpc>
                          <a:spcPct val="100000"/>
                        </a:lnSpc>
                        <a:spcBef>
                          <a:spcPts val="0"/>
                        </a:spcBef>
                        <a:spcAft>
                          <a:spcPts val="0"/>
                        </a:spcAft>
                        <a:buNone/>
                      </a:pPr>
                      <a:r>
                        <a:rPr lang="en-US" sz="1400" b="1" u="none" strike="noStrike" cap="none">
                          <a:solidFill>
                            <a:schemeClr val="bg1"/>
                          </a:solidFill>
                          <a:latin typeface="+mn-lt"/>
                        </a:rPr>
                        <a:t>INDICADORES</a:t>
                      </a:r>
                      <a:endParaRPr lang="en-US" sz="1400">
                        <a:solidFill>
                          <a:schemeClr val="bg1"/>
                        </a:solidFill>
                        <a:latin typeface="+mn-lt"/>
                      </a:endParaRPr>
                    </a:p>
                  </a:txBody>
                  <a:tcPr marL="13900" marR="13900" marT="0" marB="0" anchor="ctr">
                    <a:lnL w="9525" cap="flat" cmpd="sng">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234970">
                <a:tc>
                  <a:txBody>
                    <a:bodyPr/>
                    <a:lstStyle/>
                    <a:p>
                      <a:pPr marL="0" marR="0" lvl="0" indent="0" algn="l" rtl="0">
                        <a:lnSpc>
                          <a:spcPct val="100000"/>
                        </a:lnSpc>
                        <a:spcBef>
                          <a:spcPts val="0"/>
                        </a:spcBef>
                        <a:spcAft>
                          <a:spcPts val="0"/>
                        </a:spcAft>
                        <a:buNone/>
                      </a:pPr>
                      <a:r>
                        <a:rPr lang="es-MX" sz="1200" b="0">
                          <a:solidFill>
                            <a:schemeClr val="tx1"/>
                          </a:solidFill>
                          <a:latin typeface="Helvetica"/>
                        </a:rPr>
                        <a:t>Oficina del Titular</a:t>
                      </a:r>
                    </a:p>
                  </a:txBody>
                  <a:tcPr marL="13900" marR="13900" marT="0" marB="0" anchor="b">
                    <a:lnL w="12700" cap="flat" cmpd="sng" algn="ctr">
                      <a:solidFill>
                        <a:schemeClr val="tx1"/>
                      </a:solidFill>
                      <a:prstDash val="solid"/>
                      <a:round/>
                      <a:headEnd type="none" w="med" len="med"/>
                      <a:tailEnd type="none" w="med" len="med"/>
                    </a:lnL>
                    <a:lnR w="9525" cap="flat" cmpd="sng" algn="ctr">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9525" cap="flat" cmpd="sng">
                      <a:solidFill>
                        <a:srgbClr val="CCCCCC"/>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400" b="0" i="0" u="none" strike="noStrike" cap="none">
                          <a:solidFill>
                            <a:schemeClr val="tx1"/>
                          </a:solidFill>
                          <a:latin typeface="Helvetica"/>
                          <a:ea typeface="Calibri"/>
                          <a:cs typeface="Arial"/>
                        </a:rPr>
                        <a:t>1</a:t>
                      </a:r>
                      <a:endParaRPr lang="es-MX" sz="1400" b="0" i="0" u="none" strike="noStrike" cap="none">
                        <a:solidFill>
                          <a:schemeClr val="tx1"/>
                        </a:solidFill>
                        <a:latin typeface="Helvetica" pitchFamily="2" charset="0"/>
                        <a:ea typeface="Calibri" panose="020F0502020204030204" pitchFamily="34" charset="0"/>
                        <a:cs typeface="Arial"/>
                        <a:sym typeface="Arial"/>
                      </a:endParaRPr>
                    </a:p>
                  </a:txBody>
                  <a:tcPr marL="44450" marR="44450" marT="0" marB="0" anchor="ctr">
                    <a:lnL w="9525" cap="flat" cmpd="sng">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9525" cap="flat" cmpd="sng">
                      <a:solidFill>
                        <a:srgbClr val="CCCCCC"/>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26416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b="0" err="1">
                          <a:latin typeface="Helvetica"/>
                        </a:rPr>
                        <a:t>Dirección</a:t>
                      </a:r>
                      <a:r>
                        <a:rPr lang="en-US" sz="1200" b="0">
                          <a:latin typeface="Helvetica"/>
                        </a:rPr>
                        <a:t> General </a:t>
                      </a:r>
                      <a:r>
                        <a:rPr lang="en-US" sz="1200" b="0" err="1">
                          <a:latin typeface="Helvetica"/>
                        </a:rPr>
                        <a:t>Jurídica</a:t>
                      </a:r>
                      <a:endParaRPr lang="en-US" sz="1200" b="0">
                        <a:latin typeface="Helvetica"/>
                      </a:endParaRPr>
                    </a:p>
                  </a:txBody>
                  <a:tcPr marL="13900" marR="13900" marT="0" marB="0" anchor="ctr">
                    <a:lnL w="12700" cap="flat" cmpd="sng" algn="ctr">
                      <a:solidFill>
                        <a:schemeClr val="tx1"/>
                      </a:solidFill>
                      <a:prstDash val="solid"/>
                      <a:round/>
                      <a:headEnd type="none" w="med" len="med"/>
                      <a:tailEnd type="none" w="med" len="med"/>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lgn="ctr">
                      <a:solidFill>
                        <a:srgbClr val="CCCCCC"/>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400" b="0" i="0" u="none" strike="noStrike" cap="none">
                          <a:solidFill>
                            <a:srgbClr val="000000"/>
                          </a:solidFill>
                          <a:latin typeface="Helvetica" pitchFamily="2" charset="0"/>
                          <a:ea typeface="Calibri" panose="020F0502020204030204" pitchFamily="34" charset="0"/>
                          <a:cs typeface="Arial"/>
                          <a:sym typeface="Arial"/>
                        </a:rPr>
                        <a:t>1</a:t>
                      </a:r>
                    </a:p>
                  </a:txBody>
                  <a:tcPr marL="44450" marR="44450" marT="0" marB="0" anchor="ctr">
                    <a:lnL w="9525" cap="flat" cmpd="sng" algn="ctr">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FFFFFF"/>
                    </a:solidFill>
                  </a:tcPr>
                </a:tc>
                <a:extLst>
                  <a:ext uri="{0D108BD9-81ED-4DB2-BD59-A6C34878D82A}">
                    <a16:rowId xmlns:a16="http://schemas.microsoft.com/office/drawing/2014/main" val="577249199"/>
                  </a:ext>
                </a:extLst>
              </a:tr>
              <a:tr h="264160">
                <a:tc>
                  <a:txBody>
                    <a:bodyPr/>
                    <a:lstStyle/>
                    <a:p>
                      <a:pPr marL="0" lvl="0" indent="0" algn="l">
                        <a:lnSpc>
                          <a:spcPct val="100000"/>
                        </a:lnSpc>
                        <a:spcBef>
                          <a:spcPts val="0"/>
                        </a:spcBef>
                        <a:spcAft>
                          <a:spcPts val="0"/>
                        </a:spcAft>
                        <a:buNone/>
                      </a:pPr>
                      <a:r>
                        <a:rPr lang="en-US" sz="1200" b="0" err="1">
                          <a:latin typeface="Helvetica"/>
                        </a:rPr>
                        <a:t>Dirección</a:t>
                      </a:r>
                      <a:r>
                        <a:rPr lang="en-US" sz="1200" b="0">
                          <a:latin typeface="Helvetica"/>
                        </a:rPr>
                        <a:t> General de Administración</a:t>
                      </a:r>
                    </a:p>
                  </a:txBody>
                  <a:tcPr marL="13900" marR="13900" marT="0" marB="0" anchor="ctr">
                    <a:lnL w="12700">
                      <a:solidFill>
                        <a:schemeClr val="tx1"/>
                      </a:solidFill>
                    </a:lnL>
                    <a:lnR w="9524">
                      <a:solidFill>
                        <a:srgbClr val="CCCCCC"/>
                      </a:solidFill>
                    </a:lnR>
                    <a:lnT w="9525" cap="flat" cmpd="sng" algn="ctr">
                      <a:solidFill>
                        <a:srgbClr val="CCCCCC"/>
                      </a:solidFill>
                      <a:prstDash val="solid"/>
                      <a:round/>
                      <a:headEnd type="none" w="sm" len="sm"/>
                      <a:tailEnd type="none" w="sm" len="sm"/>
                    </a:lnT>
                    <a:lnB w="9524">
                      <a:solidFill>
                        <a:srgbClr val="CCCCCC"/>
                      </a:solidFill>
                    </a:lnB>
                    <a:solidFill>
                      <a:srgbClr val="FFFFFF"/>
                    </a:solidFill>
                  </a:tcPr>
                </a:tc>
                <a:tc>
                  <a:txBody>
                    <a:bodyPr/>
                    <a:lstStyle/>
                    <a:p>
                      <a:pPr lvl="0" algn="ctr">
                        <a:lnSpc>
                          <a:spcPct val="107000"/>
                        </a:lnSpc>
                        <a:spcAft>
                          <a:spcPts val="800"/>
                        </a:spcAft>
                        <a:buNone/>
                      </a:pPr>
                      <a:r>
                        <a:rPr lang="es-MX" sz="1400" b="0" i="0" u="none" strike="noStrike" cap="none">
                          <a:solidFill>
                            <a:srgbClr val="000000"/>
                          </a:solidFill>
                          <a:latin typeface="Helvetica"/>
                          <a:ea typeface="Calibri"/>
                          <a:cs typeface="Arial"/>
                        </a:rPr>
                        <a:t>1</a:t>
                      </a:r>
                      <a:endParaRPr lang="es-MX" sz="1400" b="0" i="0" u="none" strike="noStrike" cap="none">
                        <a:solidFill>
                          <a:srgbClr val="000000"/>
                        </a:solidFill>
                        <a:latin typeface="Helvetica"/>
                        <a:ea typeface="Calibri"/>
                        <a:cs typeface="Arial"/>
                        <a:sym typeface="Arial"/>
                      </a:endParaRPr>
                    </a:p>
                  </a:txBody>
                  <a:tcPr marL="44449" marR="44449" marT="0" marB="0" anchor="ctr">
                    <a:lnL w="9524">
                      <a:solidFill>
                        <a:srgbClr val="CCCCCC"/>
                      </a:solidFill>
                    </a:lnL>
                    <a:lnR w="9524">
                      <a:solidFill>
                        <a:srgbClr val="CCCCCC"/>
                      </a:solidFill>
                    </a:lnR>
                    <a:lnT w="9525" cap="flat" cmpd="sng" algn="ctr">
                      <a:solidFill>
                        <a:srgbClr val="CCCCCC"/>
                      </a:solidFill>
                      <a:prstDash val="solid"/>
                      <a:round/>
                      <a:headEnd type="none" w="sm" len="sm"/>
                      <a:tailEnd type="none" w="sm" len="sm"/>
                    </a:lnT>
                    <a:lnB w="9524">
                      <a:solidFill>
                        <a:srgbClr val="CCCCCC"/>
                      </a:solidFill>
                    </a:lnB>
                    <a:solidFill>
                      <a:srgbClr val="FFFFFF"/>
                    </a:solidFill>
                  </a:tcPr>
                </a:tc>
                <a:extLst>
                  <a:ext uri="{0D108BD9-81ED-4DB2-BD59-A6C34878D82A}">
                    <a16:rowId xmlns:a16="http://schemas.microsoft.com/office/drawing/2014/main" val="950662254"/>
                  </a:ext>
                </a:extLst>
              </a:tr>
              <a:tr h="264160">
                <a:tc>
                  <a:txBody>
                    <a:bodyPr/>
                    <a:lstStyle/>
                    <a:p>
                      <a:pPr marL="0" lvl="0" indent="0" algn="l">
                        <a:lnSpc>
                          <a:spcPct val="100000"/>
                        </a:lnSpc>
                        <a:spcBef>
                          <a:spcPts val="0"/>
                        </a:spcBef>
                        <a:spcAft>
                          <a:spcPts val="0"/>
                        </a:spcAft>
                        <a:buNone/>
                      </a:pPr>
                      <a:r>
                        <a:rPr lang="en-US" sz="1200" b="0" err="1">
                          <a:latin typeface="Helvetica"/>
                        </a:rPr>
                        <a:t>Dirección</a:t>
                      </a:r>
                      <a:r>
                        <a:rPr lang="en-US" sz="1200" b="0">
                          <a:latin typeface="Helvetica"/>
                        </a:rPr>
                        <a:t> General de Desarrollo </a:t>
                      </a:r>
                      <a:r>
                        <a:rPr lang="en-US" sz="1200" b="0" err="1">
                          <a:latin typeface="Helvetica"/>
                        </a:rPr>
                        <a:t>Económico</a:t>
                      </a:r>
                      <a:r>
                        <a:rPr lang="en-US" sz="1200" b="0">
                          <a:latin typeface="Helvetica"/>
                        </a:rPr>
                        <a:t> </a:t>
                      </a:r>
                    </a:p>
                  </a:txBody>
                  <a:tcPr marL="13900" marR="13900" marT="0" marB="0" anchor="ctr">
                    <a:lnL w="12700">
                      <a:solidFill>
                        <a:schemeClr val="tx1"/>
                      </a:solidFill>
                    </a:lnL>
                    <a:lnR w="9524">
                      <a:solidFill>
                        <a:srgbClr val="CCCCCC"/>
                      </a:solidFill>
                    </a:lnR>
                    <a:lnT w="9524">
                      <a:solidFill>
                        <a:srgbClr val="CCCCCC"/>
                      </a:solidFill>
                    </a:lnT>
                    <a:lnB w="9524">
                      <a:solidFill>
                        <a:srgbClr val="CCCCCC"/>
                      </a:solidFill>
                    </a:lnB>
                    <a:solidFill>
                      <a:srgbClr val="FFFFFF"/>
                    </a:solidFill>
                  </a:tcPr>
                </a:tc>
                <a:tc>
                  <a:txBody>
                    <a:bodyPr/>
                    <a:lstStyle/>
                    <a:p>
                      <a:pPr lvl="0" algn="ctr">
                        <a:lnSpc>
                          <a:spcPct val="107000"/>
                        </a:lnSpc>
                        <a:spcAft>
                          <a:spcPts val="800"/>
                        </a:spcAft>
                        <a:buNone/>
                      </a:pPr>
                      <a:r>
                        <a:rPr lang="es-MX" sz="1400" b="0" i="0" u="none" strike="noStrike" cap="none">
                          <a:solidFill>
                            <a:srgbClr val="000000"/>
                          </a:solidFill>
                          <a:latin typeface="Helvetica"/>
                          <a:ea typeface="Calibri"/>
                          <a:cs typeface="Arial"/>
                        </a:rPr>
                        <a:t>1</a:t>
                      </a:r>
                      <a:endParaRPr lang="es-MX" sz="1400" b="0" i="0" u="none" strike="noStrike" cap="none">
                        <a:solidFill>
                          <a:srgbClr val="000000"/>
                        </a:solidFill>
                        <a:latin typeface="Helvetica"/>
                        <a:ea typeface="Calibri"/>
                        <a:cs typeface="Arial"/>
                        <a:sym typeface="Arial"/>
                      </a:endParaRPr>
                    </a:p>
                  </a:txBody>
                  <a:tcPr marL="44449" marR="44449" marT="0" marB="0" anchor="ctr">
                    <a:lnL w="9524">
                      <a:solidFill>
                        <a:srgbClr val="CCCCCC"/>
                      </a:solidFill>
                    </a:lnL>
                    <a:lnR w="9524">
                      <a:solidFill>
                        <a:srgbClr val="CCCCCC"/>
                      </a:solidFill>
                    </a:lnR>
                    <a:lnT w="9524">
                      <a:solidFill>
                        <a:srgbClr val="CCCCCC"/>
                      </a:solidFill>
                    </a:lnT>
                    <a:lnB w="9524">
                      <a:solidFill>
                        <a:srgbClr val="CCCCCC"/>
                      </a:solidFill>
                    </a:lnB>
                    <a:solidFill>
                      <a:srgbClr val="FFFFFF"/>
                    </a:solidFill>
                  </a:tcPr>
                </a:tc>
                <a:extLst>
                  <a:ext uri="{0D108BD9-81ED-4DB2-BD59-A6C34878D82A}">
                    <a16:rowId xmlns:a16="http://schemas.microsoft.com/office/drawing/2014/main" val="205484037"/>
                  </a:ext>
                </a:extLst>
              </a:tr>
              <a:tr h="255810">
                <a:tc>
                  <a:txBody>
                    <a:bodyPr/>
                    <a:lstStyle/>
                    <a:p>
                      <a:pPr marL="0" marR="0" lvl="0" indent="0" algn="l" rtl="0">
                        <a:lnSpc>
                          <a:spcPct val="100000"/>
                        </a:lnSpc>
                        <a:spcBef>
                          <a:spcPts val="0"/>
                        </a:spcBef>
                        <a:spcAft>
                          <a:spcPts val="0"/>
                        </a:spcAft>
                        <a:buNone/>
                      </a:pPr>
                      <a:r>
                        <a:rPr lang="es-MX" sz="1200" b="0">
                          <a:latin typeface="Helvetica"/>
                        </a:rPr>
                        <a:t>Dirección General de Comercialización</a:t>
                      </a:r>
                      <a:endParaRPr sz="1200" b="0">
                        <a:latin typeface="Helvetica"/>
                      </a:endParaRPr>
                    </a:p>
                  </a:txBody>
                  <a:tcPr marL="13900" marR="13900" marT="0" marB="0" anchor="ctr">
                    <a:lnL w="12700" cap="flat" cmpd="sng" algn="ctr">
                      <a:solidFill>
                        <a:schemeClr val="tx1"/>
                      </a:solidFill>
                      <a:prstDash val="solid"/>
                      <a:round/>
                      <a:headEnd type="none" w="med" len="med"/>
                      <a:tailEnd type="none" w="med" len="med"/>
                    </a:lnL>
                    <a:lnR w="9525" cap="flat" cmpd="sng" algn="ctr">
                      <a:solidFill>
                        <a:srgbClr val="CCCCCC"/>
                      </a:solidFill>
                      <a:prstDash val="solid"/>
                      <a:round/>
                      <a:headEnd type="none" w="sm" len="sm"/>
                      <a:tailEnd type="none" w="sm" len="sm"/>
                    </a:lnR>
                    <a:lnT w="9524" cap="flat" cmpd="sng" algn="ctr">
                      <a:solidFill>
                        <a:srgbClr val="CCCCCC"/>
                      </a:solidFill>
                      <a:prstDash val="solid"/>
                      <a:round/>
                      <a:headEnd type="none" w="med" len="med"/>
                      <a:tailEnd type="none" w="med" len="med"/>
                    </a:lnT>
                    <a:lnB w="9525" cap="flat" cmpd="sng" algn="ctr">
                      <a:solidFill>
                        <a:srgbClr val="CCCCCC"/>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400" b="0" i="0" u="none" strike="noStrike" cap="none">
                          <a:solidFill>
                            <a:srgbClr val="000000"/>
                          </a:solidFill>
                          <a:latin typeface="Helvetica"/>
                          <a:ea typeface="Calibri"/>
                          <a:cs typeface="Arial"/>
                        </a:rPr>
                        <a:t>6</a:t>
                      </a:r>
                      <a:endParaRPr lang="es-MX" sz="1400" b="0" i="0" u="none" strike="noStrike" cap="none">
                        <a:solidFill>
                          <a:srgbClr val="000000"/>
                        </a:solidFill>
                        <a:latin typeface="Helvetica"/>
                        <a:ea typeface="Calibri"/>
                        <a:cs typeface="Arial"/>
                        <a:sym typeface="Arial"/>
                      </a:endParaRPr>
                    </a:p>
                  </a:txBody>
                  <a:tcPr marL="44450" marR="44450" marT="0" marB="0" anchor="ctr">
                    <a:lnL w="9525" cap="flat" cmpd="sng" algn="ctr">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9524" cap="flat" cmpd="sng" algn="ctr">
                      <a:solidFill>
                        <a:srgbClr val="CCCCCC"/>
                      </a:solidFill>
                      <a:prstDash val="solid"/>
                      <a:round/>
                      <a:headEnd type="none" w="med" len="med"/>
                      <a:tailEnd type="none" w="med" len="med"/>
                    </a:lnT>
                    <a:lnB w="9525" cap="flat" cmpd="sng">
                      <a:solidFill>
                        <a:srgbClr val="CCCCCC"/>
                      </a:solidFill>
                      <a:prstDash val="solid"/>
                      <a:round/>
                      <a:headEnd type="none" w="sm" len="sm"/>
                      <a:tailEnd type="none" w="sm" len="sm"/>
                    </a:lnB>
                    <a:solidFill>
                      <a:srgbClr val="FFFFFF"/>
                    </a:solidFill>
                  </a:tcPr>
                </a:tc>
                <a:extLst>
                  <a:ext uri="{0D108BD9-81ED-4DB2-BD59-A6C34878D82A}">
                    <a16:rowId xmlns:a16="http://schemas.microsoft.com/office/drawing/2014/main" val="3903417876"/>
                  </a:ext>
                </a:extLst>
              </a:tr>
              <a:tr h="228114">
                <a:tc>
                  <a:txBody>
                    <a:bodyPr/>
                    <a:lstStyle/>
                    <a:p>
                      <a:pPr marL="0" marR="0" lvl="0" indent="0" algn="l" rtl="0">
                        <a:lnSpc>
                          <a:spcPct val="100000"/>
                        </a:lnSpc>
                        <a:spcBef>
                          <a:spcPts val="0"/>
                        </a:spcBef>
                        <a:spcAft>
                          <a:spcPts val="0"/>
                        </a:spcAft>
                        <a:buNone/>
                      </a:pPr>
                      <a:r>
                        <a:rPr lang="es-MX" sz="1200" b="0">
                          <a:latin typeface="Helvetica"/>
                        </a:rPr>
                        <a:t>Dirección General de Minería </a:t>
                      </a:r>
                      <a:endParaRPr sz="1200" b="0">
                        <a:latin typeface="Helvetica"/>
                      </a:endParaRPr>
                    </a:p>
                  </a:txBody>
                  <a:tcPr marL="13900" marR="13900" marT="0" marB="0" anchor="ctr">
                    <a:lnL w="12700" cap="flat" cmpd="sng" algn="ctr">
                      <a:solidFill>
                        <a:schemeClr val="tx1"/>
                      </a:solidFill>
                      <a:prstDash val="solid"/>
                      <a:round/>
                      <a:headEnd type="none" w="med" len="med"/>
                      <a:tailEnd type="none" w="med" len="med"/>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lgn="ctr">
                      <a:solidFill>
                        <a:srgbClr val="CCCCCC"/>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400" b="0" i="0" u="none" strike="noStrike" cap="none">
                          <a:solidFill>
                            <a:srgbClr val="000000"/>
                          </a:solidFill>
                          <a:latin typeface="Helvetica"/>
                          <a:ea typeface="Calibri"/>
                          <a:cs typeface="Arial"/>
                        </a:rPr>
                        <a:t>4</a:t>
                      </a:r>
                      <a:endParaRPr lang="es-MX" sz="1400" b="0" i="0" u="none" strike="noStrike" cap="none">
                        <a:solidFill>
                          <a:srgbClr val="000000"/>
                        </a:solidFill>
                        <a:latin typeface="Helvetica"/>
                        <a:ea typeface="Calibri"/>
                        <a:cs typeface="Arial"/>
                        <a:sym typeface="Arial"/>
                      </a:endParaRPr>
                    </a:p>
                  </a:txBody>
                  <a:tcPr marL="44450" marR="44450" marT="0" marB="0" anchor="ctr">
                    <a:lnL w="9525" cap="flat" cmpd="sng" algn="ctr">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FFFFFF"/>
                    </a:solidFill>
                  </a:tcPr>
                </a:tc>
                <a:extLst>
                  <a:ext uri="{0D108BD9-81ED-4DB2-BD59-A6C34878D82A}">
                    <a16:rowId xmlns:a16="http://schemas.microsoft.com/office/drawing/2014/main" val="3046495573"/>
                  </a:ext>
                </a:extLst>
              </a:tr>
              <a:tr h="242001">
                <a:tc>
                  <a:txBody>
                    <a:bodyPr/>
                    <a:lstStyle/>
                    <a:p>
                      <a:pPr marL="0" marR="0" lvl="0" indent="0" algn="l" rtl="0">
                        <a:lnSpc>
                          <a:spcPct val="100000"/>
                        </a:lnSpc>
                        <a:spcBef>
                          <a:spcPts val="0"/>
                        </a:spcBef>
                        <a:spcAft>
                          <a:spcPts val="0"/>
                        </a:spcAft>
                        <a:buNone/>
                      </a:pPr>
                      <a:r>
                        <a:rPr lang="es-MX" sz="1200" b="0">
                          <a:latin typeface="Helvetica"/>
                        </a:rPr>
                        <a:t>Comisión de Mejora Regulatoria </a:t>
                      </a:r>
                      <a:endParaRPr sz="1200" b="0">
                        <a:latin typeface="Helvetica"/>
                      </a:endParaRPr>
                    </a:p>
                  </a:txBody>
                  <a:tcPr marL="13900" marR="13900" marT="0" marB="0" anchor="ctr">
                    <a:lnL w="12700" cap="flat" cmpd="sng" algn="ctr">
                      <a:solidFill>
                        <a:schemeClr val="tx1"/>
                      </a:solidFill>
                      <a:prstDash val="solid"/>
                      <a:round/>
                      <a:headEnd type="none" w="med" len="med"/>
                      <a:tailEnd type="none" w="med" len="med"/>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lgn="ctr">
                      <a:solidFill>
                        <a:srgbClr val="CCCCCC"/>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400" b="0" i="0" u="none" strike="noStrike" cap="none">
                          <a:solidFill>
                            <a:srgbClr val="000000"/>
                          </a:solidFill>
                          <a:latin typeface="Helvetica"/>
                          <a:ea typeface="Calibri"/>
                          <a:cs typeface="Arial"/>
                        </a:rPr>
                        <a:t>10</a:t>
                      </a:r>
                      <a:endParaRPr lang="es-MX" sz="1400" b="0" i="0" u="none" strike="noStrike" cap="none">
                        <a:solidFill>
                          <a:srgbClr val="000000"/>
                        </a:solidFill>
                        <a:latin typeface="Helvetica"/>
                        <a:ea typeface="Calibri"/>
                        <a:cs typeface="Arial"/>
                        <a:sym typeface="Arial"/>
                      </a:endParaRPr>
                    </a:p>
                  </a:txBody>
                  <a:tcPr marL="44450" marR="44450" marT="0" marB="0" anchor="ctr">
                    <a:lnL w="9525" cap="flat" cmpd="sng" algn="ctr">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lgn="ctr">
                      <a:solidFill>
                        <a:srgbClr val="CCCCCC"/>
                      </a:solidFill>
                      <a:prstDash val="solid"/>
                      <a:round/>
                      <a:headEnd type="none" w="sm" len="sm"/>
                      <a:tailEnd type="none" w="sm" len="sm"/>
                    </a:lnB>
                    <a:solidFill>
                      <a:srgbClr val="FFFFFF"/>
                    </a:solidFill>
                  </a:tcPr>
                </a:tc>
                <a:extLst>
                  <a:ext uri="{0D108BD9-81ED-4DB2-BD59-A6C34878D82A}">
                    <a16:rowId xmlns:a16="http://schemas.microsoft.com/office/drawing/2014/main" val="10008"/>
                  </a:ext>
                </a:extLst>
              </a:tr>
              <a:tr h="282334">
                <a:tc>
                  <a:txBody>
                    <a:bodyPr/>
                    <a:lstStyle/>
                    <a:p>
                      <a:pPr marL="0" marR="0" lvl="0" indent="0" algn="l" rtl="0">
                        <a:lnSpc>
                          <a:spcPct val="100000"/>
                        </a:lnSpc>
                        <a:spcBef>
                          <a:spcPts val="0"/>
                        </a:spcBef>
                        <a:spcAft>
                          <a:spcPts val="0"/>
                        </a:spcAft>
                        <a:buNone/>
                      </a:pPr>
                      <a:r>
                        <a:rPr lang="es-MX" sz="1200" b="0">
                          <a:latin typeface="Helvetica"/>
                        </a:rPr>
                        <a:t>Dirección General de Innovación y Sectores Tecnológicos </a:t>
                      </a:r>
                      <a:endParaRPr sz="1200" b="0">
                        <a:latin typeface="Helvetica"/>
                      </a:endParaRPr>
                    </a:p>
                  </a:txBody>
                  <a:tcPr marL="13900" marR="13900" marT="0" marB="0" anchor="ctr">
                    <a:lnL w="12700" cap="flat" cmpd="sng" algn="ctr">
                      <a:solidFill>
                        <a:schemeClr val="tx1"/>
                      </a:solidFill>
                      <a:prstDash val="solid"/>
                      <a:round/>
                      <a:headEnd type="none" w="med" len="med"/>
                      <a:tailEnd type="none" w="med" len="med"/>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lgn="ctr">
                      <a:solidFill>
                        <a:srgbClr val="CCCCCC"/>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400" b="0" i="0" u="none" strike="noStrike" cap="none">
                          <a:solidFill>
                            <a:srgbClr val="000000"/>
                          </a:solidFill>
                          <a:latin typeface="Helvetica"/>
                          <a:ea typeface="Calibri"/>
                          <a:cs typeface="Arial"/>
                        </a:rPr>
                        <a:t>2</a:t>
                      </a:r>
                      <a:endParaRPr lang="es-MX" sz="1400" b="0" i="0" u="none" strike="noStrike" cap="none">
                        <a:solidFill>
                          <a:srgbClr val="000000"/>
                        </a:solidFill>
                        <a:latin typeface="Helvetica"/>
                        <a:ea typeface="Calibri"/>
                        <a:cs typeface="Arial"/>
                        <a:sym typeface="Arial"/>
                      </a:endParaRPr>
                    </a:p>
                  </a:txBody>
                  <a:tcPr marL="44450" marR="44450" marT="0" marB="0" anchor="ctr">
                    <a:lnL w="9525" cap="flat" cmpd="sng" algn="ctr">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lgn="ctr">
                      <a:solidFill>
                        <a:srgbClr val="CCCCCC"/>
                      </a:solidFill>
                      <a:prstDash val="solid"/>
                      <a:round/>
                      <a:headEnd type="none" w="sm" len="sm"/>
                      <a:tailEnd type="none" w="sm" len="sm"/>
                    </a:lnB>
                    <a:solidFill>
                      <a:srgbClr val="FFFFFF"/>
                    </a:solidFill>
                  </a:tcPr>
                </a:tc>
                <a:extLst>
                  <a:ext uri="{0D108BD9-81ED-4DB2-BD59-A6C34878D82A}">
                    <a16:rowId xmlns:a16="http://schemas.microsoft.com/office/drawing/2014/main" val="2306780749"/>
                  </a:ext>
                </a:extLst>
              </a:tr>
              <a:tr h="282334">
                <a:tc>
                  <a:txBody>
                    <a:bodyPr/>
                    <a:lstStyle/>
                    <a:p>
                      <a:pPr marL="0" marR="0" lvl="0" indent="0" algn="l" rtl="0">
                        <a:lnSpc>
                          <a:spcPct val="100000"/>
                        </a:lnSpc>
                        <a:spcBef>
                          <a:spcPts val="0"/>
                        </a:spcBef>
                        <a:spcAft>
                          <a:spcPts val="0"/>
                        </a:spcAft>
                        <a:buNone/>
                      </a:pPr>
                      <a:r>
                        <a:rPr lang="es-MX" sz="1200" b="0">
                          <a:latin typeface="Helvetica"/>
                        </a:rPr>
                        <a:t>Subsecretaría de Impulso a la Comercialización </a:t>
                      </a:r>
                      <a:endParaRPr sz="1200" b="0">
                        <a:latin typeface="Helvetica"/>
                      </a:endParaRPr>
                    </a:p>
                  </a:txBody>
                  <a:tcPr marL="13900" marR="13900" marT="0" marB="0" anchor="ctr">
                    <a:lnL w="12700" cap="flat" cmpd="sng" algn="ctr">
                      <a:solidFill>
                        <a:schemeClr val="tx1"/>
                      </a:solidFill>
                      <a:prstDash val="solid"/>
                      <a:round/>
                      <a:headEnd type="none" w="med" len="med"/>
                      <a:tailEnd type="none" w="med" len="med"/>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lgn="ctr">
                      <a:solidFill>
                        <a:srgbClr val="CCCCCC"/>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400" b="0" i="0" u="none" strike="noStrike" cap="none">
                          <a:solidFill>
                            <a:srgbClr val="000000"/>
                          </a:solidFill>
                          <a:latin typeface="Helvetica"/>
                          <a:ea typeface="Calibri"/>
                          <a:cs typeface="Arial"/>
                        </a:rPr>
                        <a:t>1</a:t>
                      </a:r>
                      <a:endParaRPr lang="es-MX" sz="1400" b="0" i="0" u="none" strike="noStrike" cap="none">
                        <a:solidFill>
                          <a:srgbClr val="000000"/>
                        </a:solidFill>
                        <a:latin typeface="Helvetica"/>
                        <a:ea typeface="Calibri"/>
                        <a:cs typeface="Arial"/>
                        <a:sym typeface="Arial"/>
                      </a:endParaRPr>
                    </a:p>
                  </a:txBody>
                  <a:tcPr marL="44450" marR="44450" marT="0" marB="0" anchor="ctr">
                    <a:lnL w="9525" cap="flat" cmpd="sng" algn="ctr">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solidFill>
                      <a:srgbClr val="FFFFFF"/>
                    </a:solidFill>
                  </a:tcPr>
                </a:tc>
                <a:extLst>
                  <a:ext uri="{0D108BD9-81ED-4DB2-BD59-A6C34878D82A}">
                    <a16:rowId xmlns:a16="http://schemas.microsoft.com/office/drawing/2014/main" val="1343264782"/>
                  </a:ext>
                </a:extLst>
              </a:tr>
              <a:tr h="282334">
                <a:tc>
                  <a:txBody>
                    <a:bodyPr/>
                    <a:lstStyle/>
                    <a:p>
                      <a:pPr marL="0" marR="0" lvl="0" indent="0" algn="l" rtl="0">
                        <a:lnSpc>
                          <a:spcPct val="100000"/>
                        </a:lnSpc>
                        <a:spcBef>
                          <a:spcPts val="0"/>
                        </a:spcBef>
                        <a:spcAft>
                          <a:spcPts val="0"/>
                        </a:spcAft>
                        <a:buNone/>
                      </a:pPr>
                      <a:r>
                        <a:rPr lang="es-MX" sz="1200" b="0">
                          <a:latin typeface="Helvetica"/>
                        </a:rPr>
                        <a:t>Dirección General de Vinculación e Industria Manufacturera </a:t>
                      </a:r>
                      <a:endParaRPr sz="1200" b="0">
                        <a:latin typeface="Helvetica"/>
                      </a:endParaRPr>
                    </a:p>
                  </a:txBody>
                  <a:tcPr marL="13900" marR="13900" marT="0" marB="0" anchor="ctr">
                    <a:lnL w="12700" cap="flat" cmpd="sng" algn="ctr">
                      <a:solidFill>
                        <a:schemeClr val="tx1"/>
                      </a:solidFill>
                      <a:prstDash val="solid"/>
                      <a:round/>
                      <a:headEnd type="none" w="med" len="med"/>
                      <a:tailEnd type="none" w="med" len="med"/>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lgn="ctr">
                      <a:solidFill>
                        <a:srgbClr val="CCCCCC"/>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400" b="0" i="0" u="none" strike="noStrike" cap="none">
                          <a:solidFill>
                            <a:srgbClr val="000000"/>
                          </a:solidFill>
                          <a:latin typeface="Helvetica"/>
                          <a:ea typeface="Calibri"/>
                          <a:cs typeface="Arial"/>
                        </a:rPr>
                        <a:t>4</a:t>
                      </a:r>
                      <a:endParaRPr lang="es-MX" sz="1400" b="0" i="0" u="none" strike="noStrike" cap="none">
                        <a:solidFill>
                          <a:srgbClr val="000000"/>
                        </a:solidFill>
                        <a:latin typeface="Helvetica"/>
                        <a:ea typeface="Calibri"/>
                        <a:cs typeface="Arial"/>
                        <a:sym typeface="Arial"/>
                      </a:endParaRPr>
                    </a:p>
                  </a:txBody>
                  <a:tcPr marL="44450" marR="44450" marT="0" marB="0" anchor="ctr">
                    <a:lnL w="9525" cap="flat" cmpd="sng" algn="ctr">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lgn="ctr">
                      <a:solidFill>
                        <a:srgbClr val="CCCCCC"/>
                      </a:solidFill>
                      <a:prstDash val="solid"/>
                      <a:round/>
                      <a:headEnd type="none" w="sm" len="sm"/>
                      <a:tailEnd type="none" w="sm" len="sm"/>
                    </a:lnB>
                    <a:solidFill>
                      <a:srgbClr val="FFFFFF"/>
                    </a:solidFill>
                  </a:tcPr>
                </a:tc>
                <a:extLst>
                  <a:ext uri="{0D108BD9-81ED-4DB2-BD59-A6C34878D82A}">
                    <a16:rowId xmlns:a16="http://schemas.microsoft.com/office/drawing/2014/main" val="2662053"/>
                  </a:ext>
                </a:extLst>
              </a:tr>
              <a:tr h="282334">
                <a:tc>
                  <a:txBody>
                    <a:bodyPr/>
                    <a:lstStyle/>
                    <a:p>
                      <a:pPr marL="0" marR="0" lvl="0" indent="0" algn="l" rtl="0">
                        <a:lnSpc>
                          <a:spcPct val="100000"/>
                        </a:lnSpc>
                        <a:spcBef>
                          <a:spcPts val="0"/>
                        </a:spcBef>
                        <a:spcAft>
                          <a:spcPts val="0"/>
                        </a:spcAft>
                        <a:buNone/>
                      </a:pPr>
                      <a:r>
                        <a:rPr lang="es-MX" sz="1200" b="0">
                          <a:latin typeface="Helvetica"/>
                        </a:rPr>
                        <a:t>Dirección General de Desarrollo Empresarial</a:t>
                      </a:r>
                      <a:endParaRPr sz="1200" b="0">
                        <a:latin typeface="Helvetica"/>
                      </a:endParaRPr>
                    </a:p>
                  </a:txBody>
                  <a:tcPr marL="13900" marR="13900" marT="0" marB="0" anchor="ctr">
                    <a:lnL w="12700" cap="flat" cmpd="sng" algn="ctr">
                      <a:solidFill>
                        <a:schemeClr val="tx1"/>
                      </a:solidFill>
                      <a:prstDash val="solid"/>
                      <a:round/>
                      <a:headEnd type="none" w="med" len="med"/>
                      <a:tailEnd type="none" w="med" len="med"/>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lgn="ctr">
                      <a:solidFill>
                        <a:srgbClr val="CCCCCC"/>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400" b="0" i="0" u="none" strike="noStrike" cap="none">
                          <a:solidFill>
                            <a:srgbClr val="000000"/>
                          </a:solidFill>
                          <a:latin typeface="Helvetica"/>
                          <a:ea typeface="Calibri"/>
                          <a:cs typeface="Arial"/>
                        </a:rPr>
                        <a:t>8</a:t>
                      </a:r>
                      <a:endParaRPr lang="es-MX" sz="1400" b="0" i="0" u="none" strike="noStrike" cap="none">
                        <a:solidFill>
                          <a:srgbClr val="000000"/>
                        </a:solidFill>
                        <a:latin typeface="Helvetica"/>
                        <a:ea typeface="Calibri"/>
                        <a:cs typeface="Arial"/>
                        <a:sym typeface="Arial"/>
                      </a:endParaRPr>
                    </a:p>
                  </a:txBody>
                  <a:tcPr marL="44450" marR="44450" marT="0" marB="0" anchor="ctr">
                    <a:lnL w="9525" cap="flat" cmpd="sng" algn="ctr">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lgn="ctr">
                      <a:solidFill>
                        <a:srgbClr val="CCCCCC"/>
                      </a:solidFill>
                      <a:prstDash val="solid"/>
                      <a:round/>
                      <a:headEnd type="none" w="sm" len="sm"/>
                      <a:tailEnd type="none" w="sm" len="sm"/>
                    </a:lnB>
                    <a:solidFill>
                      <a:srgbClr val="FFFFFF"/>
                    </a:solidFill>
                  </a:tcPr>
                </a:tc>
                <a:extLst>
                  <a:ext uri="{0D108BD9-81ED-4DB2-BD59-A6C34878D82A}">
                    <a16:rowId xmlns:a16="http://schemas.microsoft.com/office/drawing/2014/main" val="4216627043"/>
                  </a:ext>
                </a:extLst>
              </a:tr>
              <a:tr h="282334">
                <a:tc>
                  <a:txBody>
                    <a:bodyPr/>
                    <a:lstStyle/>
                    <a:p>
                      <a:pPr marL="0" lvl="0" indent="0" algn="l">
                        <a:lnSpc>
                          <a:spcPct val="100000"/>
                        </a:lnSpc>
                        <a:spcBef>
                          <a:spcPts val="0"/>
                        </a:spcBef>
                        <a:spcAft>
                          <a:spcPts val="0"/>
                        </a:spcAft>
                        <a:buNone/>
                      </a:pPr>
                      <a:r>
                        <a:rPr lang="es-MX" sz="1200" b="0">
                          <a:latin typeface="Helvetica"/>
                        </a:rPr>
                        <a:t>Consejo Regulador del Bacanora</a:t>
                      </a:r>
                    </a:p>
                  </a:txBody>
                  <a:tcPr marL="13900" marR="13900" marT="0" marB="0" anchor="ctr">
                    <a:lnL w="12700">
                      <a:solidFill>
                        <a:schemeClr val="tx1"/>
                      </a:solidFill>
                    </a:lnL>
                    <a:lnR w="9524">
                      <a:solidFill>
                        <a:srgbClr val="CCCCCC"/>
                      </a:solidFill>
                    </a:lnR>
                    <a:lnT w="9525" cap="flat" cmpd="sng" algn="ctr">
                      <a:solidFill>
                        <a:srgbClr val="CCCCCC"/>
                      </a:solidFill>
                      <a:prstDash val="solid"/>
                      <a:round/>
                      <a:headEnd type="none" w="sm" len="sm"/>
                      <a:tailEnd type="none" w="sm" len="sm"/>
                    </a:lnT>
                    <a:lnB w="9524">
                      <a:solidFill>
                        <a:srgbClr val="CCCCCC"/>
                      </a:solidFill>
                    </a:lnB>
                    <a:solidFill>
                      <a:srgbClr val="FFFFFF"/>
                    </a:solidFill>
                  </a:tcPr>
                </a:tc>
                <a:tc>
                  <a:txBody>
                    <a:bodyPr/>
                    <a:lstStyle/>
                    <a:p>
                      <a:pPr lvl="0" algn="ctr">
                        <a:lnSpc>
                          <a:spcPct val="107000"/>
                        </a:lnSpc>
                        <a:spcAft>
                          <a:spcPts val="800"/>
                        </a:spcAft>
                        <a:buNone/>
                      </a:pPr>
                      <a:r>
                        <a:rPr lang="es-MX" sz="1400" b="0" i="0" u="none" strike="noStrike" cap="none">
                          <a:solidFill>
                            <a:srgbClr val="000000"/>
                          </a:solidFill>
                          <a:latin typeface="Helvetica"/>
                          <a:ea typeface="Calibri"/>
                          <a:cs typeface="Arial"/>
                        </a:rPr>
                        <a:t>4</a:t>
                      </a:r>
                      <a:endParaRPr lang="es-MX" sz="1400" b="0" i="0" u="none" strike="noStrike" cap="none">
                        <a:solidFill>
                          <a:srgbClr val="000000"/>
                        </a:solidFill>
                        <a:latin typeface="Helvetica"/>
                        <a:ea typeface="Calibri"/>
                        <a:cs typeface="Arial"/>
                        <a:sym typeface="Arial"/>
                      </a:endParaRPr>
                    </a:p>
                  </a:txBody>
                  <a:tcPr marL="44449" marR="44449" marT="0" marB="0" anchor="ctr">
                    <a:lnL w="9524">
                      <a:solidFill>
                        <a:srgbClr val="CCCCCC"/>
                      </a:solidFill>
                    </a:lnL>
                    <a:lnR w="9524">
                      <a:solidFill>
                        <a:srgbClr val="CCCCCC"/>
                      </a:solidFill>
                    </a:lnR>
                    <a:lnT w="9525" cap="flat" cmpd="sng" algn="ctr">
                      <a:solidFill>
                        <a:srgbClr val="CCCCCC"/>
                      </a:solidFill>
                      <a:prstDash val="solid"/>
                      <a:round/>
                      <a:headEnd type="none" w="sm" len="sm"/>
                      <a:tailEnd type="none" w="sm" len="sm"/>
                    </a:lnT>
                    <a:lnB w="9524">
                      <a:solidFill>
                        <a:srgbClr val="CCCCCC"/>
                      </a:solidFill>
                    </a:lnB>
                    <a:solidFill>
                      <a:srgbClr val="FFFFFF"/>
                    </a:solidFill>
                  </a:tcPr>
                </a:tc>
                <a:extLst>
                  <a:ext uri="{0D108BD9-81ED-4DB2-BD59-A6C34878D82A}">
                    <a16:rowId xmlns:a16="http://schemas.microsoft.com/office/drawing/2014/main" val="4209698988"/>
                  </a:ext>
                </a:extLst>
              </a:tr>
              <a:tr h="282334">
                <a:tc>
                  <a:txBody>
                    <a:bodyPr/>
                    <a:lstStyle/>
                    <a:p>
                      <a:pPr marL="0" marR="0" lvl="0" indent="0" algn="l" rtl="0">
                        <a:lnSpc>
                          <a:spcPct val="100000"/>
                        </a:lnSpc>
                        <a:spcBef>
                          <a:spcPts val="0"/>
                        </a:spcBef>
                        <a:spcAft>
                          <a:spcPts val="0"/>
                        </a:spcAft>
                        <a:buNone/>
                      </a:pPr>
                      <a:r>
                        <a:rPr lang="es-MX" sz="1200" b="0">
                          <a:latin typeface="Helvetica"/>
                        </a:rPr>
                        <a:t>Unidad de Transparencia</a:t>
                      </a:r>
                      <a:endParaRPr sz="1200" b="0">
                        <a:latin typeface="Helvetica"/>
                      </a:endParaRPr>
                    </a:p>
                  </a:txBody>
                  <a:tcPr marL="13900" marR="13900" marT="0" marB="0" anchor="ctr">
                    <a:lnL w="12700" cap="flat" cmpd="sng" algn="ctr">
                      <a:solidFill>
                        <a:schemeClr val="tx1"/>
                      </a:solidFill>
                      <a:prstDash val="solid"/>
                      <a:round/>
                      <a:headEnd type="none" w="med" len="med"/>
                      <a:tailEnd type="none" w="med" len="med"/>
                    </a:lnL>
                    <a:lnR w="9525" cap="flat" cmpd="sng" algn="ctr">
                      <a:solidFill>
                        <a:srgbClr val="CCCCCC"/>
                      </a:solidFill>
                      <a:prstDash val="solid"/>
                      <a:round/>
                      <a:headEnd type="none" w="sm" len="sm"/>
                      <a:tailEnd type="none" w="sm" len="sm"/>
                    </a:lnR>
                    <a:lnT w="9524" cap="flat" cmpd="sng" algn="ctr">
                      <a:solidFill>
                        <a:srgbClr val="CCCCCC"/>
                      </a:solidFill>
                      <a:prstDash val="solid"/>
                      <a:round/>
                      <a:headEnd type="none" w="med" len="med"/>
                      <a:tailEnd type="none" w="med" len="med"/>
                    </a:lnT>
                    <a:lnB w="9525" cap="flat" cmpd="sng" algn="ctr">
                      <a:solidFill>
                        <a:srgbClr val="CCCCCC"/>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400" b="0" i="0" u="none" strike="noStrike" cap="none">
                          <a:solidFill>
                            <a:srgbClr val="000000"/>
                          </a:solidFill>
                          <a:latin typeface="Helvetica"/>
                          <a:ea typeface="Calibri"/>
                          <a:cs typeface="Arial"/>
                        </a:rPr>
                        <a:t>1</a:t>
                      </a:r>
                      <a:endParaRPr lang="es-MX" sz="1400" b="0" i="0" u="none" strike="noStrike" cap="none">
                        <a:solidFill>
                          <a:srgbClr val="000000"/>
                        </a:solidFill>
                        <a:latin typeface="Helvetica"/>
                        <a:ea typeface="Calibri"/>
                        <a:cs typeface="Arial"/>
                        <a:sym typeface="Arial"/>
                      </a:endParaRPr>
                    </a:p>
                  </a:txBody>
                  <a:tcPr marL="44450" marR="44450" marT="0" marB="0" anchor="ctr">
                    <a:lnL w="9525" cap="flat" cmpd="sng" algn="ctr">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9524" cap="flat" cmpd="sng" algn="ctr">
                      <a:solidFill>
                        <a:srgbClr val="CCCCCC"/>
                      </a:solidFill>
                      <a:prstDash val="solid"/>
                      <a:round/>
                      <a:headEnd type="none" w="med" len="med"/>
                      <a:tailEnd type="none" w="med" len="med"/>
                    </a:lnT>
                    <a:lnB w="9525" cap="flat" cmpd="sng" algn="ctr">
                      <a:solidFill>
                        <a:srgbClr val="CCCCCC"/>
                      </a:solidFill>
                      <a:prstDash val="solid"/>
                      <a:round/>
                      <a:headEnd type="none" w="sm" len="sm"/>
                      <a:tailEnd type="none" w="sm" len="sm"/>
                    </a:lnB>
                    <a:solidFill>
                      <a:srgbClr val="FFFFFF"/>
                    </a:solidFill>
                  </a:tcPr>
                </a:tc>
                <a:extLst>
                  <a:ext uri="{0D108BD9-81ED-4DB2-BD59-A6C34878D82A}">
                    <a16:rowId xmlns:a16="http://schemas.microsoft.com/office/drawing/2014/main" val="688323079"/>
                  </a:ext>
                </a:extLst>
              </a:tr>
              <a:tr h="282334">
                <a:tc>
                  <a:txBody>
                    <a:bodyPr/>
                    <a:lstStyle/>
                    <a:p>
                      <a:pPr marL="0" marR="0" lvl="0" indent="0" algn="l" rtl="0">
                        <a:lnSpc>
                          <a:spcPct val="100000"/>
                        </a:lnSpc>
                        <a:spcBef>
                          <a:spcPts val="0"/>
                        </a:spcBef>
                        <a:spcAft>
                          <a:spcPts val="0"/>
                        </a:spcAft>
                        <a:buNone/>
                      </a:pPr>
                      <a:r>
                        <a:rPr lang="es-MX" sz="1200" b="0">
                          <a:latin typeface="Helvetica"/>
                        </a:rPr>
                        <a:t>Dirección General de Energía</a:t>
                      </a:r>
                      <a:endParaRPr sz="1200" b="0">
                        <a:latin typeface="Helvetica"/>
                      </a:endParaRPr>
                    </a:p>
                  </a:txBody>
                  <a:tcPr marL="13900" marR="13900" marT="0" marB="0" anchor="ctr">
                    <a:lnL w="12700" cap="flat" cmpd="sng" algn="ctr">
                      <a:solidFill>
                        <a:schemeClr val="tx1"/>
                      </a:solidFill>
                      <a:prstDash val="solid"/>
                      <a:round/>
                      <a:headEnd type="none" w="med" len="med"/>
                      <a:tailEnd type="none" w="med" len="med"/>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lgn="ctr">
                      <a:solidFill>
                        <a:srgbClr val="CCCCCC"/>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400" b="0" i="0" u="none" strike="noStrike" cap="none">
                          <a:solidFill>
                            <a:srgbClr val="000000"/>
                          </a:solidFill>
                          <a:latin typeface="Helvetica"/>
                          <a:ea typeface="Calibri"/>
                          <a:cs typeface="Arial"/>
                        </a:rPr>
                        <a:t>7</a:t>
                      </a:r>
                      <a:endParaRPr lang="es-MX" sz="1400" b="0" i="0" u="none" strike="noStrike" cap="none">
                        <a:solidFill>
                          <a:srgbClr val="000000"/>
                        </a:solidFill>
                        <a:latin typeface="Helvetica"/>
                        <a:ea typeface="Calibri"/>
                        <a:cs typeface="Arial"/>
                        <a:sym typeface="Arial"/>
                      </a:endParaRPr>
                    </a:p>
                  </a:txBody>
                  <a:tcPr marL="44450" marR="44450" marT="0" marB="0" anchor="ctr">
                    <a:lnL w="9525" cap="flat" cmpd="sng" algn="ctr">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9525" cap="flat" cmpd="sng" algn="ctr">
                      <a:solidFill>
                        <a:srgbClr val="CCCCCC"/>
                      </a:solidFill>
                      <a:prstDash val="solid"/>
                      <a:round/>
                      <a:headEnd type="none" w="sm" len="sm"/>
                      <a:tailEnd type="none" w="sm" len="sm"/>
                    </a:lnB>
                    <a:solidFill>
                      <a:srgbClr val="FFFFFF"/>
                    </a:solidFill>
                  </a:tcPr>
                </a:tc>
                <a:extLst>
                  <a:ext uri="{0D108BD9-81ED-4DB2-BD59-A6C34878D82A}">
                    <a16:rowId xmlns:a16="http://schemas.microsoft.com/office/drawing/2014/main" val="2006857415"/>
                  </a:ext>
                </a:extLst>
              </a:tr>
              <a:tr h="394738">
                <a:tc>
                  <a:txBody>
                    <a:bodyPr/>
                    <a:lstStyle/>
                    <a:p>
                      <a:pPr marL="0" marR="0" lvl="0" indent="0" algn="ctr" rtl="0">
                        <a:lnSpc>
                          <a:spcPct val="100000"/>
                        </a:lnSpc>
                        <a:spcBef>
                          <a:spcPts val="0"/>
                        </a:spcBef>
                        <a:spcAft>
                          <a:spcPts val="0"/>
                        </a:spcAft>
                        <a:buNone/>
                      </a:pPr>
                      <a:r>
                        <a:rPr lang="es-ES" sz="1400" b="1">
                          <a:latin typeface="Helvetica"/>
                        </a:rPr>
                        <a:t>TOTAL</a:t>
                      </a:r>
                      <a:endParaRPr sz="1400" b="1">
                        <a:latin typeface="Helvetica"/>
                      </a:endParaRPr>
                    </a:p>
                  </a:txBody>
                  <a:tcPr marL="13900" marR="13900" marT="0" marB="0" anchor="ctr">
                    <a:lnL w="12700" cap="flat" cmpd="sng" algn="ctr">
                      <a:solidFill>
                        <a:schemeClr val="tx1"/>
                      </a:solidFill>
                      <a:prstDash val="solid"/>
                      <a:round/>
                      <a:headEnd type="none" w="med" len="med"/>
                      <a:tailEnd type="none" w="med" len="med"/>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None/>
                      </a:pPr>
                      <a:r>
                        <a:rPr lang="es-MX" sz="1400" b="1" dirty="0">
                          <a:latin typeface="Helvetica"/>
                        </a:rPr>
                        <a:t>51</a:t>
                      </a:r>
                    </a:p>
                  </a:txBody>
                  <a:tcPr marL="13900" marR="13900" marT="0" marB="0" anchor="ctr">
                    <a:lnL w="9525" cap="flat" cmpd="sng" algn="ctr">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9525" cap="flat" cmpd="sng" algn="ctr">
                      <a:solidFill>
                        <a:srgbClr val="CCCCCC"/>
                      </a:solidFill>
                      <a:prstDash val="solid"/>
                      <a:round/>
                      <a:headEnd type="none" w="sm" len="sm"/>
                      <a:tailEnd type="none" w="sm" len="sm"/>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383287447"/>
                  </a:ext>
                </a:extLst>
              </a:tr>
            </a:tbl>
          </a:graphicData>
        </a:graphic>
      </p:graphicFrame>
      <p:graphicFrame>
        <p:nvGraphicFramePr>
          <p:cNvPr id="13" name="15 Tabla">
            <a:extLst>
              <a:ext uri="{FF2B5EF4-FFF2-40B4-BE49-F238E27FC236}">
                <a16:creationId xmlns:a16="http://schemas.microsoft.com/office/drawing/2014/main" id="{EF3753CB-69AF-2521-54C3-3AF36BC269A8}"/>
              </a:ext>
            </a:extLst>
          </p:cNvPr>
          <p:cNvGraphicFramePr>
            <a:graphicFrameLocks noGrp="1"/>
          </p:cNvGraphicFramePr>
          <p:nvPr>
            <p:extLst>
              <p:ext uri="{D42A27DB-BD31-4B8C-83A1-F6EECF244321}">
                <p14:modId xmlns:p14="http://schemas.microsoft.com/office/powerpoint/2010/main" val="2613290874"/>
              </p:ext>
            </p:extLst>
          </p:nvPr>
        </p:nvGraphicFramePr>
        <p:xfrm>
          <a:off x="7986212" y="2871958"/>
          <a:ext cx="3553181" cy="1507731"/>
        </p:xfrm>
        <a:graphic>
          <a:graphicData uri="http://schemas.openxmlformats.org/drawingml/2006/table">
            <a:tbl>
              <a:tblPr firstRow="1" bandRow="1">
                <a:tableStyleId>{5940675A-B579-460E-94D1-54222C63F5DA}</a:tableStyleId>
              </a:tblPr>
              <a:tblGrid>
                <a:gridCol w="1861794">
                  <a:extLst>
                    <a:ext uri="{9D8B030D-6E8A-4147-A177-3AD203B41FA5}">
                      <a16:colId xmlns:a16="http://schemas.microsoft.com/office/drawing/2014/main" val="20000"/>
                    </a:ext>
                  </a:extLst>
                </a:gridCol>
                <a:gridCol w="1691387">
                  <a:extLst>
                    <a:ext uri="{9D8B030D-6E8A-4147-A177-3AD203B41FA5}">
                      <a16:colId xmlns:a16="http://schemas.microsoft.com/office/drawing/2014/main" val="20002"/>
                    </a:ext>
                  </a:extLst>
                </a:gridCol>
              </a:tblGrid>
              <a:tr h="394469">
                <a:tc>
                  <a:txBody>
                    <a:bodyPr/>
                    <a:lstStyle/>
                    <a:p>
                      <a:pPr marL="0" algn="ctr" defTabSz="914400" rtl="0" eaLnBrk="1" latinLnBrk="0" hangingPunct="1"/>
                      <a:r>
                        <a:rPr lang="es-MX" sz="1400" b="1" kern="1200" baseline="0">
                          <a:solidFill>
                            <a:schemeClr val="bg1"/>
                          </a:solidFill>
                          <a:latin typeface="+mn-lt"/>
                          <a:ea typeface="+mn-ea"/>
                          <a:cs typeface="+mn-cs"/>
                        </a:rPr>
                        <a:t>ESTATUS</a:t>
                      </a:r>
                    </a:p>
                  </a:txBody>
                  <a:tcPr>
                    <a:solidFill>
                      <a:schemeClr val="accent1">
                        <a:lumMod val="60000"/>
                        <a:lumOff val="40000"/>
                      </a:schemeClr>
                    </a:solidFill>
                  </a:tcPr>
                </a:tc>
                <a:tc>
                  <a:txBody>
                    <a:bodyPr/>
                    <a:lstStyle/>
                    <a:p>
                      <a:pPr marL="0" algn="ctr" defTabSz="914400" rtl="0" eaLnBrk="1" latinLnBrk="0" hangingPunct="1"/>
                      <a:r>
                        <a:rPr lang="es-MX" sz="1400" b="1" kern="1200" baseline="0">
                          <a:solidFill>
                            <a:schemeClr val="bg1"/>
                          </a:solidFill>
                        </a:rPr>
                        <a:t># INDICADORES</a:t>
                      </a:r>
                      <a:endParaRPr lang="es-MX" sz="1400" b="1" kern="1200" baseline="0">
                        <a:solidFill>
                          <a:schemeClr val="bg1"/>
                        </a:solidFill>
                        <a:latin typeface="+mn-lt"/>
                        <a:ea typeface="+mn-ea"/>
                        <a:cs typeface="+mn-cs"/>
                      </a:endParaRPr>
                    </a:p>
                  </a:txBody>
                  <a:tcPr>
                    <a:solidFill>
                      <a:schemeClr val="accent1">
                        <a:lumMod val="60000"/>
                        <a:lumOff val="40000"/>
                      </a:schemeClr>
                    </a:solidFill>
                  </a:tcPr>
                </a:tc>
                <a:extLst>
                  <a:ext uri="{0D108BD9-81ED-4DB2-BD59-A6C34878D82A}">
                    <a16:rowId xmlns:a16="http://schemas.microsoft.com/office/drawing/2014/main" val="1558894559"/>
                  </a:ext>
                </a:extLst>
              </a:tr>
              <a:tr h="363591">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s-MX" sz="1400" kern="1200">
                          <a:solidFill>
                            <a:schemeClr val="tx1"/>
                          </a:solidFill>
                        </a:rPr>
                        <a:t>Concluidas</a:t>
                      </a:r>
                      <a:endParaRPr lang="es-ES" sz="1400" kern="120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b="1" kern="1200">
                          <a:solidFill>
                            <a:schemeClr val="tx1"/>
                          </a:solidFill>
                          <a:latin typeface="+mn-lt"/>
                          <a:ea typeface="+mn-ea"/>
                          <a:cs typeface="+mn-cs"/>
                        </a:rPr>
                        <a:t>37</a:t>
                      </a:r>
                    </a:p>
                  </a:txBody>
                  <a:tcPr/>
                </a:tc>
                <a:extLst>
                  <a:ext uri="{0D108BD9-81ED-4DB2-BD59-A6C34878D82A}">
                    <a16:rowId xmlns:a16="http://schemas.microsoft.com/office/drawing/2014/main" val="10001"/>
                  </a:ext>
                </a:extLst>
              </a:tr>
              <a:tr h="363591">
                <a:tc>
                  <a:txBody>
                    <a:bodyPr/>
                    <a:lstStyle/>
                    <a:p>
                      <a:pPr marL="285750" indent="-285750" algn="l">
                        <a:buFont typeface="Wingdings" panose="05000000000000000000" pitchFamily="2" charset="2"/>
                        <a:buChar char="Ø"/>
                      </a:pPr>
                      <a:r>
                        <a:rPr lang="es-MX" sz="1400"/>
                        <a:t>En Proceso</a:t>
                      </a:r>
                      <a:endParaRPr lang="es-MX" sz="140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b="1" kern="1200">
                          <a:solidFill>
                            <a:schemeClr val="tx1"/>
                          </a:solidFill>
                          <a:latin typeface="+mn-lt"/>
                          <a:ea typeface="+mn-ea"/>
                          <a:cs typeface="+mn-cs"/>
                        </a:rPr>
                        <a:t>0</a:t>
                      </a:r>
                    </a:p>
                  </a:txBody>
                  <a:tcPr/>
                </a:tc>
                <a:extLst>
                  <a:ext uri="{0D108BD9-81ED-4DB2-BD59-A6C34878D82A}">
                    <a16:rowId xmlns:a16="http://schemas.microsoft.com/office/drawing/2014/main" val="10002"/>
                  </a:ext>
                </a:extLst>
              </a:tr>
              <a:tr h="386080">
                <a:tc>
                  <a:txBody>
                    <a:bodyPr/>
                    <a:lstStyle/>
                    <a:p>
                      <a:pPr marL="285750" indent="-285750" algn="l">
                        <a:buFont typeface="Wingdings" panose="05000000000000000000" pitchFamily="2" charset="2"/>
                        <a:buChar char="Ø"/>
                      </a:pPr>
                      <a:r>
                        <a:rPr lang="es-MX" sz="1400"/>
                        <a:t>Pendiente</a:t>
                      </a:r>
                      <a:endParaRPr lang="es-MX" sz="140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b="1" kern="1200" dirty="0">
                          <a:solidFill>
                            <a:schemeClr val="tx1"/>
                          </a:solidFill>
                          <a:latin typeface="+mn-lt"/>
                          <a:ea typeface="+mn-ea"/>
                          <a:cs typeface="+mn-cs"/>
                        </a:rPr>
                        <a:t>13</a:t>
                      </a:r>
                    </a:p>
                  </a:txBody>
                  <a:tcPr/>
                </a:tc>
                <a:extLst>
                  <a:ext uri="{0D108BD9-81ED-4DB2-BD59-A6C34878D82A}">
                    <a16:rowId xmlns:a16="http://schemas.microsoft.com/office/drawing/2014/main" val="10003"/>
                  </a:ext>
                </a:extLst>
              </a:tr>
            </a:tbl>
          </a:graphicData>
        </a:graphic>
      </p:graphicFrame>
      <p:sp>
        <p:nvSpPr>
          <p:cNvPr id="2" name="Rectángulo 1">
            <a:extLst>
              <a:ext uri="{FF2B5EF4-FFF2-40B4-BE49-F238E27FC236}">
                <a16:creationId xmlns:a16="http://schemas.microsoft.com/office/drawing/2014/main" id="{9DC0EF34-4908-7D12-E0A7-9DA6341663BF}"/>
              </a:ext>
            </a:extLst>
          </p:cNvPr>
          <p:cNvSpPr/>
          <p:nvPr/>
        </p:nvSpPr>
        <p:spPr>
          <a:xfrm>
            <a:off x="0" y="0"/>
            <a:ext cx="12192000" cy="23391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Grupo 3">
            <a:extLst>
              <a:ext uri="{FF2B5EF4-FFF2-40B4-BE49-F238E27FC236}">
                <a16:creationId xmlns:a16="http://schemas.microsoft.com/office/drawing/2014/main" id="{AF296AB5-739B-A212-8657-B3F25E26EEBD}"/>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C710B6DE-9530-658A-1D22-9101F730569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Seguimiento de Indicadores/</a:t>
              </a:r>
            </a:p>
            <a:p>
              <a:pPr marL="0" lvl="0" indent="0" algn="ctr" rtl="0">
                <a:spcBef>
                  <a:spcPts val="0"/>
                </a:spcBef>
                <a:spcAft>
                  <a:spcPts val="0"/>
                </a:spcAft>
                <a:buNone/>
              </a:pPr>
              <a:r>
                <a:rPr lang="es-ES" sz="2400" b="1" dirty="0">
                  <a:solidFill>
                    <a:schemeClr val="dk1"/>
                  </a:solidFill>
                  <a:ea typeface="Fira Sans"/>
                  <a:cs typeface="Fira Sans"/>
                  <a:sym typeface="Fira Sans"/>
                </a:rPr>
                <a:t>Economía</a:t>
              </a:r>
            </a:p>
          </p:txBody>
        </p:sp>
        <p:grpSp>
          <p:nvGrpSpPr>
            <p:cNvPr id="7" name="Grupo 6">
              <a:extLst>
                <a:ext uri="{FF2B5EF4-FFF2-40B4-BE49-F238E27FC236}">
                  <a16:creationId xmlns:a16="http://schemas.microsoft.com/office/drawing/2014/main" id="{9E5441F2-89F3-915E-E060-28AF8C921CA3}"/>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8566E69C-E9BA-086A-BD5E-AE1355E5258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243EB7FB-1C51-F11E-7338-28C76338C85C}"/>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75975AF0-5321-7ACD-DF5B-D50FBECFAB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6" name="CuadroTexto 5">
            <a:extLst>
              <a:ext uri="{FF2B5EF4-FFF2-40B4-BE49-F238E27FC236}">
                <a16:creationId xmlns:a16="http://schemas.microsoft.com/office/drawing/2014/main" id="{81CB17B3-5401-CFDF-8D55-47CE7921CF05}"/>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ea typeface="Calibri"/>
                <a:cs typeface="Calibri"/>
              </a:rPr>
              <a:t>Comité de Control y Desempeño Institucional </a:t>
            </a:r>
          </a:p>
          <a:p>
            <a:r>
              <a:rPr lang="es-ES" sz="1600">
                <a:ea typeface="Calibri"/>
                <a:cs typeface="Calibri"/>
              </a:rPr>
              <a:t>Sesión Ordinaria del 4to. Trimestre 2024</a:t>
            </a:r>
          </a:p>
        </p:txBody>
      </p:sp>
    </p:spTree>
    <p:extLst>
      <p:ext uri="{BB962C8B-B14F-4D97-AF65-F5344CB8AC3E}">
        <p14:creationId xmlns:p14="http://schemas.microsoft.com/office/powerpoint/2010/main" val="921828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A2BD6F94-CF1D-4F71-06C3-C9EB4EB9F0AD}"/>
              </a:ext>
            </a:extLst>
          </p:cNvPr>
          <p:cNvSpPr>
            <a:spLocks noGrp="1"/>
          </p:cNvSpPr>
          <p:nvPr>
            <p:ph type="title"/>
          </p:nvPr>
        </p:nvSpPr>
        <p:spPr>
          <a:xfrm>
            <a:off x="353256" y="1661981"/>
            <a:ext cx="11485460" cy="1092735"/>
          </a:xfrm>
          <a:noFill/>
        </p:spPr>
        <p:txBody>
          <a:bodyPr wrap="square">
            <a:spAutoFit/>
          </a:bodyPr>
          <a:lstStyle/>
          <a:p>
            <a:pPr algn="ctr" defTabSz="457200"/>
            <a:r>
              <a:rPr lang="es-MX" sz="3600" b="1" dirty="0">
                <a:ln w="9525">
                  <a:noFill/>
                  <a:prstDash val="solid"/>
                </a:ln>
                <a:solidFill>
                  <a:srgbClr val="93034E"/>
                </a:solidFill>
                <a:latin typeface="Aptos" panose="020B0004020202020204" pitchFamily="34" charset="0"/>
                <a:ea typeface="+mn-ea"/>
                <a:cs typeface="+mn-cs"/>
              </a:rPr>
              <a:t>La Secretaría de Anticorrupción y Buen Gobierno </a:t>
            </a:r>
            <a:r>
              <a:rPr lang="es-MX" sz="3600" dirty="0">
                <a:solidFill>
                  <a:srgbClr val="82002B"/>
                </a:solidFill>
                <a:latin typeface="Aptos" panose="020B0004020202020204" pitchFamily="34" charset="0"/>
              </a:rPr>
              <a:t>se convierte en </a:t>
            </a:r>
            <a:r>
              <a:rPr lang="es-MX" sz="3600" dirty="0">
                <a:solidFill>
                  <a:srgbClr val="926C00"/>
                </a:solidFill>
                <a:latin typeface="Aptos" panose="020B0004020202020204" pitchFamily="34" charset="0"/>
              </a:rPr>
              <a:t>un referente de apoyo y acompañamiento </a:t>
            </a:r>
            <a:r>
              <a:rPr lang="es-MX" sz="3600" dirty="0">
                <a:solidFill>
                  <a:schemeClr val="bg2">
                    <a:lumMod val="25000"/>
                  </a:schemeClr>
                </a:solidFill>
                <a:latin typeface="Aptos" panose="020B0004020202020204" pitchFamily="34" charset="0"/>
              </a:rPr>
              <a:t>para todo el gobierno. </a:t>
            </a:r>
            <a:endParaRPr lang="es-MX" sz="3600" b="1" dirty="0">
              <a:ln w="9525">
                <a:noFill/>
                <a:prstDash val="solid"/>
              </a:ln>
              <a:solidFill>
                <a:srgbClr val="93034E"/>
              </a:solidFill>
              <a:latin typeface="Aptos" panose="020B0004020202020204" pitchFamily="34" charset="0"/>
              <a:ea typeface="+mn-ea"/>
              <a:cs typeface="+mn-cs"/>
            </a:endParaRPr>
          </a:p>
        </p:txBody>
      </p:sp>
      <p:pic>
        <p:nvPicPr>
          <p:cNvPr id="11" name="Imagen 10" descr="Imagen que contiene Logotipo&#10;&#10;Descripción generada automáticamente">
            <a:extLst>
              <a:ext uri="{FF2B5EF4-FFF2-40B4-BE49-F238E27FC236}">
                <a16:creationId xmlns:a16="http://schemas.microsoft.com/office/drawing/2014/main" id="{04849983-8B7A-6CF2-BB34-1DBFDD3578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0199" y="310246"/>
            <a:ext cx="2711595" cy="1017447"/>
          </a:xfrm>
          <a:prstGeom prst="rect">
            <a:avLst/>
          </a:prstGeom>
        </p:spPr>
      </p:pic>
      <p:sp>
        <p:nvSpPr>
          <p:cNvPr id="12" name="CuadroTexto 11">
            <a:extLst>
              <a:ext uri="{FF2B5EF4-FFF2-40B4-BE49-F238E27FC236}">
                <a16:creationId xmlns:a16="http://schemas.microsoft.com/office/drawing/2014/main" id="{D2FA1D84-B9FF-2135-F2AF-E0D88E70CD58}"/>
              </a:ext>
            </a:extLst>
          </p:cNvPr>
          <p:cNvSpPr txBox="1"/>
          <p:nvPr/>
        </p:nvSpPr>
        <p:spPr>
          <a:xfrm>
            <a:off x="2967023" y="3089004"/>
            <a:ext cx="6257925" cy="830997"/>
          </a:xfrm>
          <a:prstGeom prst="rect">
            <a:avLst/>
          </a:prstGeom>
          <a:noFill/>
        </p:spPr>
        <p:txBody>
          <a:bodyPr wrap="square" rtlCol="0">
            <a:spAutoFit/>
          </a:bodyPr>
          <a:lstStyle/>
          <a:p>
            <a:pPr algn="ctr"/>
            <a:r>
              <a:rPr lang="es-MX" sz="2400" dirty="0">
                <a:latin typeface="Aptos" panose="020B0004020202020204" pitchFamily="34" charset="0"/>
              </a:rPr>
              <a:t>Transitamos de un enfoque </a:t>
            </a:r>
          </a:p>
          <a:p>
            <a:pPr algn="ctr"/>
            <a:r>
              <a:rPr lang="es-MX" sz="2400" dirty="0">
                <a:solidFill>
                  <a:srgbClr val="926C00"/>
                </a:solidFill>
                <a:latin typeface="Aptos" panose="020B0004020202020204" pitchFamily="34" charset="0"/>
              </a:rPr>
              <a:t>CORRECTIVO Y SANCIONADOR </a:t>
            </a:r>
          </a:p>
        </p:txBody>
      </p:sp>
      <p:sp>
        <p:nvSpPr>
          <p:cNvPr id="3" name="CuadroTexto 2">
            <a:extLst>
              <a:ext uri="{FF2B5EF4-FFF2-40B4-BE49-F238E27FC236}">
                <a16:creationId xmlns:a16="http://schemas.microsoft.com/office/drawing/2014/main" id="{D4A62485-0F34-7D4D-84FB-0E6A655D9271}"/>
              </a:ext>
            </a:extLst>
          </p:cNvPr>
          <p:cNvSpPr txBox="1"/>
          <p:nvPr/>
        </p:nvSpPr>
        <p:spPr>
          <a:xfrm>
            <a:off x="2299930" y="4118801"/>
            <a:ext cx="7592110" cy="1077218"/>
          </a:xfrm>
          <a:prstGeom prst="rect">
            <a:avLst/>
          </a:prstGeom>
          <a:noFill/>
        </p:spPr>
        <p:txBody>
          <a:bodyPr wrap="square">
            <a:spAutoFit/>
          </a:bodyPr>
          <a:lstStyle/>
          <a:p>
            <a:pPr algn="ctr"/>
            <a:r>
              <a:rPr lang="es-MX" sz="3200" dirty="0">
                <a:latin typeface="Aptos" panose="020B0004020202020204" pitchFamily="34" charset="0"/>
              </a:rPr>
              <a:t>A un nuevo enfoque de </a:t>
            </a:r>
          </a:p>
          <a:p>
            <a:pPr algn="ctr"/>
            <a:r>
              <a:rPr lang="es-MX" sz="3200" b="1" spc="-300" dirty="0">
                <a:ln w="9525">
                  <a:noFill/>
                  <a:prstDash val="solid"/>
                </a:ln>
                <a:solidFill>
                  <a:srgbClr val="93034E"/>
                </a:solidFill>
                <a:latin typeface="Aptos" panose="020B0004020202020204" pitchFamily="34" charset="0"/>
              </a:rPr>
              <a:t>PREVENCIÓN Y BUEN GOBIERNO</a:t>
            </a:r>
            <a:r>
              <a:rPr lang="es-MX" sz="3200" dirty="0">
                <a:solidFill>
                  <a:srgbClr val="926C00"/>
                </a:solidFill>
                <a:latin typeface="Aptos" panose="020B0004020202020204" pitchFamily="34" charset="0"/>
              </a:rPr>
              <a:t> </a:t>
            </a:r>
          </a:p>
        </p:txBody>
      </p:sp>
    </p:spTree>
    <p:extLst>
      <p:ext uri="{BB962C8B-B14F-4D97-AF65-F5344CB8AC3E}">
        <p14:creationId xmlns:p14="http://schemas.microsoft.com/office/powerpoint/2010/main" val="35194949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1122;p104">
            <a:extLst>
              <a:ext uri="{FF2B5EF4-FFF2-40B4-BE49-F238E27FC236}">
                <a16:creationId xmlns:a16="http://schemas.microsoft.com/office/drawing/2014/main" id="{D8A1E6BB-B8A6-5F74-A6D0-C5EAA9B4928C}"/>
              </a:ext>
            </a:extLst>
          </p:cNvPr>
          <p:cNvSpPr/>
          <p:nvPr/>
        </p:nvSpPr>
        <p:spPr>
          <a:xfrm>
            <a:off x="850168" y="1444334"/>
            <a:ext cx="6346167" cy="338514"/>
          </a:xfrm>
          <a:prstGeom prst="rect">
            <a:avLst/>
          </a:prstGeom>
          <a:noFill/>
          <a:ln>
            <a:noFill/>
          </a:ln>
        </p:spPr>
        <p:txBody>
          <a:bodyPr spcFirstLastPara="1" wrap="square" lIns="91425" tIns="45700" rIns="91425" bIns="45700" anchor="t" anchorCtr="0">
            <a:spAutoFit/>
          </a:bodyPr>
          <a:lstStyle/>
          <a:p>
            <a:pPr lvl="0">
              <a:buClr>
                <a:srgbClr val="000000"/>
              </a:buClr>
              <a:buSzPts val="1800"/>
            </a:pPr>
            <a:r>
              <a:rPr lang="en-US" sz="1600" b="1" i="0" u="none" strike="noStrike" cap="none" err="1">
                <a:solidFill>
                  <a:schemeClr val="dk1"/>
                </a:solidFill>
                <a:ea typeface="Calibri"/>
                <a:cs typeface="Calibri"/>
                <a:sym typeface="Calibri"/>
              </a:rPr>
              <a:t>Cumplimiento</a:t>
            </a:r>
            <a:r>
              <a:rPr lang="en-US" sz="1600" b="1" i="0" u="none" strike="noStrike" cap="none">
                <a:solidFill>
                  <a:schemeClr val="dk1"/>
                </a:solidFill>
                <a:ea typeface="Calibri"/>
                <a:cs typeface="Calibri"/>
                <a:sym typeface="Calibri"/>
              </a:rPr>
              <a:t> de </a:t>
            </a:r>
            <a:r>
              <a:rPr lang="en-US" sz="1600" b="1" i="0" u="none" strike="noStrike" cap="none" err="1">
                <a:solidFill>
                  <a:schemeClr val="dk1"/>
                </a:solidFill>
                <a:ea typeface="Calibri"/>
                <a:cs typeface="Calibri"/>
                <a:sym typeface="Calibri"/>
              </a:rPr>
              <a:t>indicadores</a:t>
            </a:r>
            <a:r>
              <a:rPr lang="en-US" sz="1600" b="1" i="0" u="none" strike="noStrike" cap="none">
                <a:solidFill>
                  <a:schemeClr val="dk1"/>
                </a:solidFill>
                <a:ea typeface="Calibri"/>
                <a:cs typeface="Calibri"/>
                <a:sym typeface="Calibri"/>
              </a:rPr>
              <a:t> del POA (SIPPSE)</a:t>
            </a:r>
            <a:endParaRPr sz="1600" b="1" i="0" u="none" strike="noStrike" cap="none">
              <a:solidFill>
                <a:schemeClr val="dk1"/>
              </a:solidFill>
              <a:ea typeface="Calibri"/>
              <a:cs typeface="Calibri"/>
              <a:sym typeface="Calibri"/>
            </a:endParaRPr>
          </a:p>
        </p:txBody>
      </p:sp>
      <p:graphicFrame>
        <p:nvGraphicFramePr>
          <p:cNvPr id="13" name="15 Tabla">
            <a:extLst>
              <a:ext uri="{FF2B5EF4-FFF2-40B4-BE49-F238E27FC236}">
                <a16:creationId xmlns:a16="http://schemas.microsoft.com/office/drawing/2014/main" id="{EF3753CB-69AF-2521-54C3-3AF36BC269A8}"/>
              </a:ext>
            </a:extLst>
          </p:cNvPr>
          <p:cNvGraphicFramePr>
            <a:graphicFrameLocks noGrp="1"/>
          </p:cNvGraphicFramePr>
          <p:nvPr/>
        </p:nvGraphicFramePr>
        <p:xfrm>
          <a:off x="6465768" y="3066479"/>
          <a:ext cx="4388262" cy="1613227"/>
        </p:xfrm>
        <a:graphic>
          <a:graphicData uri="http://schemas.openxmlformats.org/drawingml/2006/table">
            <a:tbl>
              <a:tblPr firstRow="1" bandRow="1">
                <a:tableStyleId>{5940675A-B579-460E-94D1-54222C63F5DA}</a:tableStyleId>
              </a:tblPr>
              <a:tblGrid>
                <a:gridCol w="2299359">
                  <a:extLst>
                    <a:ext uri="{9D8B030D-6E8A-4147-A177-3AD203B41FA5}">
                      <a16:colId xmlns:a16="http://schemas.microsoft.com/office/drawing/2014/main" val="20000"/>
                    </a:ext>
                  </a:extLst>
                </a:gridCol>
                <a:gridCol w="2088903">
                  <a:extLst>
                    <a:ext uri="{9D8B030D-6E8A-4147-A177-3AD203B41FA5}">
                      <a16:colId xmlns:a16="http://schemas.microsoft.com/office/drawing/2014/main" val="20002"/>
                    </a:ext>
                  </a:extLst>
                </a:gridCol>
              </a:tblGrid>
              <a:tr h="428461">
                <a:tc>
                  <a:txBody>
                    <a:bodyPr/>
                    <a:lstStyle/>
                    <a:p>
                      <a:pPr marL="0" algn="ctr" defTabSz="914400" rtl="0" eaLnBrk="1" latinLnBrk="0" hangingPunct="1"/>
                      <a:r>
                        <a:rPr lang="es-MX" sz="1400" b="1" kern="1200" baseline="0" dirty="0">
                          <a:solidFill>
                            <a:schemeClr val="bg1"/>
                          </a:solidFill>
                          <a:latin typeface="+mn-lt"/>
                          <a:ea typeface="+mn-ea"/>
                          <a:cs typeface="+mn-cs"/>
                        </a:rPr>
                        <a:t>ESTATUS</a:t>
                      </a:r>
                    </a:p>
                  </a:txBody>
                  <a:tcPr>
                    <a:solidFill>
                      <a:schemeClr val="accent1">
                        <a:lumMod val="60000"/>
                        <a:lumOff val="40000"/>
                      </a:schemeClr>
                    </a:solidFill>
                  </a:tcPr>
                </a:tc>
                <a:tc>
                  <a:txBody>
                    <a:bodyPr/>
                    <a:lstStyle/>
                    <a:p>
                      <a:pPr marL="0" algn="ctr" defTabSz="914400" rtl="0" eaLnBrk="1" latinLnBrk="0" hangingPunct="1"/>
                      <a:r>
                        <a:rPr lang="es-MX" sz="1400" b="1" kern="1200" baseline="0" dirty="0">
                          <a:solidFill>
                            <a:schemeClr val="bg1"/>
                          </a:solidFill>
                        </a:rPr>
                        <a:t># INDICADORES</a:t>
                      </a:r>
                      <a:endParaRPr lang="es-MX" sz="1400" b="1" kern="1200" baseline="0" dirty="0">
                        <a:solidFill>
                          <a:schemeClr val="bg1"/>
                        </a:solidFill>
                        <a:latin typeface="+mn-lt"/>
                        <a:ea typeface="+mn-ea"/>
                        <a:cs typeface="+mn-cs"/>
                      </a:endParaRPr>
                    </a:p>
                  </a:txBody>
                  <a:tcPr>
                    <a:solidFill>
                      <a:schemeClr val="accent1">
                        <a:lumMod val="60000"/>
                        <a:lumOff val="40000"/>
                      </a:schemeClr>
                    </a:solidFill>
                  </a:tcPr>
                </a:tc>
                <a:extLst>
                  <a:ext uri="{0D108BD9-81ED-4DB2-BD59-A6C34878D82A}">
                    <a16:rowId xmlns:a16="http://schemas.microsoft.com/office/drawing/2014/main" val="1558894559"/>
                  </a:ext>
                </a:extLst>
              </a:tr>
              <a:tr h="394922">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s-MX" sz="1400" kern="1200" dirty="0">
                          <a:solidFill>
                            <a:schemeClr val="tx1"/>
                          </a:solidFill>
                        </a:rPr>
                        <a:t>Concluidas</a:t>
                      </a:r>
                      <a:endParaRPr lang="es-ES" sz="1400" kern="1200" dirty="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400" b="1" kern="1200" dirty="0">
                          <a:solidFill>
                            <a:schemeClr val="tx1"/>
                          </a:solidFill>
                          <a:latin typeface="+mn-lt"/>
                          <a:ea typeface="+mn-ea"/>
                          <a:cs typeface="+mn-cs"/>
                        </a:rPr>
                        <a:t>43</a:t>
                      </a:r>
                    </a:p>
                  </a:txBody>
                  <a:tcPr/>
                </a:tc>
                <a:extLst>
                  <a:ext uri="{0D108BD9-81ED-4DB2-BD59-A6C34878D82A}">
                    <a16:rowId xmlns:a16="http://schemas.microsoft.com/office/drawing/2014/main" val="10001"/>
                  </a:ext>
                </a:extLst>
              </a:tr>
              <a:tr h="394922">
                <a:tc>
                  <a:txBody>
                    <a:bodyPr/>
                    <a:lstStyle/>
                    <a:p>
                      <a:pPr marL="285750" indent="-285750" algn="l">
                        <a:buFont typeface="Wingdings" panose="05000000000000000000" pitchFamily="2" charset="2"/>
                        <a:buChar char="Ø"/>
                      </a:pPr>
                      <a:r>
                        <a:rPr lang="es-MX" sz="1400" dirty="0"/>
                        <a:t>En Proceso</a:t>
                      </a:r>
                      <a:endParaRPr lang="es-MX" sz="14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400" b="1" kern="1200" dirty="0">
                          <a:solidFill>
                            <a:schemeClr val="tx1"/>
                          </a:solidFill>
                          <a:latin typeface="+mn-lt"/>
                          <a:ea typeface="+mn-ea"/>
                          <a:cs typeface="+mn-cs"/>
                        </a:rPr>
                        <a:t>0</a:t>
                      </a:r>
                    </a:p>
                  </a:txBody>
                  <a:tcPr/>
                </a:tc>
                <a:extLst>
                  <a:ext uri="{0D108BD9-81ED-4DB2-BD59-A6C34878D82A}">
                    <a16:rowId xmlns:a16="http://schemas.microsoft.com/office/drawing/2014/main" val="10002"/>
                  </a:ext>
                </a:extLst>
              </a:tr>
              <a:tr h="394922">
                <a:tc>
                  <a:txBody>
                    <a:bodyPr/>
                    <a:lstStyle/>
                    <a:p>
                      <a:pPr marL="285750" indent="-285750" algn="l">
                        <a:buFont typeface="Wingdings" panose="05000000000000000000" pitchFamily="2" charset="2"/>
                        <a:buChar char="Ø"/>
                      </a:pPr>
                      <a:r>
                        <a:rPr lang="es-MX" sz="1400" dirty="0"/>
                        <a:t>Pendiente</a:t>
                      </a:r>
                      <a:endParaRPr lang="es-MX" sz="14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400" b="1" kern="1200" dirty="0">
                          <a:solidFill>
                            <a:schemeClr val="tx1"/>
                          </a:solidFill>
                          <a:latin typeface="+mn-lt"/>
                          <a:ea typeface="+mn-ea"/>
                          <a:cs typeface="+mn-cs"/>
                        </a:rPr>
                        <a:t>1</a:t>
                      </a:r>
                    </a:p>
                  </a:txBody>
                  <a:tcPr/>
                </a:tc>
                <a:extLst>
                  <a:ext uri="{0D108BD9-81ED-4DB2-BD59-A6C34878D82A}">
                    <a16:rowId xmlns:a16="http://schemas.microsoft.com/office/drawing/2014/main" val="10003"/>
                  </a:ext>
                </a:extLst>
              </a:tr>
            </a:tbl>
          </a:graphicData>
        </a:graphic>
      </p:graphicFrame>
      <p:sp>
        <p:nvSpPr>
          <p:cNvPr id="2" name="Rectángulo 1">
            <a:extLst>
              <a:ext uri="{FF2B5EF4-FFF2-40B4-BE49-F238E27FC236}">
                <a16:creationId xmlns:a16="http://schemas.microsoft.com/office/drawing/2014/main" id="{9DC0EF34-4908-7D12-E0A7-9DA6341663BF}"/>
              </a:ext>
            </a:extLst>
          </p:cNvPr>
          <p:cNvSpPr/>
          <p:nvPr/>
        </p:nvSpPr>
        <p:spPr>
          <a:xfrm>
            <a:off x="0" y="0"/>
            <a:ext cx="12192000" cy="23391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Grupo 3">
            <a:extLst>
              <a:ext uri="{FF2B5EF4-FFF2-40B4-BE49-F238E27FC236}">
                <a16:creationId xmlns:a16="http://schemas.microsoft.com/office/drawing/2014/main" id="{AF296AB5-739B-A212-8657-B3F25E26EEBD}"/>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C710B6DE-9530-658A-1D22-9101F730569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Seguimiento de Indicadores/</a:t>
              </a:r>
            </a:p>
            <a:p>
              <a:pPr marL="0" lvl="0" indent="0" algn="ctr" rtl="0">
                <a:spcBef>
                  <a:spcPts val="0"/>
                </a:spcBef>
                <a:spcAft>
                  <a:spcPts val="0"/>
                </a:spcAft>
                <a:buNone/>
              </a:pPr>
              <a:r>
                <a:rPr lang="es-ES" sz="2400" b="1" dirty="0">
                  <a:solidFill>
                    <a:schemeClr val="dk1"/>
                  </a:solidFill>
                  <a:ea typeface="Fira Sans"/>
                  <a:cs typeface="Fira Sans"/>
                  <a:sym typeface="Fira Sans"/>
                </a:rPr>
                <a:t>Turismo</a:t>
              </a:r>
            </a:p>
          </p:txBody>
        </p:sp>
        <p:grpSp>
          <p:nvGrpSpPr>
            <p:cNvPr id="7" name="Grupo 6">
              <a:extLst>
                <a:ext uri="{FF2B5EF4-FFF2-40B4-BE49-F238E27FC236}">
                  <a16:creationId xmlns:a16="http://schemas.microsoft.com/office/drawing/2014/main" id="{9E5441F2-89F3-915E-E060-28AF8C921CA3}"/>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8566E69C-E9BA-086A-BD5E-AE1355E5258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243EB7FB-1C51-F11E-7338-28C76338C85C}"/>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graphicFrame>
        <p:nvGraphicFramePr>
          <p:cNvPr id="8" name="Tabla 7">
            <a:extLst>
              <a:ext uri="{FF2B5EF4-FFF2-40B4-BE49-F238E27FC236}">
                <a16:creationId xmlns:a16="http://schemas.microsoft.com/office/drawing/2014/main" id="{5DA77624-2BF6-F692-B753-BE1E51854EEF}"/>
              </a:ext>
            </a:extLst>
          </p:cNvPr>
          <p:cNvGraphicFramePr>
            <a:graphicFrameLocks noGrp="1"/>
          </p:cNvGraphicFramePr>
          <p:nvPr>
            <p:extLst>
              <p:ext uri="{D42A27DB-BD31-4B8C-83A1-F6EECF244321}">
                <p14:modId xmlns:p14="http://schemas.microsoft.com/office/powerpoint/2010/main" val="3743476702"/>
              </p:ext>
            </p:extLst>
          </p:nvPr>
        </p:nvGraphicFramePr>
        <p:xfrm>
          <a:off x="986369" y="1996519"/>
          <a:ext cx="4026632" cy="4054415"/>
        </p:xfrm>
        <a:graphic>
          <a:graphicData uri="http://schemas.openxmlformats.org/drawingml/2006/table">
            <a:tbl>
              <a:tblPr/>
              <a:tblGrid>
                <a:gridCol w="2605468">
                  <a:extLst>
                    <a:ext uri="{9D8B030D-6E8A-4147-A177-3AD203B41FA5}">
                      <a16:colId xmlns:a16="http://schemas.microsoft.com/office/drawing/2014/main" val="3807108828"/>
                    </a:ext>
                  </a:extLst>
                </a:gridCol>
                <a:gridCol w="1421164">
                  <a:extLst>
                    <a:ext uri="{9D8B030D-6E8A-4147-A177-3AD203B41FA5}">
                      <a16:colId xmlns:a16="http://schemas.microsoft.com/office/drawing/2014/main" val="2192447259"/>
                    </a:ext>
                  </a:extLst>
                </a:gridCol>
              </a:tblGrid>
              <a:tr h="695908">
                <a:tc>
                  <a:txBody>
                    <a:bodyPr/>
                    <a:lstStyle/>
                    <a:p>
                      <a:pPr algn="ctr" rtl="0" fontAlgn="ctr"/>
                      <a:r>
                        <a:rPr lang="es-MX" sz="1400" b="1" i="0" u="none" strike="noStrike" dirty="0">
                          <a:solidFill>
                            <a:srgbClr val="FFFFFF"/>
                          </a:solidFill>
                          <a:effectLst/>
                          <a:latin typeface="Calibri"/>
                        </a:rPr>
                        <a:t>UNIDAD ADMINISTRATIVA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816"/>
                    </a:solidFill>
                  </a:tcPr>
                </a:tc>
                <a:tc>
                  <a:txBody>
                    <a:bodyPr/>
                    <a:lstStyle/>
                    <a:p>
                      <a:pPr algn="ctr" rtl="0" fontAlgn="ctr"/>
                      <a:r>
                        <a:rPr lang="es-MX" sz="1400" b="1" i="0" u="none" strike="noStrike" dirty="0">
                          <a:solidFill>
                            <a:srgbClr val="FFFFFF"/>
                          </a:solidFill>
                          <a:effectLst/>
                          <a:latin typeface="Calibri"/>
                        </a:rPr>
                        <a:t>INDICADORES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55816"/>
                    </a:solidFill>
                  </a:tcPr>
                </a:tc>
                <a:extLst>
                  <a:ext uri="{0D108BD9-81ED-4DB2-BD59-A6C34878D82A}">
                    <a16:rowId xmlns:a16="http://schemas.microsoft.com/office/drawing/2014/main" val="3160292256"/>
                  </a:ext>
                </a:extLst>
              </a:tr>
              <a:tr h="302568">
                <a:tc>
                  <a:txBody>
                    <a:bodyPr/>
                    <a:lstStyle/>
                    <a:p>
                      <a:pPr algn="ctr" rtl="0" fontAlgn="ctr"/>
                      <a:r>
                        <a:rPr lang="es-MX" sz="1400" b="0" i="0" u="none" strike="noStrike" dirty="0">
                          <a:solidFill>
                            <a:srgbClr val="323232"/>
                          </a:solidFill>
                          <a:effectLst/>
                          <a:latin typeface="Helvetica"/>
                        </a:rPr>
                        <a:t>OFICINA DEL TITULAR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tc>
                  <a:txBody>
                    <a:bodyPr/>
                    <a:lstStyle/>
                    <a:p>
                      <a:pPr algn="ctr" rtl="0" fontAlgn="ctr"/>
                      <a:r>
                        <a:rPr lang="es-MX" sz="1400" b="0" i="0" u="none" strike="noStrike" dirty="0">
                          <a:solidFill>
                            <a:srgbClr val="323232"/>
                          </a:solidFill>
                          <a:effectLst/>
                          <a:latin typeface="Helvetica"/>
                        </a:rPr>
                        <a:t>1</a:t>
                      </a:r>
                      <a:endParaRPr lang="es-MX" sz="1400" b="0" i="0" u="none" strike="noStrike" dirty="0">
                        <a:solidFill>
                          <a:srgbClr val="323232"/>
                        </a:solidFill>
                        <a:effectLst/>
                        <a:latin typeface="Helvetica"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708868982"/>
                  </a:ext>
                </a:extLst>
              </a:tr>
              <a:tr h="302567">
                <a:tc>
                  <a:txBody>
                    <a:bodyPr/>
                    <a:lstStyle/>
                    <a:p>
                      <a:pPr lvl="0" algn="ctr">
                        <a:buNone/>
                      </a:pPr>
                      <a:r>
                        <a:rPr lang="es-MX" sz="1400" b="0" i="0" u="none" strike="noStrike" dirty="0">
                          <a:solidFill>
                            <a:srgbClr val="323232"/>
                          </a:solidFill>
                          <a:effectLst/>
                          <a:latin typeface="Helvetica"/>
                        </a:rPr>
                        <a:t>FIDEICOMISO</a:t>
                      </a:r>
                    </a:p>
                  </a:txBody>
                  <a:tcPr marL="9524" marR="9524" marT="9524" marB="0" anchor="ctr">
                    <a:lnL w="12700">
                      <a:solidFill>
                        <a:srgbClr val="000000"/>
                      </a:solidFill>
                    </a:lnL>
                    <a:lnR w="12700">
                      <a:solidFill>
                        <a:srgbClr val="000000"/>
                      </a:solidFill>
                    </a:lnR>
                    <a:lnT w="6350" cap="flat" cmpd="sng" algn="ctr">
                      <a:solidFill>
                        <a:srgbClr val="CCCCCC"/>
                      </a:solidFill>
                      <a:prstDash val="solid"/>
                      <a:round/>
                      <a:headEnd type="none" w="med" len="med"/>
                      <a:tailEnd type="none" w="med" len="med"/>
                    </a:lnT>
                    <a:lnB w="6350">
                      <a:solidFill>
                        <a:srgbClr val="CCCCCC"/>
                      </a:solidFill>
                    </a:lnB>
                  </a:tcPr>
                </a:tc>
                <a:tc>
                  <a:txBody>
                    <a:bodyPr/>
                    <a:lstStyle/>
                    <a:p>
                      <a:pPr lvl="0" algn="ctr">
                        <a:buNone/>
                      </a:pPr>
                      <a:r>
                        <a:rPr lang="es-MX" sz="1400" b="0" i="0" u="none" strike="noStrike" dirty="0">
                          <a:solidFill>
                            <a:srgbClr val="323232"/>
                          </a:solidFill>
                          <a:effectLst/>
                          <a:latin typeface="Helvetica"/>
                        </a:rPr>
                        <a:t>3</a:t>
                      </a:r>
                    </a:p>
                  </a:txBody>
                  <a:tcPr marL="9524" marR="9524" marT="9524" marB="0" anchor="ctr">
                    <a:lnL w="12700">
                      <a:solidFill>
                        <a:srgbClr val="000000"/>
                      </a:solidFill>
                    </a:lnL>
                    <a:lnR w="12700">
                      <a:solidFill>
                        <a:srgbClr val="000000"/>
                      </a:solidFill>
                    </a:lnR>
                    <a:lnT w="6350" cap="flat" cmpd="sng" algn="ctr">
                      <a:solidFill>
                        <a:srgbClr val="CCCCCC"/>
                      </a:solidFill>
                      <a:prstDash val="solid"/>
                      <a:round/>
                      <a:headEnd type="none" w="med" len="med"/>
                      <a:tailEnd type="none" w="med" len="med"/>
                    </a:lnT>
                    <a:lnB w="6350">
                      <a:solidFill>
                        <a:srgbClr val="CCCCCC"/>
                      </a:solidFill>
                    </a:lnB>
                  </a:tcPr>
                </a:tc>
                <a:extLst>
                  <a:ext uri="{0D108BD9-81ED-4DB2-BD59-A6C34878D82A}">
                    <a16:rowId xmlns:a16="http://schemas.microsoft.com/office/drawing/2014/main" val="565919443"/>
                  </a:ext>
                </a:extLst>
              </a:tr>
              <a:tr h="302568">
                <a:tc>
                  <a:txBody>
                    <a:bodyPr/>
                    <a:lstStyle/>
                    <a:p>
                      <a:pPr algn="ctr" rtl="0" fontAlgn="ctr"/>
                      <a:r>
                        <a:rPr lang="es-MX" sz="1400" b="0" i="0" u="none" strike="noStrike" dirty="0">
                          <a:solidFill>
                            <a:srgbClr val="323232"/>
                          </a:solidFill>
                          <a:effectLst/>
                          <a:latin typeface="Helvetica"/>
                        </a:rPr>
                        <a:t>SUB. PROMOCIÓN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tc>
                  <a:txBody>
                    <a:bodyPr/>
                    <a:lstStyle/>
                    <a:p>
                      <a:pPr algn="ctr" rtl="0" fontAlgn="ctr"/>
                      <a:r>
                        <a:rPr lang="es-MX" sz="1400" b="0" i="0" u="none" strike="noStrike" dirty="0">
                          <a:solidFill>
                            <a:srgbClr val="323232"/>
                          </a:solidFill>
                          <a:effectLst/>
                          <a:latin typeface="Helvetica"/>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941983225"/>
                  </a:ext>
                </a:extLst>
              </a:tr>
              <a:tr h="302568">
                <a:tc>
                  <a:txBody>
                    <a:bodyPr/>
                    <a:lstStyle/>
                    <a:p>
                      <a:pPr algn="ctr" rtl="0" fontAlgn="ctr"/>
                      <a:r>
                        <a:rPr lang="es-MX" sz="1400" b="0" i="0" u="none" strike="noStrike" dirty="0">
                          <a:solidFill>
                            <a:srgbClr val="323232"/>
                          </a:solidFill>
                          <a:effectLst/>
                          <a:latin typeface="Helvetica"/>
                        </a:rPr>
                        <a:t>D.G. COMPETITIVIDAD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tc>
                  <a:txBody>
                    <a:bodyPr/>
                    <a:lstStyle/>
                    <a:p>
                      <a:pPr algn="ctr" rtl="0" fontAlgn="ctr"/>
                      <a:r>
                        <a:rPr lang="es-MX" sz="1400" b="0" i="0" u="none" strike="noStrike" dirty="0">
                          <a:solidFill>
                            <a:srgbClr val="323232"/>
                          </a:solidFill>
                          <a:effectLst/>
                          <a:latin typeface="Helvetica"/>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476619414"/>
                  </a:ext>
                </a:extLst>
              </a:tr>
              <a:tr h="302568">
                <a:tc>
                  <a:txBody>
                    <a:bodyPr/>
                    <a:lstStyle/>
                    <a:p>
                      <a:pPr algn="ctr" rtl="0" fontAlgn="ctr"/>
                      <a:r>
                        <a:rPr lang="es-MX" sz="1400" b="0" i="0" u="none" strike="noStrike" dirty="0">
                          <a:solidFill>
                            <a:srgbClr val="323232"/>
                          </a:solidFill>
                          <a:effectLst/>
                          <a:latin typeface="Helvetica"/>
                        </a:rPr>
                        <a:t>D.G. CREATIVIDAD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tc>
                  <a:txBody>
                    <a:bodyPr/>
                    <a:lstStyle/>
                    <a:p>
                      <a:pPr algn="ctr" rtl="0" fontAlgn="ctr"/>
                      <a:r>
                        <a:rPr lang="es-MX" sz="1400" b="0" i="0" u="none" strike="noStrike" dirty="0">
                          <a:solidFill>
                            <a:srgbClr val="323232"/>
                          </a:solidFill>
                          <a:effectLst/>
                          <a:latin typeface="Helvetica"/>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568213678"/>
                  </a:ext>
                </a:extLst>
              </a:tr>
              <a:tr h="302568">
                <a:tc>
                  <a:txBody>
                    <a:bodyPr/>
                    <a:lstStyle/>
                    <a:p>
                      <a:pPr algn="ctr" rtl="0" fontAlgn="ctr"/>
                      <a:r>
                        <a:rPr lang="es-MX" sz="1400" b="0" i="0" u="none" strike="noStrike" dirty="0">
                          <a:solidFill>
                            <a:srgbClr val="323232"/>
                          </a:solidFill>
                          <a:effectLst/>
                          <a:latin typeface="Helvetica"/>
                        </a:rPr>
                        <a:t>D.G. RP Y EVENTOS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tc>
                  <a:txBody>
                    <a:bodyPr/>
                    <a:lstStyle/>
                    <a:p>
                      <a:pPr algn="ctr" rtl="0" fontAlgn="ctr"/>
                      <a:r>
                        <a:rPr lang="es-MX" sz="1400" b="0" i="0" u="none" strike="noStrike" dirty="0">
                          <a:solidFill>
                            <a:srgbClr val="323232"/>
                          </a:solidFill>
                          <a:effectLst/>
                          <a:latin typeface="Helvetica"/>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520739204"/>
                  </a:ext>
                </a:extLst>
              </a:tr>
              <a:tr h="302568">
                <a:tc>
                  <a:txBody>
                    <a:bodyPr/>
                    <a:lstStyle/>
                    <a:p>
                      <a:pPr algn="ctr" rtl="0" fontAlgn="ctr"/>
                      <a:r>
                        <a:rPr lang="es-MX" sz="1400" b="0" i="0" u="none" strike="noStrike" dirty="0">
                          <a:solidFill>
                            <a:srgbClr val="323232"/>
                          </a:solidFill>
                          <a:effectLst/>
                          <a:latin typeface="Helvetica"/>
                        </a:rPr>
                        <a:t>D.G. PLANEACIÓN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tc>
                  <a:txBody>
                    <a:bodyPr/>
                    <a:lstStyle/>
                    <a:p>
                      <a:pPr algn="ctr" rtl="0" fontAlgn="ctr"/>
                      <a:r>
                        <a:rPr lang="es-MX" sz="1400" b="0" i="0" u="none" strike="noStrike" dirty="0">
                          <a:solidFill>
                            <a:srgbClr val="323232"/>
                          </a:solidFill>
                          <a:effectLst/>
                          <a:latin typeface="Helvetica"/>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012568699"/>
                  </a:ext>
                </a:extLst>
              </a:tr>
              <a:tr h="302568">
                <a:tc>
                  <a:txBody>
                    <a:bodyPr/>
                    <a:lstStyle/>
                    <a:p>
                      <a:pPr algn="ctr" rtl="0" fontAlgn="ctr"/>
                      <a:r>
                        <a:rPr lang="es-MX" sz="1400" b="0" i="0" u="none" strike="noStrike" dirty="0">
                          <a:solidFill>
                            <a:srgbClr val="323232"/>
                          </a:solidFill>
                          <a:effectLst/>
                          <a:latin typeface="Helvetica"/>
                        </a:rPr>
                        <a:t>D.G. ADMINISTRACIÓN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tc>
                  <a:txBody>
                    <a:bodyPr/>
                    <a:lstStyle/>
                    <a:p>
                      <a:pPr algn="ctr" rtl="0" fontAlgn="ctr"/>
                      <a:r>
                        <a:rPr lang="es-MX" sz="1400" b="0" i="0" u="none" strike="noStrike" dirty="0">
                          <a:solidFill>
                            <a:srgbClr val="323232"/>
                          </a:solidFill>
                          <a:effectLst/>
                          <a:latin typeface="Helvetica"/>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464157993"/>
                  </a:ext>
                </a:extLst>
              </a:tr>
              <a:tr h="302568">
                <a:tc>
                  <a:txBody>
                    <a:bodyPr/>
                    <a:lstStyle/>
                    <a:p>
                      <a:pPr algn="ctr" rtl="0" fontAlgn="ctr"/>
                      <a:r>
                        <a:rPr lang="es-MX" sz="1400" b="0" i="0" u="none" strike="noStrike" dirty="0">
                          <a:solidFill>
                            <a:srgbClr val="323232"/>
                          </a:solidFill>
                          <a:effectLst/>
                          <a:latin typeface="Helvetica"/>
                        </a:rPr>
                        <a:t>SUB. INNOVACIÓN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tc>
                  <a:txBody>
                    <a:bodyPr/>
                    <a:lstStyle/>
                    <a:p>
                      <a:pPr algn="ctr" rtl="0" fontAlgn="ctr"/>
                      <a:r>
                        <a:rPr lang="es-MX" sz="1400" b="0" i="0" u="none" strike="noStrike" dirty="0">
                          <a:solidFill>
                            <a:srgbClr val="323232"/>
                          </a:solidFill>
                          <a:effectLst/>
                          <a:latin typeface="Helvetica"/>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590777391"/>
                  </a:ext>
                </a:extLst>
              </a:tr>
              <a:tr h="317698">
                <a:tc>
                  <a:txBody>
                    <a:bodyPr/>
                    <a:lstStyle/>
                    <a:p>
                      <a:pPr algn="ctr" rtl="0" fontAlgn="ctr"/>
                      <a:r>
                        <a:rPr lang="es-MX" sz="1400" b="0" i="0" u="none" strike="noStrike" dirty="0">
                          <a:solidFill>
                            <a:srgbClr val="323232"/>
                          </a:solidFill>
                          <a:effectLst/>
                          <a:latin typeface="Helvetica"/>
                        </a:rPr>
                        <a:t>D.G. JURÍDICO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MX" sz="1400" b="0" i="0" u="none" strike="noStrike" dirty="0">
                          <a:solidFill>
                            <a:srgbClr val="323232"/>
                          </a:solidFill>
                          <a:effectLst/>
                          <a:latin typeface="Helvetica"/>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CCCCCC"/>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4600778"/>
                  </a:ext>
                </a:extLst>
              </a:tr>
              <a:tr h="317698">
                <a:tc>
                  <a:txBody>
                    <a:bodyPr/>
                    <a:lstStyle/>
                    <a:p>
                      <a:pPr algn="ctr" rtl="0" fontAlgn="ctr"/>
                      <a:r>
                        <a:rPr lang="es-MX" sz="1400" b="1" i="0" u="none" strike="noStrike" dirty="0">
                          <a:solidFill>
                            <a:srgbClr val="000000"/>
                          </a:solidFill>
                          <a:effectLst/>
                          <a:latin typeface="Helvetica"/>
                        </a:rPr>
                        <a:t>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s-MX" sz="1400" b="1" i="0" u="none" strike="noStrike" dirty="0">
                          <a:solidFill>
                            <a:srgbClr val="000000"/>
                          </a:solidFill>
                          <a:effectLst/>
                          <a:latin typeface="Helvetica"/>
                        </a:rPr>
                        <a:t>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068817159"/>
                  </a:ext>
                </a:extLst>
              </a:tr>
            </a:tbl>
          </a:graphicData>
        </a:graphic>
      </p:graphicFrame>
      <p:pic>
        <p:nvPicPr>
          <p:cNvPr id="6" name="Imagen 5">
            <a:extLst>
              <a:ext uri="{FF2B5EF4-FFF2-40B4-BE49-F238E27FC236}">
                <a16:creationId xmlns:a16="http://schemas.microsoft.com/office/drawing/2014/main" id="{A5F5FB5F-90CD-E161-C156-23CEA16687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Tree>
    <p:extLst>
      <p:ext uri="{BB962C8B-B14F-4D97-AF65-F5344CB8AC3E}">
        <p14:creationId xmlns:p14="http://schemas.microsoft.com/office/powerpoint/2010/main" val="26059872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562A3EE-2717-EC6B-5C37-A0E257D19E57}"/>
              </a:ext>
            </a:extLst>
          </p:cNvPr>
          <p:cNvSpPr txBox="1"/>
          <p:nvPr/>
        </p:nvSpPr>
        <p:spPr>
          <a:xfrm>
            <a:off x="3810000" y="1217567"/>
            <a:ext cx="4572000" cy="344069"/>
          </a:xfrm>
          <a:prstGeom prst="rect">
            <a:avLst/>
          </a:prstGeom>
          <a:noFill/>
        </p:spPr>
        <p:txBody>
          <a:bodyPr wrap="square">
            <a:spAutoFit/>
          </a:bodyPr>
          <a:lstStyle/>
          <a:p>
            <a:pPr>
              <a:lnSpc>
                <a:spcPct val="107000"/>
              </a:lnSpc>
              <a:spcAft>
                <a:spcPts val="800"/>
              </a:spcAft>
            </a:pPr>
            <a:r>
              <a:rPr lang="es-MX" sz="1600" b="1" kern="100" dirty="0">
                <a:effectLst/>
                <a:ea typeface="Calibri" panose="020F0502020204030204" pitchFamily="34" charset="0"/>
                <a:cs typeface="Helvetica" panose="020B0604020202020204" pitchFamily="34" charset="0"/>
              </a:rPr>
              <a:t>Avance del presupuesto al </a:t>
            </a:r>
            <a:r>
              <a:rPr lang="es-MX" sz="1600" b="1" kern="100" dirty="0">
                <a:ea typeface="Calibri" panose="020F0502020204030204" pitchFamily="34" charset="0"/>
                <a:cs typeface="Helvetica" panose="020B0604020202020204" pitchFamily="34" charset="0"/>
              </a:rPr>
              <a:t>IV</a:t>
            </a:r>
            <a:r>
              <a:rPr lang="es-MX" sz="1600" b="1" kern="100" dirty="0">
                <a:effectLst/>
                <a:ea typeface="Calibri" panose="020F0502020204030204" pitchFamily="34" charset="0"/>
                <a:cs typeface="Helvetica" panose="020B0604020202020204" pitchFamily="34" charset="0"/>
              </a:rPr>
              <a:t> trimestre 2024</a:t>
            </a:r>
            <a:endParaRPr lang="es-MX" sz="1100" b="1" kern="100" dirty="0">
              <a:effectLst/>
              <a:ea typeface="Calibri" panose="020F0502020204030204" pitchFamily="34" charset="0"/>
              <a:cs typeface="Helvetica" panose="020B0604020202020204" pitchFamily="34" charset="0"/>
            </a:endParaRPr>
          </a:p>
        </p:txBody>
      </p:sp>
      <p:graphicFrame>
        <p:nvGraphicFramePr>
          <p:cNvPr id="2" name="Tabla 3">
            <a:extLst>
              <a:ext uri="{FF2B5EF4-FFF2-40B4-BE49-F238E27FC236}">
                <a16:creationId xmlns:a16="http://schemas.microsoft.com/office/drawing/2014/main" id="{9A052254-10E0-A7B1-E866-2509D6C9017A}"/>
              </a:ext>
            </a:extLst>
          </p:cNvPr>
          <p:cNvGraphicFramePr>
            <a:graphicFrameLocks noGrp="1"/>
          </p:cNvGraphicFramePr>
          <p:nvPr>
            <p:extLst>
              <p:ext uri="{D42A27DB-BD31-4B8C-83A1-F6EECF244321}">
                <p14:modId xmlns:p14="http://schemas.microsoft.com/office/powerpoint/2010/main" val="2699671587"/>
              </p:ext>
            </p:extLst>
          </p:nvPr>
        </p:nvGraphicFramePr>
        <p:xfrm>
          <a:off x="1497458" y="1705133"/>
          <a:ext cx="8880091" cy="4296480"/>
        </p:xfrm>
        <a:graphic>
          <a:graphicData uri="http://schemas.openxmlformats.org/drawingml/2006/table">
            <a:tbl>
              <a:tblPr firstRow="1" bandRow="1">
                <a:tableStyleId>{68D230F3-CF80-4859-8CE7-A43EE81993B5}</a:tableStyleId>
              </a:tblPr>
              <a:tblGrid>
                <a:gridCol w="3109783">
                  <a:extLst>
                    <a:ext uri="{9D8B030D-6E8A-4147-A177-3AD203B41FA5}">
                      <a16:colId xmlns:a16="http://schemas.microsoft.com/office/drawing/2014/main" val="2505679807"/>
                    </a:ext>
                  </a:extLst>
                </a:gridCol>
                <a:gridCol w="2325926">
                  <a:extLst>
                    <a:ext uri="{9D8B030D-6E8A-4147-A177-3AD203B41FA5}">
                      <a16:colId xmlns:a16="http://schemas.microsoft.com/office/drawing/2014/main" val="3570059573"/>
                    </a:ext>
                  </a:extLst>
                </a:gridCol>
                <a:gridCol w="2309325">
                  <a:extLst>
                    <a:ext uri="{9D8B030D-6E8A-4147-A177-3AD203B41FA5}">
                      <a16:colId xmlns:a16="http://schemas.microsoft.com/office/drawing/2014/main" val="124107725"/>
                    </a:ext>
                  </a:extLst>
                </a:gridCol>
                <a:gridCol w="1135057">
                  <a:extLst>
                    <a:ext uri="{9D8B030D-6E8A-4147-A177-3AD203B41FA5}">
                      <a16:colId xmlns:a16="http://schemas.microsoft.com/office/drawing/2014/main" val="1302591207"/>
                    </a:ext>
                  </a:extLst>
                </a:gridCol>
              </a:tblGrid>
              <a:tr h="0">
                <a:tc>
                  <a:txBody>
                    <a:bodyPr/>
                    <a:lstStyle/>
                    <a:p>
                      <a:pPr algn="ctr"/>
                      <a:r>
                        <a:rPr lang="es-MX" sz="1600" dirty="0"/>
                        <a:t>Capítulo</a:t>
                      </a:r>
                    </a:p>
                  </a:txBody>
                  <a:tcPr anchor="ctr" anchorCtr="1"/>
                </a:tc>
                <a:tc>
                  <a:txBody>
                    <a:bodyPr/>
                    <a:lstStyle/>
                    <a:p>
                      <a:pPr algn="ctr"/>
                      <a:r>
                        <a:rPr lang="es-MX" sz="1600" dirty="0"/>
                        <a:t>Presupuesto Modificado</a:t>
                      </a:r>
                    </a:p>
                    <a:p>
                      <a:pPr algn="ctr"/>
                      <a:r>
                        <a:rPr lang="es-MX" sz="1600" dirty="0"/>
                        <a:t>2024</a:t>
                      </a:r>
                    </a:p>
                  </a:txBody>
                  <a:tcPr anchor="ctr" anchorCtr="1"/>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600" dirty="0"/>
                        <a:t>Presupuesto Devengado</a:t>
                      </a:r>
                    </a:p>
                    <a:p>
                      <a:pPr marL="0" marR="0" lvl="0" indent="0" algn="ctr" defTabSz="914400" rtl="0" eaLnBrk="1" fontAlgn="auto" latinLnBrk="0" hangingPunct="1">
                        <a:lnSpc>
                          <a:spcPct val="100000"/>
                        </a:lnSpc>
                        <a:spcBef>
                          <a:spcPts val="0"/>
                        </a:spcBef>
                        <a:spcAft>
                          <a:spcPts val="0"/>
                        </a:spcAft>
                        <a:buClrTx/>
                        <a:buSzTx/>
                        <a:buFontTx/>
                        <a:buNone/>
                        <a:tabLst/>
                        <a:defRPr/>
                      </a:pPr>
                      <a:r>
                        <a:rPr lang="es-MX" sz="1600" dirty="0"/>
                        <a:t>Al 31-dic-2024</a:t>
                      </a:r>
                    </a:p>
                  </a:txBody>
                  <a:tcPr anchor="ctr" anchorCtr="1"/>
                </a:tc>
                <a:tc>
                  <a:txBody>
                    <a:bodyPr/>
                    <a:lstStyle/>
                    <a:p>
                      <a:pPr algn="ctr"/>
                      <a:r>
                        <a:rPr lang="es-MX" sz="1600" dirty="0"/>
                        <a:t>% Avance</a:t>
                      </a:r>
                    </a:p>
                  </a:txBody>
                  <a:tcPr anchor="ctr" anchorCtr="1"/>
                </a:tc>
                <a:extLst>
                  <a:ext uri="{0D108BD9-81ED-4DB2-BD59-A6C34878D82A}">
                    <a16:rowId xmlns:a16="http://schemas.microsoft.com/office/drawing/2014/main" val="3094162908"/>
                  </a:ext>
                </a:extLst>
              </a:tr>
              <a:tr h="396000">
                <a:tc>
                  <a:txBody>
                    <a:bodyPr/>
                    <a:lstStyle/>
                    <a:p>
                      <a:pPr indent="0"/>
                      <a:r>
                        <a:rPr lang="es-MX" sz="1600" dirty="0">
                          <a:solidFill>
                            <a:schemeClr val="tx1">
                              <a:lumMod val="75000"/>
                              <a:lumOff val="25000"/>
                            </a:schemeClr>
                          </a:solidFill>
                        </a:rPr>
                        <a:t>1000 Servicios personales</a:t>
                      </a:r>
                    </a:p>
                  </a:txBody>
                  <a:tcPr anchor="ctr"/>
                </a:tc>
                <a:tc>
                  <a:txBody>
                    <a:bodyPr/>
                    <a:lstStyle/>
                    <a:p>
                      <a:pPr marL="143510" algn="r"/>
                      <a:r>
                        <a:rPr lang="es-MX" sz="1600" b="0" dirty="0">
                          <a:solidFill>
                            <a:schemeClr val="tx1">
                              <a:lumMod val="75000"/>
                              <a:lumOff val="25000"/>
                            </a:schemeClr>
                          </a:solidFill>
                        </a:rPr>
                        <a:t> $</a:t>
                      </a:r>
                      <a:r>
                        <a:rPr lang="es-MX" sz="1600" b="0" i="0" u="none" strike="noStrike" noProof="0" dirty="0">
                          <a:solidFill>
                            <a:schemeClr val="tx1">
                              <a:lumMod val="75000"/>
                              <a:lumOff val="25000"/>
                            </a:schemeClr>
                          </a:solidFill>
                          <a:latin typeface="Calibri"/>
                        </a:rPr>
                        <a:t>54,486,238.5</a:t>
                      </a:r>
                      <a:endParaRPr lang="es-MX" sz="1600" b="0" dirty="0">
                        <a:solidFill>
                          <a:schemeClr val="tx1">
                            <a:lumMod val="75000"/>
                            <a:lumOff val="25000"/>
                          </a:schemeClr>
                        </a:solidFill>
                      </a:endParaRPr>
                    </a:p>
                  </a:txBody>
                  <a:tcPr marR="504000" anchor="ctr"/>
                </a:tc>
                <a:tc>
                  <a:txBody>
                    <a:bodyPr/>
                    <a:lstStyle/>
                    <a:p>
                      <a:pPr marL="143510" algn="r"/>
                      <a:r>
                        <a:rPr lang="es-MX" sz="1600" b="0" dirty="0">
                          <a:solidFill>
                            <a:schemeClr val="tx1">
                              <a:lumMod val="75000"/>
                              <a:lumOff val="25000"/>
                            </a:schemeClr>
                          </a:solidFill>
                        </a:rPr>
                        <a:t>   $</a:t>
                      </a:r>
                      <a:r>
                        <a:rPr lang="es-MX" sz="1600" b="0" i="0" u="none" strike="noStrike" noProof="0" dirty="0">
                          <a:solidFill>
                            <a:schemeClr val="tx1">
                              <a:lumMod val="75000"/>
                              <a:lumOff val="25000"/>
                            </a:schemeClr>
                          </a:solidFill>
                          <a:latin typeface="Calibri"/>
                        </a:rPr>
                        <a:t>54,486,238.5</a:t>
                      </a:r>
                      <a:r>
                        <a:rPr lang="es-MX" sz="1600" b="0" dirty="0">
                          <a:solidFill>
                            <a:schemeClr val="tx1">
                              <a:lumMod val="75000"/>
                              <a:lumOff val="25000"/>
                            </a:schemeClr>
                          </a:solidFill>
                        </a:rPr>
                        <a:t>  </a:t>
                      </a:r>
                    </a:p>
                  </a:txBody>
                  <a:tcPr marR="504000" anchor="ctr"/>
                </a:tc>
                <a:tc>
                  <a:txBody>
                    <a:bodyPr/>
                    <a:lstStyle/>
                    <a:p>
                      <a:pPr marL="143510" algn="r"/>
                      <a:r>
                        <a:rPr lang="es-MX" sz="1600" b="0" dirty="0">
                          <a:solidFill>
                            <a:schemeClr val="tx1">
                              <a:lumMod val="75000"/>
                              <a:lumOff val="25000"/>
                            </a:schemeClr>
                          </a:solidFill>
                        </a:rPr>
                        <a:t>100%</a:t>
                      </a:r>
                    </a:p>
                  </a:txBody>
                  <a:tcPr marR="432000" anchor="ctr"/>
                </a:tc>
                <a:extLst>
                  <a:ext uri="{0D108BD9-81ED-4DB2-BD59-A6C34878D82A}">
                    <a16:rowId xmlns:a16="http://schemas.microsoft.com/office/drawing/2014/main" val="8971131"/>
                  </a:ext>
                </a:extLst>
              </a:tr>
              <a:tr h="396000">
                <a:tc>
                  <a:txBody>
                    <a:bodyPr/>
                    <a:lstStyle/>
                    <a:p>
                      <a:pPr indent="0"/>
                      <a:r>
                        <a:rPr lang="es-MX" sz="1600" dirty="0">
                          <a:solidFill>
                            <a:schemeClr val="tx1">
                              <a:lumMod val="75000"/>
                              <a:lumOff val="25000"/>
                            </a:schemeClr>
                          </a:solidFill>
                        </a:rPr>
                        <a:t>2000 Materiales y suministros</a:t>
                      </a:r>
                    </a:p>
                  </a:txBody>
                  <a:tcPr anchor="ctr"/>
                </a:tc>
                <a:tc>
                  <a:txBody>
                    <a:bodyPr/>
                    <a:lstStyle/>
                    <a:p>
                      <a:pPr marL="143510" lvl="0" algn="r">
                        <a:buNone/>
                      </a:pPr>
                      <a:r>
                        <a:rPr lang="es-MX" sz="1600" b="0" i="0" u="none" strike="noStrike" noProof="0" dirty="0">
                          <a:solidFill>
                            <a:schemeClr val="tx1">
                              <a:lumMod val="75000"/>
                              <a:lumOff val="25000"/>
                            </a:schemeClr>
                          </a:solidFill>
                          <a:latin typeface="Calibri"/>
                        </a:rPr>
                        <a:t>$904,870.72</a:t>
                      </a:r>
                      <a:endParaRPr lang="es-MX" sz="1600" b="0" dirty="0">
                        <a:solidFill>
                          <a:schemeClr val="tx1">
                            <a:lumMod val="75000"/>
                            <a:lumOff val="25000"/>
                          </a:schemeClr>
                        </a:solidFill>
                      </a:endParaRPr>
                    </a:p>
                  </a:txBody>
                  <a:tcPr marR="504000" anchor="ctr"/>
                </a:tc>
                <a:tc>
                  <a:txBody>
                    <a:bodyPr/>
                    <a:lstStyle/>
                    <a:p>
                      <a:pPr marL="143510" lvl="0" algn="r">
                        <a:buNone/>
                      </a:pPr>
                      <a:r>
                        <a:rPr lang="es-MX" sz="1600" b="0" i="0" u="none" strike="noStrike" noProof="0" dirty="0">
                          <a:solidFill>
                            <a:schemeClr val="tx1">
                              <a:lumMod val="75000"/>
                              <a:lumOff val="25000"/>
                            </a:schemeClr>
                          </a:solidFill>
                          <a:latin typeface="Calibri"/>
                        </a:rPr>
                        <a:t>$904,870.72</a:t>
                      </a:r>
                      <a:endParaRPr lang="es-MX" sz="1600" b="0" dirty="0">
                        <a:solidFill>
                          <a:schemeClr val="tx1">
                            <a:lumMod val="75000"/>
                            <a:lumOff val="25000"/>
                          </a:schemeClr>
                        </a:solidFill>
                      </a:endParaRPr>
                    </a:p>
                  </a:txBody>
                  <a:tcPr marR="504000" anchor="ctr"/>
                </a:tc>
                <a:tc>
                  <a:txBody>
                    <a:bodyPr/>
                    <a:lstStyle/>
                    <a:p>
                      <a:pPr marL="143510" algn="r"/>
                      <a:r>
                        <a:rPr lang="es-MX" sz="1600" b="0" dirty="0">
                          <a:solidFill>
                            <a:schemeClr val="tx1">
                              <a:lumMod val="75000"/>
                              <a:lumOff val="25000"/>
                            </a:schemeClr>
                          </a:solidFill>
                        </a:rPr>
                        <a:t>100%</a:t>
                      </a:r>
                    </a:p>
                  </a:txBody>
                  <a:tcPr marR="432000" anchor="ctr"/>
                </a:tc>
                <a:extLst>
                  <a:ext uri="{0D108BD9-81ED-4DB2-BD59-A6C34878D82A}">
                    <a16:rowId xmlns:a16="http://schemas.microsoft.com/office/drawing/2014/main" val="4169435937"/>
                  </a:ext>
                </a:extLst>
              </a:tr>
              <a:tr h="396000">
                <a:tc>
                  <a:txBody>
                    <a:bodyPr/>
                    <a:lstStyle/>
                    <a:p>
                      <a:pPr indent="0"/>
                      <a:r>
                        <a:rPr lang="es-MX" sz="1600" dirty="0">
                          <a:solidFill>
                            <a:schemeClr val="tx1">
                              <a:lumMod val="75000"/>
                              <a:lumOff val="25000"/>
                            </a:schemeClr>
                          </a:solidFill>
                        </a:rPr>
                        <a:t>3000 Servicios Generales</a:t>
                      </a:r>
                    </a:p>
                  </a:txBody>
                  <a:tcPr anchor="ctr"/>
                </a:tc>
                <a:tc>
                  <a:txBody>
                    <a:bodyPr/>
                    <a:lstStyle/>
                    <a:p>
                      <a:pPr marL="143510" lvl="0" algn="r">
                        <a:buNone/>
                      </a:pPr>
                      <a:r>
                        <a:rPr lang="es-MX" sz="1600" b="0" i="0" u="none" strike="noStrike" noProof="0" dirty="0">
                          <a:solidFill>
                            <a:schemeClr val="tx1">
                              <a:lumMod val="75000"/>
                              <a:lumOff val="25000"/>
                            </a:schemeClr>
                          </a:solidFill>
                          <a:latin typeface="Calibri"/>
                        </a:rPr>
                        <a:t>$73,296,876.86</a:t>
                      </a:r>
                      <a:endParaRPr lang="es-MX" sz="1600" b="0" dirty="0">
                        <a:solidFill>
                          <a:schemeClr val="tx1">
                            <a:lumMod val="75000"/>
                            <a:lumOff val="25000"/>
                          </a:schemeClr>
                        </a:solidFill>
                      </a:endParaRPr>
                    </a:p>
                  </a:txBody>
                  <a:tcPr marR="504000" anchor="ctr"/>
                </a:tc>
                <a:tc>
                  <a:txBody>
                    <a:bodyPr/>
                    <a:lstStyle/>
                    <a:p>
                      <a:pPr marL="143510" lvl="0" algn="r">
                        <a:buNone/>
                      </a:pPr>
                      <a:r>
                        <a:rPr lang="es-MX" sz="1600" b="0" i="0" u="none" strike="noStrike" noProof="0" dirty="0">
                          <a:solidFill>
                            <a:schemeClr val="tx1">
                              <a:lumMod val="75000"/>
                              <a:lumOff val="25000"/>
                            </a:schemeClr>
                          </a:solidFill>
                          <a:latin typeface="Calibri"/>
                        </a:rPr>
                        <a:t>$72,987,862.08</a:t>
                      </a:r>
                      <a:endParaRPr lang="es-MX" sz="1600" b="0" dirty="0">
                        <a:solidFill>
                          <a:schemeClr val="tx1">
                            <a:lumMod val="75000"/>
                            <a:lumOff val="25000"/>
                          </a:schemeClr>
                        </a:solidFill>
                      </a:endParaRPr>
                    </a:p>
                  </a:txBody>
                  <a:tcPr marR="504000" anchor="ctr"/>
                </a:tc>
                <a:tc>
                  <a:txBody>
                    <a:bodyPr/>
                    <a:lstStyle/>
                    <a:p>
                      <a:pPr marL="143510" algn="r"/>
                      <a:r>
                        <a:rPr lang="es-MX" sz="1600" b="0" dirty="0">
                          <a:solidFill>
                            <a:schemeClr val="tx1">
                              <a:lumMod val="75000"/>
                              <a:lumOff val="25000"/>
                            </a:schemeClr>
                          </a:solidFill>
                        </a:rPr>
                        <a:t>99%</a:t>
                      </a:r>
                    </a:p>
                  </a:txBody>
                  <a:tcPr marR="432000" anchor="ctr"/>
                </a:tc>
                <a:extLst>
                  <a:ext uri="{0D108BD9-81ED-4DB2-BD59-A6C34878D82A}">
                    <a16:rowId xmlns:a16="http://schemas.microsoft.com/office/drawing/2014/main" val="2644744459"/>
                  </a:ext>
                </a:extLst>
              </a:tr>
              <a:tr h="540000">
                <a:tc>
                  <a:txBody>
                    <a:bodyPr/>
                    <a:lstStyle/>
                    <a:p>
                      <a:pPr indent="0"/>
                      <a:r>
                        <a:rPr lang="es-MX" sz="1600">
                          <a:solidFill>
                            <a:schemeClr val="tx1">
                              <a:lumMod val="75000"/>
                              <a:lumOff val="25000"/>
                            </a:schemeClr>
                          </a:solidFill>
                        </a:rPr>
                        <a:t>4000 Transferencias, Asignaciones, Subsidios y otras Ayudas</a:t>
                      </a:r>
                    </a:p>
                  </a:txBody>
                  <a:tcPr anchor="ctr"/>
                </a:tc>
                <a:tc>
                  <a:txBody>
                    <a:bodyPr/>
                    <a:lstStyle/>
                    <a:p>
                      <a:pPr marL="143510" lvl="0" algn="r">
                        <a:buNone/>
                      </a:pPr>
                      <a:r>
                        <a:rPr lang="es-MX" sz="1600" b="0" i="0" u="none" strike="noStrike" noProof="0" dirty="0">
                          <a:solidFill>
                            <a:schemeClr val="tx1">
                              <a:lumMod val="75000"/>
                              <a:lumOff val="25000"/>
                            </a:schemeClr>
                          </a:solidFill>
                          <a:latin typeface="Calibri"/>
                        </a:rPr>
                        <a:t>$23,848,925.72</a:t>
                      </a:r>
                      <a:endParaRPr lang="es-MX" sz="1600" b="0" dirty="0">
                        <a:solidFill>
                          <a:schemeClr val="tx1">
                            <a:lumMod val="75000"/>
                            <a:lumOff val="25000"/>
                          </a:schemeClr>
                        </a:solidFill>
                      </a:endParaRPr>
                    </a:p>
                  </a:txBody>
                  <a:tcPr marR="504000" anchor="ctr"/>
                </a:tc>
                <a:tc>
                  <a:txBody>
                    <a:bodyPr/>
                    <a:lstStyle/>
                    <a:p>
                      <a:pPr marL="143510" algn="r"/>
                      <a:r>
                        <a:rPr lang="es-MX" sz="1600" b="0" dirty="0">
                          <a:solidFill>
                            <a:schemeClr val="tx1">
                              <a:lumMod val="75000"/>
                              <a:lumOff val="25000"/>
                            </a:schemeClr>
                          </a:solidFill>
                        </a:rPr>
                        <a:t> $</a:t>
                      </a:r>
                      <a:r>
                        <a:rPr lang="es-MX" sz="1600" b="0" i="0" u="none" strike="noStrike" noProof="0" dirty="0">
                          <a:solidFill>
                            <a:schemeClr val="tx1">
                              <a:lumMod val="75000"/>
                              <a:lumOff val="25000"/>
                            </a:schemeClr>
                          </a:solidFill>
                          <a:latin typeface="Calibri"/>
                        </a:rPr>
                        <a:t>23,332,466.98</a:t>
                      </a:r>
                      <a:endParaRPr lang="es-MX" sz="1600" b="0" dirty="0">
                        <a:solidFill>
                          <a:schemeClr val="tx1">
                            <a:lumMod val="75000"/>
                            <a:lumOff val="25000"/>
                          </a:schemeClr>
                        </a:solidFill>
                      </a:endParaRPr>
                    </a:p>
                  </a:txBody>
                  <a:tcPr marR="504000" anchor="ctr"/>
                </a:tc>
                <a:tc>
                  <a:txBody>
                    <a:bodyPr/>
                    <a:lstStyle/>
                    <a:p>
                      <a:pPr marL="143510" algn="r"/>
                      <a:r>
                        <a:rPr lang="es-MX" sz="1600" b="0" dirty="0">
                          <a:solidFill>
                            <a:schemeClr val="tx1">
                              <a:lumMod val="75000"/>
                              <a:lumOff val="25000"/>
                            </a:schemeClr>
                          </a:solidFill>
                        </a:rPr>
                        <a:t>98%</a:t>
                      </a:r>
                    </a:p>
                  </a:txBody>
                  <a:tcPr marR="432000" anchor="ctr"/>
                </a:tc>
                <a:extLst>
                  <a:ext uri="{0D108BD9-81ED-4DB2-BD59-A6C34878D82A}">
                    <a16:rowId xmlns:a16="http://schemas.microsoft.com/office/drawing/2014/main" val="3777450003"/>
                  </a:ext>
                </a:extLst>
              </a:tr>
              <a:tr h="540000">
                <a:tc>
                  <a:txBody>
                    <a:bodyPr/>
                    <a:lstStyle/>
                    <a:p>
                      <a:pPr indent="0"/>
                      <a:r>
                        <a:rPr lang="es-MX" sz="1600">
                          <a:solidFill>
                            <a:schemeClr val="tx1">
                              <a:lumMod val="75000"/>
                              <a:lumOff val="25000"/>
                            </a:schemeClr>
                          </a:solidFill>
                        </a:rPr>
                        <a:t>5000 Bienes Muebles, Inmuebles e Intangibles</a:t>
                      </a:r>
                    </a:p>
                  </a:txBody>
                  <a:tcPr anchor="ctr"/>
                </a:tc>
                <a:tc>
                  <a:txBody>
                    <a:bodyPr/>
                    <a:lstStyle/>
                    <a:p>
                      <a:pPr marL="143510" marR="0" lvl="0" indent="0" algn="r" defTabSz="914400">
                        <a:lnSpc>
                          <a:spcPct val="100000"/>
                        </a:lnSpc>
                        <a:spcBef>
                          <a:spcPts val="0"/>
                        </a:spcBef>
                        <a:spcAft>
                          <a:spcPts val="0"/>
                        </a:spcAft>
                        <a:buNone/>
                        <a:tabLst/>
                        <a:defRPr/>
                      </a:pPr>
                      <a:r>
                        <a:rPr lang="es-MX" sz="1600" b="0" i="0" u="none" strike="noStrike" kern="1200" cap="none" spc="0" normalizeH="0" baseline="0" noProof="0" dirty="0">
                          <a:ln>
                            <a:noFill/>
                          </a:ln>
                          <a:solidFill>
                            <a:schemeClr val="tx1">
                              <a:lumMod val="75000"/>
                              <a:lumOff val="25000"/>
                            </a:schemeClr>
                          </a:solidFill>
                          <a:effectLst/>
                          <a:uLnTx/>
                          <a:uFillTx/>
                          <a:latin typeface="Calibri"/>
                        </a:rPr>
                        <a:t>$4,075.08</a:t>
                      </a:r>
                      <a:endParaRPr kumimoji="0" lang="es-ES" dirty="0"/>
                    </a:p>
                  </a:txBody>
                  <a:tcPr marR="504000" anchor="ctr"/>
                </a:tc>
                <a:tc>
                  <a:txBody>
                    <a:bodyPr/>
                    <a:lstStyle/>
                    <a:p>
                      <a:pPr marL="143510" algn="r"/>
                      <a:r>
                        <a:rPr lang="es-MX" sz="1600" b="0" dirty="0">
                          <a:solidFill>
                            <a:schemeClr val="tx1">
                              <a:lumMod val="75000"/>
                              <a:lumOff val="25000"/>
                            </a:schemeClr>
                          </a:solidFill>
                        </a:rPr>
                        <a:t> $4,075.08</a:t>
                      </a:r>
                    </a:p>
                  </a:txBody>
                  <a:tcPr marR="504000" anchor="ctr"/>
                </a:tc>
                <a:tc>
                  <a:txBody>
                    <a:bodyPr/>
                    <a:lstStyle/>
                    <a:p>
                      <a:pPr marL="143510" algn="r"/>
                      <a:r>
                        <a:rPr lang="es-MX" sz="1600" b="0" dirty="0">
                          <a:solidFill>
                            <a:schemeClr val="tx1">
                              <a:lumMod val="75000"/>
                              <a:lumOff val="25000"/>
                            </a:schemeClr>
                          </a:solidFill>
                        </a:rPr>
                        <a:t>100%</a:t>
                      </a:r>
                    </a:p>
                  </a:txBody>
                  <a:tcPr marR="432000" anchor="ctr"/>
                </a:tc>
                <a:extLst>
                  <a:ext uri="{0D108BD9-81ED-4DB2-BD59-A6C34878D82A}">
                    <a16:rowId xmlns:a16="http://schemas.microsoft.com/office/drawing/2014/main" val="1007789585"/>
                  </a:ext>
                </a:extLst>
              </a:tr>
              <a:tr h="396000">
                <a:tc>
                  <a:txBody>
                    <a:bodyPr/>
                    <a:lstStyle/>
                    <a:p>
                      <a:pPr indent="0"/>
                      <a:r>
                        <a:rPr lang="es-MX" sz="1600" dirty="0">
                          <a:solidFill>
                            <a:schemeClr val="tx1">
                              <a:lumMod val="75000"/>
                              <a:lumOff val="25000"/>
                            </a:schemeClr>
                          </a:solidFill>
                        </a:rPr>
                        <a:t>6000 Inversión Pública</a:t>
                      </a:r>
                    </a:p>
                  </a:txBody>
                  <a:tcPr anchor="ctr"/>
                </a:tc>
                <a:tc>
                  <a:txBody>
                    <a:bodyPr/>
                    <a:lstStyle/>
                    <a:p>
                      <a:pPr marL="143510" algn="r"/>
                      <a:r>
                        <a:rPr lang="es-MX" sz="1600" b="0" dirty="0">
                          <a:solidFill>
                            <a:schemeClr val="tx1">
                              <a:lumMod val="75000"/>
                              <a:lumOff val="25000"/>
                            </a:schemeClr>
                          </a:solidFill>
                        </a:rPr>
                        <a:t> 0 </a:t>
                      </a:r>
                    </a:p>
                  </a:txBody>
                  <a:tcPr marR="504000" anchor="ctr"/>
                </a:tc>
                <a:tc>
                  <a:txBody>
                    <a:bodyPr/>
                    <a:lstStyle/>
                    <a:p>
                      <a:pPr marL="143510" algn="r"/>
                      <a:r>
                        <a:rPr lang="es-MX" sz="1600" b="0" dirty="0">
                          <a:solidFill>
                            <a:schemeClr val="tx1">
                              <a:lumMod val="75000"/>
                              <a:lumOff val="25000"/>
                            </a:schemeClr>
                          </a:solidFill>
                        </a:rPr>
                        <a:t>0</a:t>
                      </a:r>
                    </a:p>
                  </a:txBody>
                  <a:tcPr marR="504000" anchor="ctr"/>
                </a:tc>
                <a:tc>
                  <a:txBody>
                    <a:bodyPr/>
                    <a:lstStyle/>
                    <a:p>
                      <a:pPr marL="143510" algn="r"/>
                      <a:r>
                        <a:rPr lang="es-MX" sz="1600" b="0" dirty="0">
                          <a:solidFill>
                            <a:schemeClr val="tx1">
                              <a:lumMod val="75000"/>
                              <a:lumOff val="25000"/>
                            </a:schemeClr>
                          </a:solidFill>
                        </a:rPr>
                        <a:t>0</a:t>
                      </a:r>
                    </a:p>
                  </a:txBody>
                  <a:tcPr marR="432000" anchor="ctr"/>
                </a:tc>
                <a:extLst>
                  <a:ext uri="{0D108BD9-81ED-4DB2-BD59-A6C34878D82A}">
                    <a16:rowId xmlns:a16="http://schemas.microsoft.com/office/drawing/2014/main" val="2293687845"/>
                  </a:ext>
                </a:extLst>
              </a:tr>
              <a:tr h="540000">
                <a:tc>
                  <a:txBody>
                    <a:bodyPr/>
                    <a:lstStyle/>
                    <a:p>
                      <a:pPr indent="0"/>
                      <a:r>
                        <a:rPr lang="es-MX" sz="1600" dirty="0">
                          <a:solidFill>
                            <a:schemeClr val="tx1">
                              <a:lumMod val="75000"/>
                              <a:lumOff val="25000"/>
                            </a:schemeClr>
                          </a:solidFill>
                        </a:rPr>
                        <a:t>7000 Inversiones Financieras y otras Provisiones</a:t>
                      </a:r>
                    </a:p>
                  </a:txBody>
                  <a:tcPr anchor="ctr"/>
                </a:tc>
                <a:tc>
                  <a:txBody>
                    <a:bodyPr/>
                    <a:lstStyle/>
                    <a:p>
                      <a:pPr marL="143510" algn="r"/>
                      <a:r>
                        <a:rPr lang="es-MX" sz="1600" b="0" dirty="0">
                          <a:solidFill>
                            <a:schemeClr val="tx1">
                              <a:lumMod val="75000"/>
                              <a:lumOff val="25000"/>
                            </a:schemeClr>
                          </a:solidFill>
                        </a:rPr>
                        <a:t> 0 </a:t>
                      </a:r>
                    </a:p>
                  </a:txBody>
                  <a:tcPr marR="504000" anchor="ctr"/>
                </a:tc>
                <a:tc>
                  <a:txBody>
                    <a:bodyPr/>
                    <a:lstStyle/>
                    <a:p>
                      <a:pPr marL="143510" algn="r"/>
                      <a:r>
                        <a:rPr lang="es-MX" sz="1600" b="0" dirty="0">
                          <a:solidFill>
                            <a:schemeClr val="tx1">
                              <a:lumMod val="75000"/>
                              <a:lumOff val="25000"/>
                            </a:schemeClr>
                          </a:solidFill>
                        </a:rPr>
                        <a:t>0</a:t>
                      </a:r>
                    </a:p>
                  </a:txBody>
                  <a:tcPr marR="504000" anchor="ctr"/>
                </a:tc>
                <a:tc>
                  <a:txBody>
                    <a:bodyPr/>
                    <a:lstStyle/>
                    <a:p>
                      <a:pPr marL="143510" algn="r"/>
                      <a:r>
                        <a:rPr lang="es-MX" sz="1600" b="0" dirty="0">
                          <a:solidFill>
                            <a:schemeClr val="tx1">
                              <a:lumMod val="75000"/>
                              <a:lumOff val="25000"/>
                            </a:schemeClr>
                          </a:solidFill>
                        </a:rPr>
                        <a:t>0</a:t>
                      </a:r>
                    </a:p>
                  </a:txBody>
                  <a:tcPr marR="432000" anchor="ctr"/>
                </a:tc>
                <a:extLst>
                  <a:ext uri="{0D108BD9-81ED-4DB2-BD59-A6C34878D82A}">
                    <a16:rowId xmlns:a16="http://schemas.microsoft.com/office/drawing/2014/main" val="3661448931"/>
                  </a:ext>
                </a:extLst>
              </a:tr>
              <a:tr h="396000">
                <a:tc>
                  <a:txBody>
                    <a:bodyPr/>
                    <a:lstStyle/>
                    <a:p>
                      <a:pPr indent="0"/>
                      <a:r>
                        <a:rPr lang="es-MX" sz="1600" dirty="0">
                          <a:solidFill>
                            <a:schemeClr val="tx1">
                              <a:lumMod val="75000"/>
                              <a:lumOff val="25000"/>
                            </a:schemeClr>
                          </a:solidFill>
                        </a:rPr>
                        <a:t>9000 Deuda Pública</a:t>
                      </a:r>
                    </a:p>
                  </a:txBody>
                  <a:tcPr anchor="ctr"/>
                </a:tc>
                <a:tc>
                  <a:txBody>
                    <a:bodyPr/>
                    <a:lstStyle/>
                    <a:p>
                      <a:pPr marL="143510" algn="r"/>
                      <a:r>
                        <a:rPr lang="es-MX" sz="1600" b="0" dirty="0">
                          <a:solidFill>
                            <a:schemeClr val="tx1">
                              <a:lumMod val="75000"/>
                              <a:lumOff val="25000"/>
                            </a:schemeClr>
                          </a:solidFill>
                        </a:rPr>
                        <a:t>0</a:t>
                      </a:r>
                    </a:p>
                  </a:txBody>
                  <a:tcPr marR="504000" anchor="ctr"/>
                </a:tc>
                <a:tc>
                  <a:txBody>
                    <a:bodyPr/>
                    <a:lstStyle/>
                    <a:p>
                      <a:pPr marL="143510" algn="r"/>
                      <a:r>
                        <a:rPr lang="es-MX" sz="1600" b="0" dirty="0">
                          <a:solidFill>
                            <a:schemeClr val="tx1">
                              <a:lumMod val="75000"/>
                              <a:lumOff val="25000"/>
                            </a:schemeClr>
                          </a:solidFill>
                        </a:rPr>
                        <a:t>0</a:t>
                      </a:r>
                    </a:p>
                  </a:txBody>
                  <a:tcPr marR="504000" anchor="ctr"/>
                </a:tc>
                <a:tc>
                  <a:txBody>
                    <a:bodyPr/>
                    <a:lstStyle/>
                    <a:p>
                      <a:pPr marL="143510" algn="r"/>
                      <a:r>
                        <a:rPr lang="es-MX" sz="1600" b="0" dirty="0">
                          <a:solidFill>
                            <a:schemeClr val="tx1">
                              <a:lumMod val="75000"/>
                              <a:lumOff val="25000"/>
                            </a:schemeClr>
                          </a:solidFill>
                        </a:rPr>
                        <a:t>0</a:t>
                      </a:r>
                    </a:p>
                  </a:txBody>
                  <a:tcPr marR="432000" anchor="ctr"/>
                </a:tc>
                <a:extLst>
                  <a:ext uri="{0D108BD9-81ED-4DB2-BD59-A6C34878D82A}">
                    <a16:rowId xmlns:a16="http://schemas.microsoft.com/office/drawing/2014/main" val="3205568421"/>
                  </a:ext>
                </a:extLst>
              </a:tr>
            </a:tbl>
          </a:graphicData>
        </a:graphic>
      </p:graphicFrame>
      <p:sp>
        <p:nvSpPr>
          <p:cNvPr id="5" name="Rectángulo 4">
            <a:extLst>
              <a:ext uri="{FF2B5EF4-FFF2-40B4-BE49-F238E27FC236}">
                <a16:creationId xmlns:a16="http://schemas.microsoft.com/office/drawing/2014/main" id="{E50300B4-ED87-61A5-F10F-538978B90801}"/>
              </a:ext>
            </a:extLst>
          </p:cNvPr>
          <p:cNvSpPr/>
          <p:nvPr/>
        </p:nvSpPr>
        <p:spPr>
          <a:xfrm>
            <a:off x="1" y="0"/>
            <a:ext cx="12192000" cy="2445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6" name="Grupo 5">
            <a:extLst>
              <a:ext uri="{FF2B5EF4-FFF2-40B4-BE49-F238E27FC236}">
                <a16:creationId xmlns:a16="http://schemas.microsoft.com/office/drawing/2014/main" id="{9B5581B9-14FF-2FFE-8725-86175A370F7A}"/>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4FF67787-FBA0-FE6F-B1A2-187F06C53540}"/>
                </a:ext>
              </a:extLst>
            </p:cNvPr>
            <p:cNvSpPr txBox="1"/>
            <p:nvPr/>
          </p:nvSpPr>
          <p:spPr>
            <a:xfrm>
              <a:off x="6876264" y="449041"/>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Presupuesto/ </a:t>
              </a:r>
            </a:p>
            <a:p>
              <a:pPr marL="0" lvl="0" indent="0" algn="ctr" rtl="0">
                <a:spcBef>
                  <a:spcPts val="0"/>
                </a:spcBef>
                <a:spcAft>
                  <a:spcPts val="0"/>
                </a:spcAft>
                <a:buNone/>
              </a:pPr>
              <a:r>
                <a:rPr lang="es-ES" sz="2400" b="1" dirty="0">
                  <a:solidFill>
                    <a:schemeClr val="dk1"/>
                  </a:solidFill>
                  <a:ea typeface="Fira Sans"/>
                  <a:cs typeface="Fira Sans"/>
                  <a:sym typeface="Fira Sans"/>
                </a:rPr>
                <a:t>Economía</a:t>
              </a:r>
            </a:p>
            <a:p>
              <a:pPr marL="0" lvl="0" indent="0" algn="ctr" rtl="0">
                <a:spcBef>
                  <a:spcPts val="0"/>
                </a:spcBef>
                <a:spcAft>
                  <a:spcPts val="0"/>
                </a:spcAft>
                <a:buNone/>
              </a:pPr>
              <a:endParaRPr lang="es-ES" sz="2400" b="1" dirty="0">
                <a:solidFill>
                  <a:schemeClr val="dk1"/>
                </a:solidFill>
                <a:ea typeface="Fira Sans"/>
                <a:cs typeface="Fira Sans"/>
                <a:sym typeface="Fira Sans"/>
              </a:endParaRPr>
            </a:p>
          </p:txBody>
        </p:sp>
        <p:grpSp>
          <p:nvGrpSpPr>
            <p:cNvPr id="10" name="Grupo 9">
              <a:extLst>
                <a:ext uri="{FF2B5EF4-FFF2-40B4-BE49-F238E27FC236}">
                  <a16:creationId xmlns:a16="http://schemas.microsoft.com/office/drawing/2014/main" id="{C7258E2B-C543-1EF3-0194-CD1665D78EFE}"/>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F511287D-1874-F792-867B-7482A5498A9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554B18F0-4DCE-8E83-12A7-6B58421EC00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ACBFE551-5E14-E147-4829-7B638D6100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8" name="CuadroTexto 7">
            <a:extLst>
              <a:ext uri="{FF2B5EF4-FFF2-40B4-BE49-F238E27FC236}">
                <a16:creationId xmlns:a16="http://schemas.microsoft.com/office/drawing/2014/main" id="{35706F78-7EC4-2CE6-0FAF-345EC0FCBE27}"/>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
        <p:nvSpPr>
          <p:cNvPr id="13" name="CuadroTexto 12">
            <a:extLst>
              <a:ext uri="{FF2B5EF4-FFF2-40B4-BE49-F238E27FC236}">
                <a16:creationId xmlns:a16="http://schemas.microsoft.com/office/drawing/2014/main" id="{1B640AFA-0483-CFCC-7CC4-5B0BE6658870}"/>
              </a:ext>
            </a:extLst>
          </p:cNvPr>
          <p:cNvSpPr txBox="1"/>
          <p:nvPr/>
        </p:nvSpPr>
        <p:spPr>
          <a:xfrm>
            <a:off x="4928937" y="6039627"/>
            <a:ext cx="6104020" cy="369332"/>
          </a:xfrm>
          <a:prstGeom prst="rect">
            <a:avLst/>
          </a:prstGeom>
          <a:noFill/>
        </p:spPr>
        <p:txBody>
          <a:bodyPr wrap="square">
            <a:spAutoFit/>
          </a:bodyPr>
          <a:lstStyle/>
          <a:p>
            <a:r>
              <a:rPr lang="es-MX" sz="1800" b="0" i="0" u="none" strike="noStrike" dirty="0">
                <a:solidFill>
                  <a:srgbClr val="000000"/>
                </a:solidFill>
                <a:effectLst/>
                <a:latin typeface="Calibri" panose="020F0502020204030204" pitchFamily="34" charset="0"/>
              </a:rPr>
              <a:t>$152,540,986.88</a:t>
            </a:r>
            <a:r>
              <a:rPr lang="es-MX" dirty="0"/>
              <a:t>             </a:t>
            </a:r>
            <a:r>
              <a:rPr lang="es-MX" sz="1800" b="0" i="0" u="none" strike="noStrike" dirty="0">
                <a:solidFill>
                  <a:srgbClr val="000000"/>
                </a:solidFill>
                <a:effectLst/>
                <a:latin typeface="Calibri" panose="020F0502020204030204" pitchFamily="34" charset="0"/>
              </a:rPr>
              <a:t>$151,715,513.36</a:t>
            </a:r>
            <a:r>
              <a:rPr lang="es-MX" dirty="0"/>
              <a:t>                 </a:t>
            </a:r>
            <a:r>
              <a:rPr lang="es-MX" sz="1800" b="0" i="0" u="none" strike="noStrike" dirty="0">
                <a:solidFill>
                  <a:srgbClr val="404040"/>
                </a:solidFill>
                <a:effectLst/>
                <a:latin typeface="Calibri" panose="020F0502020204030204" pitchFamily="34" charset="0"/>
              </a:rPr>
              <a:t>99%</a:t>
            </a:r>
            <a:r>
              <a:rPr lang="es-MX" dirty="0"/>
              <a:t> </a:t>
            </a:r>
          </a:p>
        </p:txBody>
      </p:sp>
    </p:spTree>
    <p:extLst>
      <p:ext uri="{BB962C8B-B14F-4D97-AF65-F5344CB8AC3E}">
        <p14:creationId xmlns:p14="http://schemas.microsoft.com/office/powerpoint/2010/main" val="38329065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562A3EE-2717-EC6B-5C37-A0E257D19E57}"/>
              </a:ext>
            </a:extLst>
          </p:cNvPr>
          <p:cNvSpPr txBox="1"/>
          <p:nvPr/>
        </p:nvSpPr>
        <p:spPr>
          <a:xfrm>
            <a:off x="3810000" y="1217567"/>
            <a:ext cx="4572000" cy="344069"/>
          </a:xfrm>
          <a:prstGeom prst="rect">
            <a:avLst/>
          </a:prstGeom>
          <a:noFill/>
        </p:spPr>
        <p:txBody>
          <a:bodyPr wrap="square">
            <a:spAutoFit/>
          </a:bodyPr>
          <a:lstStyle/>
          <a:p>
            <a:pPr>
              <a:lnSpc>
                <a:spcPct val="107000"/>
              </a:lnSpc>
              <a:spcAft>
                <a:spcPts val="800"/>
              </a:spcAft>
            </a:pPr>
            <a:r>
              <a:rPr lang="es-MX" sz="1600" b="1" kern="100" dirty="0">
                <a:effectLst/>
                <a:ea typeface="Calibri" panose="020F0502020204030204" pitchFamily="34" charset="0"/>
                <a:cs typeface="Helvetica" panose="020B0604020202020204" pitchFamily="34" charset="0"/>
              </a:rPr>
              <a:t>Avance del presupuesto al </a:t>
            </a:r>
            <a:r>
              <a:rPr lang="es-MX" sz="1600" b="1" kern="100" dirty="0">
                <a:ea typeface="Calibri" panose="020F0502020204030204" pitchFamily="34" charset="0"/>
                <a:cs typeface="Helvetica" panose="020B0604020202020204" pitchFamily="34" charset="0"/>
              </a:rPr>
              <a:t>IV</a:t>
            </a:r>
            <a:r>
              <a:rPr lang="es-MX" sz="1600" b="1" kern="100" dirty="0">
                <a:effectLst/>
                <a:ea typeface="Calibri" panose="020F0502020204030204" pitchFamily="34" charset="0"/>
                <a:cs typeface="Helvetica" panose="020B0604020202020204" pitchFamily="34" charset="0"/>
              </a:rPr>
              <a:t> trimestre 2024</a:t>
            </a:r>
            <a:endParaRPr lang="es-MX" sz="1100" b="1" kern="100" dirty="0">
              <a:effectLst/>
              <a:ea typeface="Calibri" panose="020F0502020204030204" pitchFamily="34" charset="0"/>
              <a:cs typeface="Helvetica" panose="020B0604020202020204" pitchFamily="34" charset="0"/>
            </a:endParaRPr>
          </a:p>
        </p:txBody>
      </p:sp>
      <p:sp>
        <p:nvSpPr>
          <p:cNvPr id="5" name="Rectángulo 4">
            <a:extLst>
              <a:ext uri="{FF2B5EF4-FFF2-40B4-BE49-F238E27FC236}">
                <a16:creationId xmlns:a16="http://schemas.microsoft.com/office/drawing/2014/main" id="{E50300B4-ED87-61A5-F10F-538978B90801}"/>
              </a:ext>
            </a:extLst>
          </p:cNvPr>
          <p:cNvSpPr/>
          <p:nvPr/>
        </p:nvSpPr>
        <p:spPr>
          <a:xfrm>
            <a:off x="1" y="0"/>
            <a:ext cx="12192000" cy="2445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6" name="Grupo 5">
            <a:extLst>
              <a:ext uri="{FF2B5EF4-FFF2-40B4-BE49-F238E27FC236}">
                <a16:creationId xmlns:a16="http://schemas.microsoft.com/office/drawing/2014/main" id="{9B5581B9-14FF-2FFE-8725-86175A370F7A}"/>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4FF67787-FBA0-FE6F-B1A2-187F06C5354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Presupuesto/</a:t>
              </a:r>
            </a:p>
            <a:p>
              <a:pPr marL="0" lvl="0" indent="0" algn="ctr" rtl="0">
                <a:spcBef>
                  <a:spcPts val="0"/>
                </a:spcBef>
                <a:spcAft>
                  <a:spcPts val="0"/>
                </a:spcAft>
                <a:buNone/>
              </a:pPr>
              <a:r>
                <a:rPr lang="es-ES" sz="2400" b="1" dirty="0">
                  <a:solidFill>
                    <a:schemeClr val="dk1"/>
                  </a:solidFill>
                  <a:ea typeface="Fira Sans"/>
                  <a:cs typeface="Fira Sans"/>
                  <a:sym typeface="Fira Sans"/>
                </a:rPr>
                <a:t>Turismo</a:t>
              </a:r>
            </a:p>
          </p:txBody>
        </p:sp>
        <p:grpSp>
          <p:nvGrpSpPr>
            <p:cNvPr id="10" name="Grupo 9">
              <a:extLst>
                <a:ext uri="{FF2B5EF4-FFF2-40B4-BE49-F238E27FC236}">
                  <a16:creationId xmlns:a16="http://schemas.microsoft.com/office/drawing/2014/main" id="{C7258E2B-C543-1EF3-0194-CD1665D78EFE}"/>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F511287D-1874-F792-867B-7482A5498A9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554B18F0-4DCE-8E83-12A7-6B58421EC00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graphicFrame>
        <p:nvGraphicFramePr>
          <p:cNvPr id="8" name="Tabla 7">
            <a:extLst>
              <a:ext uri="{FF2B5EF4-FFF2-40B4-BE49-F238E27FC236}">
                <a16:creationId xmlns:a16="http://schemas.microsoft.com/office/drawing/2014/main" id="{1ED717D2-7386-9669-724A-CCCF4C85FA24}"/>
              </a:ext>
            </a:extLst>
          </p:cNvPr>
          <p:cNvGraphicFramePr>
            <a:graphicFrameLocks noGrp="1"/>
          </p:cNvGraphicFramePr>
          <p:nvPr>
            <p:extLst>
              <p:ext uri="{D42A27DB-BD31-4B8C-83A1-F6EECF244321}">
                <p14:modId xmlns:p14="http://schemas.microsoft.com/office/powerpoint/2010/main" val="3537047102"/>
              </p:ext>
            </p:extLst>
          </p:nvPr>
        </p:nvGraphicFramePr>
        <p:xfrm>
          <a:off x="1538987" y="1681579"/>
          <a:ext cx="9179860" cy="4739090"/>
        </p:xfrm>
        <a:graphic>
          <a:graphicData uri="http://schemas.openxmlformats.org/drawingml/2006/table">
            <a:tbl>
              <a:tblPr/>
              <a:tblGrid>
                <a:gridCol w="2294965">
                  <a:extLst>
                    <a:ext uri="{9D8B030D-6E8A-4147-A177-3AD203B41FA5}">
                      <a16:colId xmlns:a16="http://schemas.microsoft.com/office/drawing/2014/main" val="1249874692"/>
                    </a:ext>
                  </a:extLst>
                </a:gridCol>
                <a:gridCol w="2608730">
                  <a:extLst>
                    <a:ext uri="{9D8B030D-6E8A-4147-A177-3AD203B41FA5}">
                      <a16:colId xmlns:a16="http://schemas.microsoft.com/office/drawing/2014/main" val="1552590946"/>
                    </a:ext>
                  </a:extLst>
                </a:gridCol>
                <a:gridCol w="2483223">
                  <a:extLst>
                    <a:ext uri="{9D8B030D-6E8A-4147-A177-3AD203B41FA5}">
                      <a16:colId xmlns:a16="http://schemas.microsoft.com/office/drawing/2014/main" val="209206496"/>
                    </a:ext>
                  </a:extLst>
                </a:gridCol>
                <a:gridCol w="1792942">
                  <a:extLst>
                    <a:ext uri="{9D8B030D-6E8A-4147-A177-3AD203B41FA5}">
                      <a16:colId xmlns:a16="http://schemas.microsoft.com/office/drawing/2014/main" val="3475075556"/>
                    </a:ext>
                  </a:extLst>
                </a:gridCol>
              </a:tblGrid>
              <a:tr h="270492">
                <a:tc rowSpan="2">
                  <a:txBody>
                    <a:bodyPr/>
                    <a:lstStyle/>
                    <a:p>
                      <a:pPr marL="0" algn="ctr" defTabSz="914400" rtl="0" eaLnBrk="1" fontAlgn="ctr" latinLnBrk="0" hangingPunct="1"/>
                      <a:r>
                        <a:rPr lang="es-MX" sz="1600" b="1" kern="1200" dirty="0">
                          <a:solidFill>
                            <a:schemeClr val="tx1"/>
                          </a:solidFill>
                          <a:latin typeface="+mn-lt"/>
                          <a:ea typeface="+mn-ea"/>
                          <a:cs typeface="+mn-cs"/>
                        </a:rPr>
                        <a:t>Capítulo</a:t>
                      </a:r>
                    </a:p>
                  </a:txBody>
                  <a:tcPr marL="9525" marR="9525" marT="9525" marB="0" anchor="ctr">
                    <a:lnL>
                      <a:noFill/>
                    </a:lnL>
                    <a:lnR>
                      <a:noFill/>
                    </a:lnR>
                    <a:lnT w="12700" cap="flat" cmpd="sng" algn="ctr">
                      <a:solidFill>
                        <a:srgbClr val="B27D49"/>
                      </a:solidFill>
                      <a:prstDash val="solid"/>
                      <a:round/>
                      <a:headEnd type="none" w="med" len="med"/>
                      <a:tailEnd type="none" w="med" len="med"/>
                    </a:lnT>
                    <a:lnB w="12700" cap="flat" cmpd="sng" algn="ctr">
                      <a:solidFill>
                        <a:srgbClr val="B27D49"/>
                      </a:solidFill>
                      <a:prstDash val="solid"/>
                      <a:round/>
                      <a:headEnd type="none" w="med" len="med"/>
                      <a:tailEnd type="none" w="med" len="med"/>
                    </a:lnB>
                  </a:tcPr>
                </a:tc>
                <a:tc>
                  <a:txBody>
                    <a:bodyPr/>
                    <a:lstStyle/>
                    <a:p>
                      <a:pPr algn="ctr" rtl="0" fontAlgn="ctr"/>
                      <a:r>
                        <a:rPr lang="es-MX" sz="1400" b="1" i="0" u="none" strike="noStrike" dirty="0">
                          <a:solidFill>
                            <a:srgbClr val="000000"/>
                          </a:solidFill>
                          <a:effectLst/>
                          <a:latin typeface="Calibri"/>
                        </a:rPr>
                        <a:t>Presupuesto Modificado</a:t>
                      </a:r>
                    </a:p>
                  </a:txBody>
                  <a:tcPr marL="9525" marR="9525" marT="9525" marB="0" anchor="ctr">
                    <a:lnL>
                      <a:noFill/>
                    </a:lnL>
                    <a:lnR>
                      <a:noFill/>
                    </a:lnR>
                    <a:lnT w="12700" cap="flat" cmpd="sng" algn="ctr">
                      <a:solidFill>
                        <a:srgbClr val="B27D49"/>
                      </a:solidFill>
                      <a:prstDash val="solid"/>
                      <a:round/>
                      <a:headEnd type="none" w="med" len="med"/>
                      <a:tailEnd type="none" w="med" len="med"/>
                    </a:lnT>
                    <a:lnB>
                      <a:noFill/>
                    </a:lnB>
                  </a:tcPr>
                </a:tc>
                <a:tc>
                  <a:txBody>
                    <a:bodyPr/>
                    <a:lstStyle/>
                    <a:p>
                      <a:pPr algn="ctr" rtl="0" fontAlgn="ctr"/>
                      <a:r>
                        <a:rPr lang="es-MX" sz="1400" b="1" i="0" u="none" strike="noStrike" dirty="0">
                          <a:solidFill>
                            <a:srgbClr val="000000"/>
                          </a:solidFill>
                          <a:effectLst/>
                          <a:latin typeface="Calibri"/>
                        </a:rPr>
                        <a:t>Presupuesto Devengado</a:t>
                      </a:r>
                    </a:p>
                  </a:txBody>
                  <a:tcPr marL="9525" marR="9525" marT="9525" marB="0" anchor="ctr">
                    <a:lnL>
                      <a:noFill/>
                    </a:lnL>
                    <a:lnR>
                      <a:noFill/>
                    </a:lnR>
                    <a:lnT w="12700" cap="flat" cmpd="sng" algn="ctr">
                      <a:solidFill>
                        <a:srgbClr val="B27D49"/>
                      </a:solidFill>
                      <a:prstDash val="solid"/>
                      <a:round/>
                      <a:headEnd type="none" w="med" len="med"/>
                      <a:tailEnd type="none" w="med" len="med"/>
                    </a:lnT>
                    <a:lnB>
                      <a:noFill/>
                    </a:lnB>
                  </a:tcPr>
                </a:tc>
                <a:tc rowSpan="2">
                  <a:txBody>
                    <a:bodyPr/>
                    <a:lstStyle/>
                    <a:p>
                      <a:pPr algn="ctr" rtl="0" fontAlgn="ctr"/>
                      <a:r>
                        <a:rPr lang="es-MX" sz="1400" b="1" i="0" u="none" strike="noStrike" dirty="0">
                          <a:solidFill>
                            <a:srgbClr val="000000"/>
                          </a:solidFill>
                          <a:effectLst/>
                          <a:latin typeface="+mn-lt"/>
                        </a:rPr>
                        <a:t>% Avance</a:t>
                      </a:r>
                    </a:p>
                  </a:txBody>
                  <a:tcPr marL="9525" marR="9525" marT="9525" marB="0" anchor="ctr">
                    <a:lnL>
                      <a:noFill/>
                    </a:lnL>
                    <a:lnR>
                      <a:noFill/>
                    </a:lnR>
                    <a:lnT w="12700" cap="flat" cmpd="sng" algn="ctr">
                      <a:solidFill>
                        <a:srgbClr val="B27D49"/>
                      </a:solidFill>
                      <a:prstDash val="solid"/>
                      <a:round/>
                      <a:headEnd type="none" w="med" len="med"/>
                      <a:tailEnd type="none" w="med" len="med"/>
                    </a:lnT>
                    <a:lnB w="12700" cap="flat" cmpd="sng" algn="ctr">
                      <a:solidFill>
                        <a:srgbClr val="B27D49"/>
                      </a:solidFill>
                      <a:prstDash val="solid"/>
                      <a:round/>
                      <a:headEnd type="none" w="med" len="med"/>
                      <a:tailEnd type="none" w="med" len="med"/>
                    </a:lnB>
                  </a:tcPr>
                </a:tc>
                <a:extLst>
                  <a:ext uri="{0D108BD9-81ED-4DB2-BD59-A6C34878D82A}">
                    <a16:rowId xmlns:a16="http://schemas.microsoft.com/office/drawing/2014/main" val="3855046567"/>
                  </a:ext>
                </a:extLst>
              </a:tr>
              <a:tr h="286404">
                <a:tc vMerge="1">
                  <a:txBody>
                    <a:bodyPr/>
                    <a:lstStyle/>
                    <a:p>
                      <a:endParaRPr lang="es-MX"/>
                    </a:p>
                  </a:txBody>
                  <a:tcPr/>
                </a:tc>
                <a:tc>
                  <a:txBody>
                    <a:bodyPr/>
                    <a:lstStyle/>
                    <a:p>
                      <a:pPr algn="ctr" rtl="0" fontAlgn="ctr"/>
                      <a:r>
                        <a:rPr lang="es-MX" sz="1400" b="1" i="0" u="none" strike="noStrike" dirty="0">
                          <a:solidFill>
                            <a:srgbClr val="000000"/>
                          </a:solidFill>
                          <a:effectLst/>
                          <a:latin typeface="+mn-lt"/>
                        </a:rPr>
                        <a:t>Al 31-DIC-2024</a:t>
                      </a:r>
                    </a:p>
                  </a:txBody>
                  <a:tcPr marL="9525" marR="9525" marT="9525" marB="0" anchor="ctr">
                    <a:lnL>
                      <a:noFill/>
                    </a:lnL>
                    <a:lnR>
                      <a:noFill/>
                    </a:lnR>
                    <a:lnT>
                      <a:noFill/>
                    </a:lnT>
                    <a:lnB w="12700" cap="flat" cmpd="sng" algn="ctr">
                      <a:solidFill>
                        <a:srgbClr val="B27D49"/>
                      </a:solidFill>
                      <a:prstDash val="solid"/>
                      <a:round/>
                      <a:headEnd type="none" w="med" len="med"/>
                      <a:tailEnd type="none" w="med" len="med"/>
                    </a:lnB>
                  </a:tcPr>
                </a:tc>
                <a:tc>
                  <a:txBody>
                    <a:bodyPr/>
                    <a:lstStyle/>
                    <a:p>
                      <a:pPr algn="ctr" rtl="0" fontAlgn="ctr"/>
                      <a:r>
                        <a:rPr lang="es-MX" sz="1400" b="1" i="0" u="none" strike="noStrike" dirty="0">
                          <a:solidFill>
                            <a:srgbClr val="000000"/>
                          </a:solidFill>
                          <a:effectLst/>
                          <a:latin typeface="+mn-lt"/>
                        </a:rPr>
                        <a:t>Al 31-DIC-2024</a:t>
                      </a:r>
                    </a:p>
                  </a:txBody>
                  <a:tcPr marL="9525" marR="9525" marT="9525" marB="0" anchor="ctr">
                    <a:lnL>
                      <a:noFill/>
                    </a:lnL>
                    <a:lnR>
                      <a:noFill/>
                    </a:lnR>
                    <a:lnT>
                      <a:noFill/>
                    </a:lnT>
                    <a:lnB w="12700" cap="flat" cmpd="sng" algn="ctr">
                      <a:solidFill>
                        <a:srgbClr val="B27D49"/>
                      </a:solidFill>
                      <a:prstDash val="solid"/>
                      <a:round/>
                      <a:headEnd type="none" w="med" len="med"/>
                      <a:tailEnd type="none" w="med" len="med"/>
                    </a:lnB>
                  </a:tcPr>
                </a:tc>
                <a:tc vMerge="1">
                  <a:txBody>
                    <a:bodyPr/>
                    <a:lstStyle/>
                    <a:p>
                      <a:endParaRPr lang="es-MX"/>
                    </a:p>
                  </a:txBody>
                  <a:tcPr/>
                </a:tc>
                <a:extLst>
                  <a:ext uri="{0D108BD9-81ED-4DB2-BD59-A6C34878D82A}">
                    <a16:rowId xmlns:a16="http://schemas.microsoft.com/office/drawing/2014/main" val="2611477463"/>
                  </a:ext>
                </a:extLst>
              </a:tr>
              <a:tr h="286404">
                <a:tc>
                  <a:txBody>
                    <a:bodyPr/>
                    <a:lstStyle/>
                    <a:p>
                      <a:pPr marL="0" algn="ctr" defTabSz="914400" rtl="0" eaLnBrk="1" fontAlgn="ctr" latinLnBrk="0" hangingPunct="1"/>
                      <a:r>
                        <a:rPr lang="es-MX" sz="1600" b="0" kern="1200" dirty="0">
                          <a:solidFill>
                            <a:schemeClr val="tx1"/>
                          </a:solidFill>
                          <a:latin typeface="+mn-lt"/>
                          <a:ea typeface="+mn-ea"/>
                          <a:cs typeface="+mn-cs"/>
                        </a:rPr>
                        <a:t>1000 Servicios personales</a:t>
                      </a:r>
                    </a:p>
                  </a:txBody>
                  <a:tcPr marL="9525" marR="9525" marT="9525" marB="0" anchor="ctr">
                    <a:lnL>
                      <a:noFill/>
                    </a:lnL>
                    <a:lnR>
                      <a:noFill/>
                    </a:lnR>
                    <a:lnT w="12700" cap="flat" cmpd="sng" algn="ctr">
                      <a:solidFill>
                        <a:srgbClr val="B27D49"/>
                      </a:solidFill>
                      <a:prstDash val="solid"/>
                      <a:round/>
                      <a:headEnd type="none" w="med" len="med"/>
                      <a:tailEnd type="none" w="med" len="med"/>
                    </a:lnT>
                    <a:lnB>
                      <a:noFill/>
                    </a:lnB>
                    <a:solidFill>
                      <a:srgbClr val="F2ECE9"/>
                    </a:solidFill>
                  </a:tcPr>
                </a:tc>
                <a:tc>
                  <a:txBody>
                    <a:bodyPr/>
                    <a:lstStyle/>
                    <a:p>
                      <a:pPr lvl="0" algn="ctr">
                        <a:buNone/>
                      </a:pPr>
                      <a:r>
                        <a:rPr lang="es-MX" sz="1600" b="0" kern="1200" noProof="0" dirty="0">
                          <a:solidFill>
                            <a:schemeClr val="tx1"/>
                          </a:solidFill>
                          <a:latin typeface="+mn-lt"/>
                          <a:ea typeface="+mn-ea"/>
                          <a:cs typeface="+mn-cs"/>
                        </a:rPr>
                        <a:t>$34,855,546.40</a:t>
                      </a:r>
                      <a:endParaRPr lang="es-ES" sz="1600" b="0" kern="1200" dirty="0">
                        <a:solidFill>
                          <a:schemeClr val="tx1"/>
                        </a:solidFill>
                        <a:latin typeface="+mn-lt"/>
                        <a:ea typeface="+mn-ea"/>
                        <a:cs typeface="+mn-cs"/>
                      </a:endParaRPr>
                    </a:p>
                  </a:txBody>
                  <a:tcPr marL="9525" marR="114300" marT="9525" marB="0" anchor="ctr">
                    <a:lnL>
                      <a:noFill/>
                    </a:lnL>
                    <a:lnR>
                      <a:noFill/>
                    </a:lnR>
                    <a:lnT w="12700" cap="flat" cmpd="sng" algn="ctr">
                      <a:solidFill>
                        <a:srgbClr val="B27D49"/>
                      </a:solidFill>
                      <a:prstDash val="solid"/>
                      <a:round/>
                      <a:headEnd type="none" w="med" len="med"/>
                      <a:tailEnd type="none" w="med" len="med"/>
                    </a:lnT>
                    <a:lnB>
                      <a:noFill/>
                    </a:lnB>
                    <a:solidFill>
                      <a:srgbClr val="F2ECE9"/>
                    </a:solidFill>
                  </a:tcPr>
                </a:tc>
                <a:tc>
                  <a:txBody>
                    <a:bodyPr/>
                    <a:lstStyle/>
                    <a:p>
                      <a:pPr lvl="0" algn="ctr">
                        <a:buNone/>
                      </a:pPr>
                      <a:r>
                        <a:rPr lang="es-MX" sz="1600" b="0" kern="1200" noProof="0" dirty="0">
                          <a:solidFill>
                            <a:schemeClr val="tx1"/>
                          </a:solidFill>
                          <a:latin typeface="+mn-lt"/>
                          <a:ea typeface="+mn-ea"/>
                          <a:cs typeface="+mn-cs"/>
                        </a:rPr>
                        <a:t>$34,855,546.40</a:t>
                      </a:r>
                      <a:endParaRPr lang="es-ES" sz="1600" b="0" kern="1200" dirty="0">
                        <a:solidFill>
                          <a:schemeClr val="tx1"/>
                        </a:solidFill>
                        <a:latin typeface="+mn-lt"/>
                        <a:ea typeface="+mn-ea"/>
                        <a:cs typeface="+mn-cs"/>
                      </a:endParaRPr>
                    </a:p>
                  </a:txBody>
                  <a:tcPr marL="9525" marR="114300" marT="9525" marB="0" anchor="ctr">
                    <a:lnL>
                      <a:noFill/>
                    </a:lnL>
                    <a:lnR>
                      <a:noFill/>
                    </a:lnR>
                    <a:lnT w="12700" cap="flat" cmpd="sng" algn="ctr">
                      <a:solidFill>
                        <a:srgbClr val="B27D49"/>
                      </a:solidFill>
                      <a:prstDash val="solid"/>
                      <a:round/>
                      <a:headEnd type="none" w="med" len="med"/>
                      <a:tailEnd type="none" w="med" len="med"/>
                    </a:lnT>
                    <a:lnB>
                      <a:noFill/>
                    </a:lnB>
                    <a:solidFill>
                      <a:srgbClr val="F2ECE9"/>
                    </a:solidFill>
                  </a:tcPr>
                </a:tc>
                <a:tc>
                  <a:txBody>
                    <a:bodyPr/>
                    <a:lstStyle/>
                    <a:p>
                      <a:pPr algn="ctr" rtl="0" fontAlgn="ctr"/>
                      <a:r>
                        <a:rPr lang="es-MX" sz="1600" b="0" kern="1200" dirty="0">
                          <a:solidFill>
                            <a:schemeClr val="tx1"/>
                          </a:solidFill>
                          <a:latin typeface="+mn-lt"/>
                          <a:ea typeface="+mn-ea"/>
                          <a:cs typeface="+mn-cs"/>
                        </a:rPr>
                        <a:t>100%</a:t>
                      </a:r>
                    </a:p>
                  </a:txBody>
                  <a:tcPr marL="9525" marR="9525" marT="9525" marB="0" anchor="ctr">
                    <a:lnL>
                      <a:noFill/>
                    </a:lnL>
                    <a:lnR>
                      <a:noFill/>
                    </a:lnR>
                    <a:lnT w="12700" cap="flat" cmpd="sng" algn="ctr">
                      <a:solidFill>
                        <a:srgbClr val="B27D49"/>
                      </a:solidFill>
                      <a:prstDash val="solid"/>
                      <a:round/>
                      <a:headEnd type="none" w="med" len="med"/>
                      <a:tailEnd type="none" w="med" len="med"/>
                    </a:lnT>
                    <a:lnB>
                      <a:noFill/>
                    </a:lnB>
                    <a:solidFill>
                      <a:srgbClr val="F2ECE9"/>
                    </a:solidFill>
                  </a:tcPr>
                </a:tc>
                <a:extLst>
                  <a:ext uri="{0D108BD9-81ED-4DB2-BD59-A6C34878D82A}">
                    <a16:rowId xmlns:a16="http://schemas.microsoft.com/office/drawing/2014/main" val="4089756701"/>
                  </a:ext>
                </a:extLst>
              </a:tr>
              <a:tr h="493251">
                <a:tc>
                  <a:txBody>
                    <a:bodyPr/>
                    <a:lstStyle/>
                    <a:p>
                      <a:pPr marL="0" algn="ctr" defTabSz="914400" rtl="0" eaLnBrk="1" fontAlgn="ctr" latinLnBrk="0" hangingPunct="1"/>
                      <a:r>
                        <a:rPr lang="es-MX" sz="1600" b="0" kern="1200" dirty="0">
                          <a:solidFill>
                            <a:schemeClr val="tx1"/>
                          </a:solidFill>
                          <a:latin typeface="+mn-lt"/>
                          <a:ea typeface="+mn-ea"/>
                          <a:cs typeface="+mn-cs"/>
                        </a:rPr>
                        <a:t>2000 Materiales y suministros</a:t>
                      </a:r>
                    </a:p>
                  </a:txBody>
                  <a:tcPr marL="9525" marR="9525" marT="9525" marB="0" anchor="ctr">
                    <a:lnL>
                      <a:noFill/>
                    </a:lnL>
                    <a:lnR>
                      <a:noFill/>
                    </a:lnR>
                    <a:lnT>
                      <a:noFill/>
                    </a:lnT>
                    <a:lnB>
                      <a:noFill/>
                    </a:lnB>
                  </a:tcPr>
                </a:tc>
                <a:tc>
                  <a:txBody>
                    <a:bodyPr/>
                    <a:lstStyle/>
                    <a:p>
                      <a:pPr lvl="0" algn="ctr">
                        <a:buNone/>
                      </a:pPr>
                      <a:r>
                        <a:rPr lang="es-MX" sz="1600" b="0" kern="1200" noProof="0" dirty="0">
                          <a:solidFill>
                            <a:schemeClr val="tx1"/>
                          </a:solidFill>
                          <a:latin typeface="+mn-lt"/>
                          <a:ea typeface="+mn-ea"/>
                          <a:cs typeface="+mn-cs"/>
                        </a:rPr>
                        <a:t>$685,743.50</a:t>
                      </a:r>
                      <a:endParaRPr lang="es-ES" sz="1600" b="0" kern="1200" dirty="0">
                        <a:solidFill>
                          <a:schemeClr val="tx1"/>
                        </a:solidFill>
                        <a:latin typeface="+mn-lt"/>
                        <a:ea typeface="+mn-ea"/>
                        <a:cs typeface="+mn-cs"/>
                      </a:endParaRPr>
                    </a:p>
                  </a:txBody>
                  <a:tcPr marL="9525" marR="114300" marT="9525" marB="0" anchor="ctr">
                    <a:lnL>
                      <a:noFill/>
                    </a:lnL>
                    <a:lnR>
                      <a:noFill/>
                    </a:lnR>
                    <a:lnT>
                      <a:noFill/>
                    </a:lnT>
                    <a:lnB>
                      <a:noFill/>
                    </a:lnB>
                  </a:tcPr>
                </a:tc>
                <a:tc>
                  <a:txBody>
                    <a:bodyPr/>
                    <a:lstStyle/>
                    <a:p>
                      <a:pPr lvl="0" algn="ctr">
                        <a:buNone/>
                      </a:pPr>
                      <a:r>
                        <a:rPr lang="es-MX" sz="1600" b="0" kern="1200" noProof="0" dirty="0">
                          <a:solidFill>
                            <a:schemeClr val="tx1"/>
                          </a:solidFill>
                          <a:latin typeface="+mn-lt"/>
                          <a:ea typeface="+mn-ea"/>
                          <a:cs typeface="+mn-cs"/>
                        </a:rPr>
                        <a:t>$685,743.50</a:t>
                      </a:r>
                      <a:endParaRPr lang="es-ES" sz="1600" b="0" kern="1200" dirty="0">
                        <a:solidFill>
                          <a:schemeClr val="tx1"/>
                        </a:solidFill>
                        <a:latin typeface="+mn-lt"/>
                        <a:ea typeface="+mn-ea"/>
                        <a:cs typeface="+mn-cs"/>
                      </a:endParaRPr>
                    </a:p>
                  </a:txBody>
                  <a:tcPr marL="9525" marR="114300" marT="9525" marB="0" anchor="ctr">
                    <a:lnL>
                      <a:noFill/>
                    </a:lnL>
                    <a:lnR>
                      <a:noFill/>
                    </a:lnR>
                    <a:lnT>
                      <a:noFill/>
                    </a:lnT>
                    <a:lnB>
                      <a:noFill/>
                    </a:lnB>
                  </a:tcPr>
                </a:tc>
                <a:tc>
                  <a:txBody>
                    <a:bodyPr/>
                    <a:lstStyle/>
                    <a:p>
                      <a:pPr lvl="0" algn="ctr">
                        <a:buNone/>
                      </a:pPr>
                      <a:r>
                        <a:rPr lang="es-MX" sz="1600" b="0" kern="1200" noProof="0" dirty="0">
                          <a:solidFill>
                            <a:schemeClr val="tx1"/>
                          </a:solidFill>
                          <a:latin typeface="+mn-lt"/>
                          <a:ea typeface="+mn-ea"/>
                          <a:cs typeface="+mn-cs"/>
                        </a:rPr>
                        <a:t>100%</a:t>
                      </a:r>
                      <a:endParaRPr lang="es-ES" sz="1600" b="0" kern="1200" dirty="0">
                        <a:solidFill>
                          <a:schemeClr val="tx1"/>
                        </a:solidFill>
                        <a:latin typeface="+mn-lt"/>
                        <a:ea typeface="+mn-ea"/>
                        <a:cs typeface="+mn-cs"/>
                      </a:endParaRPr>
                    </a:p>
                  </a:txBody>
                  <a:tcPr marL="9525" marR="9525" marT="9525" marB="0" anchor="ctr">
                    <a:lnL>
                      <a:noFill/>
                    </a:lnL>
                    <a:lnR>
                      <a:noFill/>
                    </a:lnR>
                    <a:lnT>
                      <a:noFill/>
                    </a:lnT>
                    <a:lnB>
                      <a:noFill/>
                    </a:lnB>
                  </a:tcPr>
                </a:tc>
                <a:extLst>
                  <a:ext uri="{0D108BD9-81ED-4DB2-BD59-A6C34878D82A}">
                    <a16:rowId xmlns:a16="http://schemas.microsoft.com/office/drawing/2014/main" val="3232639210"/>
                  </a:ext>
                </a:extLst>
              </a:tr>
              <a:tr h="286404">
                <a:tc>
                  <a:txBody>
                    <a:bodyPr/>
                    <a:lstStyle/>
                    <a:p>
                      <a:pPr marL="0" algn="ctr" defTabSz="914400" rtl="0" eaLnBrk="1" fontAlgn="ctr" latinLnBrk="0" hangingPunct="1"/>
                      <a:r>
                        <a:rPr lang="es-MX" sz="1600" b="0" kern="1200" dirty="0">
                          <a:solidFill>
                            <a:schemeClr val="tx1"/>
                          </a:solidFill>
                          <a:latin typeface="+mn-lt"/>
                          <a:ea typeface="+mn-ea"/>
                          <a:cs typeface="+mn-cs"/>
                        </a:rPr>
                        <a:t>3000 Servicios Generales</a:t>
                      </a:r>
                    </a:p>
                  </a:txBody>
                  <a:tcPr marL="9525" marR="9525" marT="9525" marB="0" anchor="ctr">
                    <a:lnL>
                      <a:noFill/>
                    </a:lnL>
                    <a:lnR>
                      <a:noFill/>
                    </a:lnR>
                    <a:lnT>
                      <a:noFill/>
                    </a:lnT>
                    <a:lnB>
                      <a:noFill/>
                    </a:lnB>
                    <a:solidFill>
                      <a:srgbClr val="F2ECE9"/>
                    </a:solidFill>
                  </a:tcPr>
                </a:tc>
                <a:tc>
                  <a:txBody>
                    <a:bodyPr/>
                    <a:lstStyle/>
                    <a:p>
                      <a:pPr lvl="0" algn="ctr">
                        <a:buNone/>
                      </a:pPr>
                      <a:r>
                        <a:rPr lang="es-MX" sz="1600" b="0" kern="1200" noProof="0" dirty="0">
                          <a:solidFill>
                            <a:schemeClr val="tx1"/>
                          </a:solidFill>
                          <a:latin typeface="+mn-lt"/>
                          <a:ea typeface="+mn-ea"/>
                          <a:cs typeface="+mn-cs"/>
                        </a:rPr>
                        <a:t>$127,515,099.42</a:t>
                      </a:r>
                      <a:endParaRPr lang="es-ES" sz="1600" b="0" kern="1200" dirty="0">
                        <a:solidFill>
                          <a:schemeClr val="tx1"/>
                        </a:solidFill>
                        <a:latin typeface="+mn-lt"/>
                        <a:ea typeface="+mn-ea"/>
                        <a:cs typeface="+mn-cs"/>
                      </a:endParaRPr>
                    </a:p>
                  </a:txBody>
                  <a:tcPr marL="9525" marR="114300" marT="9525" marB="0" anchor="ctr">
                    <a:lnL>
                      <a:noFill/>
                    </a:lnL>
                    <a:lnR>
                      <a:noFill/>
                    </a:lnR>
                    <a:lnT>
                      <a:noFill/>
                    </a:lnT>
                    <a:lnB>
                      <a:noFill/>
                    </a:lnB>
                    <a:solidFill>
                      <a:srgbClr val="F2ECE9"/>
                    </a:solidFill>
                  </a:tcPr>
                </a:tc>
                <a:tc>
                  <a:txBody>
                    <a:bodyPr/>
                    <a:lstStyle/>
                    <a:p>
                      <a:pPr lvl="0" algn="ctr">
                        <a:buNone/>
                      </a:pPr>
                      <a:r>
                        <a:rPr lang="es-MX" sz="1600" b="0" kern="1200" noProof="0" dirty="0">
                          <a:solidFill>
                            <a:schemeClr val="tx1"/>
                          </a:solidFill>
                          <a:latin typeface="+mn-lt"/>
                          <a:ea typeface="+mn-ea"/>
                          <a:cs typeface="+mn-cs"/>
                        </a:rPr>
                        <a:t>$127,515,099.42</a:t>
                      </a:r>
                      <a:endParaRPr lang="es-ES" sz="1600" b="0" kern="1200" dirty="0">
                        <a:solidFill>
                          <a:schemeClr val="tx1"/>
                        </a:solidFill>
                        <a:latin typeface="+mn-lt"/>
                        <a:ea typeface="+mn-ea"/>
                        <a:cs typeface="+mn-cs"/>
                      </a:endParaRPr>
                    </a:p>
                  </a:txBody>
                  <a:tcPr marL="9525" marR="114300" marT="9525" marB="0" anchor="ctr">
                    <a:lnL>
                      <a:noFill/>
                    </a:lnL>
                    <a:lnR>
                      <a:noFill/>
                    </a:lnR>
                    <a:lnT>
                      <a:noFill/>
                    </a:lnT>
                    <a:lnB>
                      <a:noFill/>
                    </a:lnB>
                    <a:solidFill>
                      <a:srgbClr val="F2ECE9"/>
                    </a:solidFill>
                  </a:tcPr>
                </a:tc>
                <a:tc>
                  <a:txBody>
                    <a:bodyPr/>
                    <a:lstStyle/>
                    <a:p>
                      <a:pPr lvl="0" algn="ctr">
                        <a:buNone/>
                      </a:pPr>
                      <a:r>
                        <a:rPr lang="es-MX" sz="1600" b="0" kern="1200" noProof="0" dirty="0">
                          <a:solidFill>
                            <a:schemeClr val="tx1"/>
                          </a:solidFill>
                          <a:latin typeface="+mn-lt"/>
                          <a:ea typeface="+mn-ea"/>
                          <a:cs typeface="+mn-cs"/>
                        </a:rPr>
                        <a:t>100%</a:t>
                      </a:r>
                      <a:endParaRPr lang="es-ES" sz="1600" b="0" kern="1200" dirty="0">
                        <a:solidFill>
                          <a:schemeClr val="tx1"/>
                        </a:solidFill>
                        <a:latin typeface="+mn-lt"/>
                        <a:ea typeface="+mn-ea"/>
                        <a:cs typeface="+mn-cs"/>
                      </a:endParaRPr>
                    </a:p>
                  </a:txBody>
                  <a:tcPr marL="9525" marR="9525" marT="9525" marB="0" anchor="ctr">
                    <a:lnL>
                      <a:noFill/>
                    </a:lnL>
                    <a:lnR>
                      <a:noFill/>
                    </a:lnR>
                    <a:lnT>
                      <a:noFill/>
                    </a:lnT>
                    <a:lnB>
                      <a:noFill/>
                    </a:lnB>
                    <a:solidFill>
                      <a:srgbClr val="F2ECE9"/>
                    </a:solidFill>
                  </a:tcPr>
                </a:tc>
                <a:extLst>
                  <a:ext uri="{0D108BD9-81ED-4DB2-BD59-A6C34878D82A}">
                    <a16:rowId xmlns:a16="http://schemas.microsoft.com/office/drawing/2014/main" val="2113489506"/>
                  </a:ext>
                </a:extLst>
              </a:tr>
              <a:tr h="731920">
                <a:tc>
                  <a:txBody>
                    <a:bodyPr/>
                    <a:lstStyle/>
                    <a:p>
                      <a:pPr marL="0" algn="ctr" defTabSz="914400" rtl="0" eaLnBrk="1" fontAlgn="ctr" latinLnBrk="0" hangingPunct="1"/>
                      <a:r>
                        <a:rPr lang="es-MX" sz="1600" b="0" kern="1200" dirty="0">
                          <a:solidFill>
                            <a:schemeClr val="tx1"/>
                          </a:solidFill>
                          <a:latin typeface="+mn-lt"/>
                          <a:ea typeface="+mn-ea"/>
                          <a:cs typeface="+mn-cs"/>
                        </a:rPr>
                        <a:t>4000 Transferencias, Asignaciones, Subsidios y otras Ayudas</a:t>
                      </a:r>
                    </a:p>
                  </a:txBody>
                  <a:tcPr marL="9525" marR="9525" marT="9525" marB="0" anchor="ctr">
                    <a:lnL>
                      <a:noFill/>
                    </a:lnL>
                    <a:lnR>
                      <a:noFill/>
                    </a:lnR>
                    <a:lnT>
                      <a:noFill/>
                    </a:lnT>
                    <a:lnB>
                      <a:noFill/>
                    </a:lnB>
                  </a:tcPr>
                </a:tc>
                <a:tc>
                  <a:txBody>
                    <a:bodyPr/>
                    <a:lstStyle/>
                    <a:p>
                      <a:pPr lvl="0" algn="ctr">
                        <a:buNone/>
                      </a:pPr>
                      <a:r>
                        <a:rPr lang="es-MX" sz="1600" b="0" kern="1200" noProof="0" dirty="0">
                          <a:solidFill>
                            <a:schemeClr val="tx1"/>
                          </a:solidFill>
                          <a:latin typeface="+mn-lt"/>
                          <a:ea typeface="+mn-ea"/>
                          <a:cs typeface="+mn-cs"/>
                        </a:rPr>
                        <a:t>$101,225,194.00</a:t>
                      </a:r>
                      <a:endParaRPr lang="es-ES" sz="1600" b="0" kern="1200" dirty="0">
                        <a:solidFill>
                          <a:schemeClr val="tx1"/>
                        </a:solidFill>
                        <a:latin typeface="+mn-lt"/>
                        <a:ea typeface="+mn-ea"/>
                        <a:cs typeface="+mn-cs"/>
                      </a:endParaRPr>
                    </a:p>
                  </a:txBody>
                  <a:tcPr marL="9525" marR="114300" marT="9525" marB="0" anchor="ctr">
                    <a:lnL>
                      <a:noFill/>
                    </a:lnL>
                    <a:lnR>
                      <a:noFill/>
                    </a:lnR>
                    <a:lnT>
                      <a:noFill/>
                    </a:lnT>
                    <a:lnB>
                      <a:noFill/>
                    </a:lnB>
                  </a:tcPr>
                </a:tc>
                <a:tc>
                  <a:txBody>
                    <a:bodyPr/>
                    <a:lstStyle/>
                    <a:p>
                      <a:pPr lvl="0" algn="ctr">
                        <a:buNone/>
                      </a:pPr>
                      <a:r>
                        <a:rPr lang="es-MX" sz="1600" b="0" kern="1200" noProof="0" dirty="0">
                          <a:solidFill>
                            <a:schemeClr val="tx1"/>
                          </a:solidFill>
                          <a:latin typeface="+mn-lt"/>
                          <a:ea typeface="+mn-ea"/>
                          <a:cs typeface="+mn-cs"/>
                        </a:rPr>
                        <a:t>$89,855,517.68</a:t>
                      </a:r>
                      <a:endParaRPr lang="es-ES" sz="1600" b="0" kern="1200" dirty="0">
                        <a:solidFill>
                          <a:schemeClr val="tx1"/>
                        </a:solidFill>
                        <a:latin typeface="+mn-lt"/>
                        <a:ea typeface="+mn-ea"/>
                        <a:cs typeface="+mn-cs"/>
                      </a:endParaRPr>
                    </a:p>
                  </a:txBody>
                  <a:tcPr marL="9525" marR="114300" marT="9525" marB="0" anchor="ctr">
                    <a:lnL>
                      <a:noFill/>
                    </a:lnL>
                    <a:lnR>
                      <a:noFill/>
                    </a:lnR>
                    <a:lnT>
                      <a:noFill/>
                    </a:lnT>
                    <a:lnB>
                      <a:noFill/>
                    </a:lnB>
                  </a:tcPr>
                </a:tc>
                <a:tc>
                  <a:txBody>
                    <a:bodyPr/>
                    <a:lstStyle/>
                    <a:p>
                      <a:pPr algn="ctr" rtl="0" fontAlgn="ctr"/>
                      <a:r>
                        <a:rPr lang="es-MX" sz="1600" b="0" kern="1200" dirty="0">
                          <a:solidFill>
                            <a:schemeClr val="tx1"/>
                          </a:solidFill>
                          <a:latin typeface="+mn-lt"/>
                          <a:ea typeface="+mn-ea"/>
                          <a:cs typeface="+mn-cs"/>
                        </a:rPr>
                        <a:t>89%</a:t>
                      </a:r>
                    </a:p>
                  </a:txBody>
                  <a:tcPr marL="9525" marR="9525" marT="9525" marB="0" anchor="ctr">
                    <a:lnL>
                      <a:noFill/>
                    </a:lnL>
                    <a:lnR>
                      <a:noFill/>
                    </a:lnR>
                    <a:lnT>
                      <a:noFill/>
                    </a:lnT>
                    <a:lnB>
                      <a:noFill/>
                    </a:lnB>
                  </a:tcPr>
                </a:tc>
                <a:extLst>
                  <a:ext uri="{0D108BD9-81ED-4DB2-BD59-A6C34878D82A}">
                    <a16:rowId xmlns:a16="http://schemas.microsoft.com/office/drawing/2014/main" val="1961605038"/>
                  </a:ext>
                </a:extLst>
              </a:tr>
              <a:tr h="493251">
                <a:tc>
                  <a:txBody>
                    <a:bodyPr/>
                    <a:lstStyle/>
                    <a:p>
                      <a:pPr marL="0" algn="ctr" defTabSz="914400" rtl="0" eaLnBrk="1" fontAlgn="ctr" latinLnBrk="0" hangingPunct="1"/>
                      <a:r>
                        <a:rPr lang="es-MX" sz="1600" b="0" kern="1200" dirty="0">
                          <a:solidFill>
                            <a:schemeClr val="tx1"/>
                          </a:solidFill>
                          <a:latin typeface="+mn-lt"/>
                          <a:ea typeface="+mn-ea"/>
                          <a:cs typeface="+mn-cs"/>
                        </a:rPr>
                        <a:t>5000 Bienes Muebles, Inmuebles e Intangibles</a:t>
                      </a:r>
                    </a:p>
                  </a:txBody>
                  <a:tcPr marL="9525" marR="9525" marT="9525" marB="0" anchor="ctr">
                    <a:lnL>
                      <a:noFill/>
                    </a:lnL>
                    <a:lnR>
                      <a:noFill/>
                    </a:lnR>
                    <a:lnT>
                      <a:noFill/>
                    </a:lnT>
                    <a:lnB>
                      <a:noFill/>
                    </a:lnB>
                    <a:solidFill>
                      <a:srgbClr val="F2ECE9"/>
                    </a:solidFill>
                  </a:tcPr>
                </a:tc>
                <a:tc>
                  <a:txBody>
                    <a:bodyPr/>
                    <a:lstStyle/>
                    <a:p>
                      <a:pPr lvl="0" algn="ctr">
                        <a:buNone/>
                      </a:pPr>
                      <a:r>
                        <a:rPr lang="es-MX" sz="1600" b="0" kern="1200" noProof="0" dirty="0">
                          <a:solidFill>
                            <a:schemeClr val="tx1"/>
                          </a:solidFill>
                          <a:latin typeface="+mn-lt"/>
                          <a:ea typeface="+mn-ea"/>
                          <a:cs typeface="+mn-cs"/>
                        </a:rPr>
                        <a:t>$57,304.00</a:t>
                      </a:r>
                      <a:endParaRPr lang="es-ES" sz="1600" b="0" kern="1200" dirty="0">
                        <a:solidFill>
                          <a:schemeClr val="tx1"/>
                        </a:solidFill>
                        <a:latin typeface="+mn-lt"/>
                        <a:ea typeface="+mn-ea"/>
                        <a:cs typeface="+mn-cs"/>
                      </a:endParaRPr>
                    </a:p>
                  </a:txBody>
                  <a:tcPr marL="9525" marR="114300" marT="9525" marB="0" anchor="ctr">
                    <a:lnL>
                      <a:noFill/>
                    </a:lnL>
                    <a:lnR>
                      <a:noFill/>
                    </a:lnR>
                    <a:lnT>
                      <a:noFill/>
                    </a:lnT>
                    <a:lnB>
                      <a:noFill/>
                    </a:lnB>
                    <a:solidFill>
                      <a:srgbClr val="F2ECE9"/>
                    </a:solidFill>
                  </a:tcPr>
                </a:tc>
                <a:tc>
                  <a:txBody>
                    <a:bodyPr/>
                    <a:lstStyle/>
                    <a:p>
                      <a:pPr lvl="0" algn="ctr">
                        <a:buNone/>
                      </a:pPr>
                      <a:r>
                        <a:rPr lang="es-MX" sz="1600" b="0" kern="1200" noProof="0" dirty="0">
                          <a:solidFill>
                            <a:schemeClr val="tx1"/>
                          </a:solidFill>
                          <a:latin typeface="+mn-lt"/>
                          <a:ea typeface="+mn-ea"/>
                          <a:cs typeface="+mn-cs"/>
                        </a:rPr>
                        <a:t>$57,304.00</a:t>
                      </a:r>
                      <a:endParaRPr lang="es-ES" sz="1600" b="0" kern="1200" dirty="0">
                        <a:solidFill>
                          <a:schemeClr val="tx1"/>
                        </a:solidFill>
                        <a:latin typeface="+mn-lt"/>
                        <a:ea typeface="+mn-ea"/>
                        <a:cs typeface="+mn-cs"/>
                      </a:endParaRPr>
                    </a:p>
                  </a:txBody>
                  <a:tcPr marL="9525" marR="114300" marT="9525" marB="0" anchor="ctr">
                    <a:lnL>
                      <a:noFill/>
                    </a:lnL>
                    <a:lnR>
                      <a:noFill/>
                    </a:lnR>
                    <a:lnT>
                      <a:noFill/>
                    </a:lnT>
                    <a:lnB>
                      <a:noFill/>
                    </a:lnB>
                    <a:solidFill>
                      <a:srgbClr val="F2ECE9"/>
                    </a:solidFill>
                  </a:tcPr>
                </a:tc>
                <a:tc>
                  <a:txBody>
                    <a:bodyPr/>
                    <a:lstStyle/>
                    <a:p>
                      <a:pPr algn="ctr" rtl="0" fontAlgn="ctr"/>
                      <a:r>
                        <a:rPr lang="es-MX" sz="1600" b="0" kern="1200" dirty="0">
                          <a:solidFill>
                            <a:schemeClr val="tx1"/>
                          </a:solidFill>
                          <a:latin typeface="+mn-lt"/>
                          <a:ea typeface="+mn-ea"/>
                          <a:cs typeface="+mn-cs"/>
                        </a:rPr>
                        <a:t>100%</a:t>
                      </a:r>
                    </a:p>
                  </a:txBody>
                  <a:tcPr marL="9525" marR="9525" marT="9525" marB="0" anchor="ctr">
                    <a:lnL>
                      <a:noFill/>
                    </a:lnL>
                    <a:lnR>
                      <a:noFill/>
                    </a:lnR>
                    <a:lnT>
                      <a:noFill/>
                    </a:lnT>
                    <a:lnB>
                      <a:noFill/>
                    </a:lnB>
                    <a:solidFill>
                      <a:srgbClr val="F2ECE9"/>
                    </a:solidFill>
                  </a:tcPr>
                </a:tc>
                <a:extLst>
                  <a:ext uri="{0D108BD9-81ED-4DB2-BD59-A6C34878D82A}">
                    <a16:rowId xmlns:a16="http://schemas.microsoft.com/office/drawing/2014/main" val="3173606399"/>
                  </a:ext>
                </a:extLst>
              </a:tr>
              <a:tr h="423241">
                <a:tc>
                  <a:txBody>
                    <a:bodyPr/>
                    <a:lstStyle/>
                    <a:p>
                      <a:pPr marL="0" algn="ctr" defTabSz="914400" rtl="0" eaLnBrk="1" fontAlgn="ctr" latinLnBrk="0" hangingPunct="1"/>
                      <a:r>
                        <a:rPr lang="es-MX" sz="1600" b="0" kern="1200" dirty="0">
                          <a:solidFill>
                            <a:schemeClr val="tx1"/>
                          </a:solidFill>
                          <a:latin typeface="+mn-lt"/>
                          <a:ea typeface="+mn-ea"/>
                          <a:cs typeface="+mn-cs"/>
                        </a:rPr>
                        <a:t>6000 Inversión Pública</a:t>
                      </a:r>
                    </a:p>
                  </a:txBody>
                  <a:tcPr marL="9525" marR="9525" marT="9525" marB="0" anchor="ctr">
                    <a:lnL>
                      <a:noFill/>
                    </a:lnL>
                    <a:lnR>
                      <a:noFill/>
                    </a:lnR>
                    <a:lnT>
                      <a:noFill/>
                    </a:lnT>
                    <a:lnB>
                      <a:noFill/>
                    </a:lnB>
                  </a:tcPr>
                </a:tc>
                <a:tc>
                  <a:txBody>
                    <a:bodyPr/>
                    <a:lstStyle/>
                    <a:p>
                      <a:pPr algn="ctr" rtl="0" fontAlgn="ctr"/>
                      <a:r>
                        <a:rPr lang="es-MX" sz="1600" b="0" kern="1200" dirty="0">
                          <a:solidFill>
                            <a:schemeClr val="tx1"/>
                          </a:solidFill>
                          <a:latin typeface="+mn-lt"/>
                          <a:ea typeface="+mn-ea"/>
                          <a:cs typeface="+mn-cs"/>
                        </a:rPr>
                        <a:t> $-   </a:t>
                      </a:r>
                    </a:p>
                  </a:txBody>
                  <a:tcPr marL="9525" marR="114300" marT="9525" marB="0" anchor="ctr">
                    <a:lnL>
                      <a:noFill/>
                    </a:lnL>
                    <a:lnR>
                      <a:noFill/>
                    </a:lnR>
                    <a:lnT>
                      <a:noFill/>
                    </a:lnT>
                    <a:lnB>
                      <a:noFill/>
                    </a:lnB>
                  </a:tcPr>
                </a:tc>
                <a:tc>
                  <a:txBody>
                    <a:bodyPr/>
                    <a:lstStyle/>
                    <a:p>
                      <a:pPr algn="ctr" rtl="0" fontAlgn="ctr"/>
                      <a:r>
                        <a:rPr lang="es-MX" sz="1600" b="0" kern="1200" dirty="0">
                          <a:solidFill>
                            <a:schemeClr val="tx1"/>
                          </a:solidFill>
                          <a:latin typeface="+mn-lt"/>
                          <a:ea typeface="+mn-ea"/>
                          <a:cs typeface="+mn-cs"/>
                        </a:rPr>
                        <a:t>  $- </a:t>
                      </a:r>
                    </a:p>
                  </a:txBody>
                  <a:tcPr marL="9525" marR="114300" marT="9525" marB="0" anchor="ctr">
                    <a:lnL>
                      <a:noFill/>
                    </a:lnL>
                    <a:lnR>
                      <a:noFill/>
                    </a:lnR>
                    <a:lnT>
                      <a:noFill/>
                    </a:lnT>
                    <a:lnB>
                      <a:noFill/>
                    </a:lnB>
                  </a:tcPr>
                </a:tc>
                <a:tc>
                  <a:txBody>
                    <a:bodyPr/>
                    <a:lstStyle/>
                    <a:p>
                      <a:pPr algn="ctr" rtl="0" fontAlgn="ctr"/>
                      <a:endParaRPr lang="es-MX" sz="1600" b="0" kern="1200" dirty="0">
                        <a:solidFill>
                          <a:schemeClr val="tx1"/>
                        </a:solidFill>
                        <a:latin typeface="+mn-lt"/>
                        <a:ea typeface="+mn-ea"/>
                        <a:cs typeface="+mn-cs"/>
                      </a:endParaRPr>
                    </a:p>
                  </a:txBody>
                  <a:tcPr marL="9525" marR="9525" marT="9525" marB="0" anchor="ctr">
                    <a:lnL>
                      <a:noFill/>
                    </a:lnL>
                    <a:lnR>
                      <a:noFill/>
                    </a:lnR>
                    <a:lnT>
                      <a:noFill/>
                    </a:lnT>
                    <a:lnB>
                      <a:noFill/>
                    </a:lnB>
                  </a:tcPr>
                </a:tc>
                <a:extLst>
                  <a:ext uri="{0D108BD9-81ED-4DB2-BD59-A6C34878D82A}">
                    <a16:rowId xmlns:a16="http://schemas.microsoft.com/office/drawing/2014/main" val="488842714"/>
                  </a:ext>
                </a:extLst>
              </a:tr>
              <a:tr h="477339">
                <a:tc>
                  <a:txBody>
                    <a:bodyPr/>
                    <a:lstStyle/>
                    <a:p>
                      <a:pPr marL="0" algn="ctr" defTabSz="914400" rtl="0" eaLnBrk="1" fontAlgn="ctr" latinLnBrk="0" hangingPunct="1"/>
                      <a:r>
                        <a:rPr lang="es-MX" sz="1600" b="0" kern="1200" dirty="0">
                          <a:solidFill>
                            <a:schemeClr val="tx1"/>
                          </a:solidFill>
                          <a:latin typeface="+mn-lt"/>
                          <a:ea typeface="+mn-ea"/>
                          <a:cs typeface="+mn-cs"/>
                        </a:rPr>
                        <a:t>7000 Inversiones Financieras y otras Provisiones</a:t>
                      </a:r>
                    </a:p>
                  </a:txBody>
                  <a:tcPr marL="9525" marR="9525" marT="9525" marB="0" anchor="ctr">
                    <a:lnL>
                      <a:noFill/>
                    </a:lnL>
                    <a:lnR>
                      <a:noFill/>
                    </a:lnR>
                    <a:lnT>
                      <a:noFill/>
                    </a:lnT>
                    <a:lnB>
                      <a:noFill/>
                    </a:lnB>
                    <a:solidFill>
                      <a:srgbClr val="F2ECE9"/>
                    </a:solidFill>
                  </a:tcPr>
                </a:tc>
                <a:tc>
                  <a:txBody>
                    <a:bodyPr/>
                    <a:lstStyle/>
                    <a:p>
                      <a:pPr algn="ctr" rtl="0" fontAlgn="ctr"/>
                      <a:r>
                        <a:rPr lang="es-MX" sz="1600" b="0" kern="1200" dirty="0">
                          <a:solidFill>
                            <a:schemeClr val="tx1"/>
                          </a:solidFill>
                          <a:latin typeface="+mn-lt"/>
                          <a:ea typeface="+mn-ea"/>
                          <a:cs typeface="+mn-cs"/>
                        </a:rPr>
                        <a:t>  $-    </a:t>
                      </a:r>
                    </a:p>
                  </a:txBody>
                  <a:tcPr marL="9525" marR="114300" marT="9525" marB="0" anchor="ctr">
                    <a:lnL>
                      <a:noFill/>
                    </a:lnL>
                    <a:lnR>
                      <a:noFill/>
                    </a:lnR>
                    <a:lnT>
                      <a:noFill/>
                    </a:lnT>
                    <a:lnB>
                      <a:noFill/>
                    </a:lnB>
                    <a:solidFill>
                      <a:srgbClr val="F2ECE9"/>
                    </a:solidFill>
                  </a:tcPr>
                </a:tc>
                <a:tc>
                  <a:txBody>
                    <a:bodyPr/>
                    <a:lstStyle/>
                    <a:p>
                      <a:pPr algn="ctr" rtl="0" fontAlgn="ctr"/>
                      <a:r>
                        <a:rPr lang="es-MX" sz="1600" b="0" kern="1200" dirty="0">
                          <a:solidFill>
                            <a:schemeClr val="tx1"/>
                          </a:solidFill>
                          <a:latin typeface="+mn-lt"/>
                          <a:ea typeface="+mn-ea"/>
                          <a:cs typeface="+mn-cs"/>
                        </a:rPr>
                        <a:t>  $- </a:t>
                      </a:r>
                    </a:p>
                  </a:txBody>
                  <a:tcPr marL="9525" marR="114300" marT="9525" marB="0" anchor="ctr">
                    <a:lnL>
                      <a:noFill/>
                    </a:lnL>
                    <a:lnR>
                      <a:noFill/>
                    </a:lnR>
                    <a:lnT>
                      <a:noFill/>
                    </a:lnT>
                    <a:lnB>
                      <a:noFill/>
                    </a:lnB>
                    <a:solidFill>
                      <a:srgbClr val="F2ECE9"/>
                    </a:solidFill>
                  </a:tcPr>
                </a:tc>
                <a:tc>
                  <a:txBody>
                    <a:bodyPr/>
                    <a:lstStyle/>
                    <a:p>
                      <a:pPr algn="ctr" rtl="0" fontAlgn="ctr"/>
                      <a:endParaRPr lang="es-MX" sz="1600" b="0" kern="1200" dirty="0">
                        <a:solidFill>
                          <a:schemeClr val="tx1"/>
                        </a:solidFill>
                        <a:latin typeface="+mn-lt"/>
                        <a:ea typeface="+mn-ea"/>
                        <a:cs typeface="+mn-cs"/>
                      </a:endParaRPr>
                    </a:p>
                  </a:txBody>
                  <a:tcPr marL="9525" marR="9525" marT="9525" marB="0" anchor="ctr">
                    <a:lnL>
                      <a:noFill/>
                    </a:lnL>
                    <a:lnR>
                      <a:noFill/>
                    </a:lnR>
                    <a:lnT>
                      <a:noFill/>
                    </a:lnT>
                    <a:lnB>
                      <a:noFill/>
                    </a:lnB>
                    <a:solidFill>
                      <a:srgbClr val="F2ECE9"/>
                    </a:solidFill>
                  </a:tcPr>
                </a:tc>
                <a:extLst>
                  <a:ext uri="{0D108BD9-81ED-4DB2-BD59-A6C34878D82A}">
                    <a16:rowId xmlns:a16="http://schemas.microsoft.com/office/drawing/2014/main" val="88337297"/>
                  </a:ext>
                </a:extLst>
              </a:tr>
              <a:tr h="423241">
                <a:tc>
                  <a:txBody>
                    <a:bodyPr/>
                    <a:lstStyle/>
                    <a:p>
                      <a:pPr marL="0" algn="ctr" defTabSz="914400" rtl="0" eaLnBrk="1" fontAlgn="ctr" latinLnBrk="0" hangingPunct="1"/>
                      <a:r>
                        <a:rPr lang="es-MX" sz="1600" b="0" kern="1200" dirty="0">
                          <a:solidFill>
                            <a:schemeClr val="tx1"/>
                          </a:solidFill>
                          <a:latin typeface="+mn-lt"/>
                          <a:ea typeface="+mn-ea"/>
                          <a:cs typeface="+mn-cs"/>
                        </a:rPr>
                        <a:t>9000 Deuda Pública</a:t>
                      </a:r>
                    </a:p>
                  </a:txBody>
                  <a:tcPr marL="9525" marR="9525" marT="9525" marB="0" anchor="ctr">
                    <a:lnL>
                      <a:noFill/>
                    </a:lnL>
                    <a:lnR>
                      <a:noFill/>
                    </a:lnR>
                    <a:lnT>
                      <a:noFill/>
                    </a:lnT>
                    <a:lnB w="12700" cap="flat" cmpd="sng" algn="ctr">
                      <a:solidFill>
                        <a:srgbClr val="B27D49"/>
                      </a:solidFill>
                      <a:prstDash val="solid"/>
                      <a:round/>
                      <a:headEnd type="none" w="med" len="med"/>
                      <a:tailEnd type="none" w="med" len="med"/>
                    </a:lnB>
                  </a:tcPr>
                </a:tc>
                <a:tc>
                  <a:txBody>
                    <a:bodyPr/>
                    <a:lstStyle/>
                    <a:p>
                      <a:pPr algn="ctr" rtl="0" fontAlgn="ctr"/>
                      <a:r>
                        <a:rPr lang="es-MX" sz="1600" b="0" kern="1200" dirty="0">
                          <a:solidFill>
                            <a:schemeClr val="tx1"/>
                          </a:solidFill>
                          <a:latin typeface="+mn-lt"/>
                          <a:ea typeface="+mn-ea"/>
                          <a:cs typeface="+mn-cs"/>
                        </a:rPr>
                        <a:t>  $-    </a:t>
                      </a:r>
                    </a:p>
                  </a:txBody>
                  <a:tcPr marL="9525" marR="114300" marT="9525" marB="0" anchor="ctr">
                    <a:lnL>
                      <a:noFill/>
                    </a:lnL>
                    <a:lnR>
                      <a:noFill/>
                    </a:lnR>
                    <a:lnT>
                      <a:noFill/>
                    </a:lnT>
                    <a:lnB w="12700" cap="flat" cmpd="sng" algn="ctr">
                      <a:solidFill>
                        <a:srgbClr val="B27D49"/>
                      </a:solidFill>
                      <a:prstDash val="solid"/>
                      <a:round/>
                      <a:headEnd type="none" w="med" len="med"/>
                      <a:tailEnd type="none" w="med" len="med"/>
                    </a:lnB>
                  </a:tcPr>
                </a:tc>
                <a:tc>
                  <a:txBody>
                    <a:bodyPr/>
                    <a:lstStyle/>
                    <a:p>
                      <a:pPr algn="ctr" rtl="0" fontAlgn="ctr"/>
                      <a:r>
                        <a:rPr lang="es-MX" sz="1600" b="0" kern="1200" dirty="0">
                          <a:solidFill>
                            <a:schemeClr val="tx1"/>
                          </a:solidFill>
                          <a:latin typeface="+mn-lt"/>
                          <a:ea typeface="+mn-ea"/>
                          <a:cs typeface="+mn-cs"/>
                        </a:rPr>
                        <a:t> $- </a:t>
                      </a:r>
                    </a:p>
                  </a:txBody>
                  <a:tcPr marL="9525" marR="114300" marT="9525" marB="0" anchor="ctr">
                    <a:lnL>
                      <a:noFill/>
                    </a:lnL>
                    <a:lnR>
                      <a:noFill/>
                    </a:lnR>
                    <a:lnT>
                      <a:noFill/>
                    </a:lnT>
                    <a:lnB w="12700" cap="flat" cmpd="sng" algn="ctr">
                      <a:solidFill>
                        <a:srgbClr val="B27D49"/>
                      </a:solidFill>
                      <a:prstDash val="solid"/>
                      <a:round/>
                      <a:headEnd type="none" w="med" len="med"/>
                      <a:tailEnd type="none" w="med" len="med"/>
                    </a:lnB>
                  </a:tcPr>
                </a:tc>
                <a:tc>
                  <a:txBody>
                    <a:bodyPr/>
                    <a:lstStyle/>
                    <a:p>
                      <a:pPr algn="ctr" rtl="0" fontAlgn="ctr"/>
                      <a:endParaRPr lang="es-MX" sz="1600" b="0" kern="1200" dirty="0">
                        <a:solidFill>
                          <a:schemeClr val="tx1"/>
                        </a:solidFill>
                        <a:latin typeface="+mn-lt"/>
                        <a:ea typeface="+mn-ea"/>
                        <a:cs typeface="+mn-cs"/>
                      </a:endParaRPr>
                    </a:p>
                  </a:txBody>
                  <a:tcPr marL="9525" marR="9525" marT="9525" marB="0" anchor="ctr">
                    <a:lnL>
                      <a:noFill/>
                    </a:lnL>
                    <a:lnR>
                      <a:noFill/>
                    </a:lnR>
                    <a:lnT>
                      <a:noFill/>
                    </a:lnT>
                    <a:lnB w="12700" cap="flat" cmpd="sng" algn="ctr">
                      <a:solidFill>
                        <a:srgbClr val="B27D49"/>
                      </a:solidFill>
                      <a:prstDash val="solid"/>
                      <a:round/>
                      <a:headEnd type="none" w="med" len="med"/>
                      <a:tailEnd type="none" w="med" len="med"/>
                    </a:lnB>
                  </a:tcPr>
                </a:tc>
                <a:extLst>
                  <a:ext uri="{0D108BD9-81ED-4DB2-BD59-A6C34878D82A}">
                    <a16:rowId xmlns:a16="http://schemas.microsoft.com/office/drawing/2014/main" val="4000828999"/>
                  </a:ext>
                </a:extLst>
              </a:tr>
              <a:tr h="286404">
                <a:tc>
                  <a:txBody>
                    <a:bodyPr/>
                    <a:lstStyle/>
                    <a:p>
                      <a:pPr marL="0" algn="ctr" defTabSz="914400" rtl="0" eaLnBrk="1" fontAlgn="t" latinLnBrk="0" hangingPunct="1"/>
                      <a:endParaRPr lang="es-MX" sz="1600" b="1" kern="1200" dirty="0">
                        <a:solidFill>
                          <a:schemeClr val="tx1"/>
                        </a:solidFill>
                        <a:latin typeface="+mn-lt"/>
                        <a:ea typeface="+mn-ea"/>
                        <a:cs typeface="+mn-cs"/>
                      </a:endParaRPr>
                    </a:p>
                  </a:txBody>
                  <a:tcPr marL="9525" marR="9525" marT="9525" marB="0">
                    <a:lnL>
                      <a:noFill/>
                    </a:lnL>
                    <a:lnR>
                      <a:noFill/>
                    </a:lnR>
                    <a:lnT w="12700" cap="flat" cmpd="sng" algn="ctr">
                      <a:solidFill>
                        <a:srgbClr val="B27D49"/>
                      </a:solidFill>
                      <a:prstDash val="solid"/>
                      <a:round/>
                      <a:headEnd type="none" w="med" len="med"/>
                      <a:tailEnd type="none" w="med" len="med"/>
                    </a:lnT>
                    <a:lnB>
                      <a:noFill/>
                    </a:lnB>
                  </a:tcPr>
                </a:tc>
                <a:tc>
                  <a:txBody>
                    <a:bodyPr/>
                    <a:lstStyle/>
                    <a:p>
                      <a:pPr algn="ctr" fontAlgn="t"/>
                      <a:r>
                        <a:rPr lang="es-MX" sz="1600" b="0" kern="1200" dirty="0">
                          <a:solidFill>
                            <a:schemeClr val="tx1"/>
                          </a:solidFill>
                          <a:latin typeface="+mn-lt"/>
                          <a:ea typeface="+mn-ea"/>
                          <a:cs typeface="+mn-cs"/>
                        </a:rPr>
                        <a:t> $ 264,338,887.32</a:t>
                      </a:r>
                    </a:p>
                  </a:txBody>
                  <a:tcPr marL="9525" marR="9525" marT="9525" marB="0">
                    <a:lnL>
                      <a:noFill/>
                    </a:lnL>
                    <a:lnR>
                      <a:noFill/>
                    </a:lnR>
                    <a:lnT w="12700" cap="flat" cmpd="sng" algn="ctr">
                      <a:solidFill>
                        <a:srgbClr val="B27D49"/>
                      </a:solidFill>
                      <a:prstDash val="solid"/>
                      <a:round/>
                      <a:headEnd type="none" w="med" len="med"/>
                      <a:tailEnd type="none" w="med" len="med"/>
                    </a:lnT>
                    <a:lnB w="12700" cap="flat" cmpd="sng" algn="ctr">
                      <a:solidFill>
                        <a:srgbClr val="CC6600"/>
                      </a:solidFill>
                      <a:prstDash val="solid"/>
                      <a:round/>
                      <a:headEnd type="none" w="med" len="med"/>
                      <a:tailEnd type="none" w="med" len="med"/>
                    </a:lnB>
                  </a:tcPr>
                </a:tc>
                <a:tc>
                  <a:txBody>
                    <a:bodyPr/>
                    <a:lstStyle/>
                    <a:p>
                      <a:pPr algn="ctr" fontAlgn="t"/>
                      <a:r>
                        <a:rPr lang="es-MX" sz="1600" b="0" kern="1200" dirty="0">
                          <a:solidFill>
                            <a:schemeClr val="tx1"/>
                          </a:solidFill>
                          <a:latin typeface="+mn-lt"/>
                          <a:ea typeface="+mn-ea"/>
                          <a:cs typeface="+mn-cs"/>
                        </a:rPr>
                        <a:t> $252,969.211.00</a:t>
                      </a:r>
                    </a:p>
                  </a:txBody>
                  <a:tcPr marL="9525" marR="9525" marT="9525" marB="0">
                    <a:lnL>
                      <a:noFill/>
                    </a:lnL>
                    <a:lnR>
                      <a:noFill/>
                    </a:lnR>
                    <a:lnT w="12700" cap="flat" cmpd="sng" algn="ctr">
                      <a:solidFill>
                        <a:srgbClr val="B27D49"/>
                      </a:solidFill>
                      <a:prstDash val="solid"/>
                      <a:round/>
                      <a:headEnd type="none" w="med" len="med"/>
                      <a:tailEnd type="none" w="med" len="med"/>
                    </a:lnT>
                    <a:lnB w="12700" cap="flat" cmpd="sng" algn="ctr">
                      <a:solidFill>
                        <a:srgbClr val="CC6600"/>
                      </a:solidFill>
                      <a:prstDash val="solid"/>
                      <a:round/>
                      <a:headEnd type="none" w="med" len="med"/>
                      <a:tailEnd type="none" w="med" len="med"/>
                    </a:lnB>
                  </a:tcPr>
                </a:tc>
                <a:tc>
                  <a:txBody>
                    <a:bodyPr/>
                    <a:lstStyle/>
                    <a:p>
                      <a:pPr algn="ctr" fontAlgn="t"/>
                      <a:r>
                        <a:rPr lang="es-MX" sz="1600" b="0" kern="1200" dirty="0">
                          <a:solidFill>
                            <a:schemeClr val="tx1"/>
                          </a:solidFill>
                          <a:latin typeface="+mn-lt"/>
                          <a:ea typeface="+mn-ea"/>
                          <a:cs typeface="+mn-cs"/>
                        </a:rPr>
                        <a:t>96%</a:t>
                      </a:r>
                    </a:p>
                  </a:txBody>
                  <a:tcPr marL="9525" marR="9525" marT="9525" marB="0">
                    <a:lnL>
                      <a:noFill/>
                    </a:lnL>
                    <a:lnR>
                      <a:noFill/>
                    </a:lnR>
                    <a:lnT w="12700" cap="flat" cmpd="sng" algn="ctr">
                      <a:solidFill>
                        <a:srgbClr val="B27D49"/>
                      </a:solidFill>
                      <a:prstDash val="solid"/>
                      <a:round/>
                      <a:headEnd type="none" w="med" len="med"/>
                      <a:tailEnd type="none" w="med" len="med"/>
                    </a:lnT>
                    <a:lnB w="12700" cap="flat" cmpd="sng" algn="ctr">
                      <a:solidFill>
                        <a:srgbClr val="CC6600"/>
                      </a:solidFill>
                      <a:prstDash val="solid"/>
                      <a:round/>
                      <a:headEnd type="none" w="med" len="med"/>
                      <a:tailEnd type="none" w="med" len="med"/>
                    </a:lnB>
                  </a:tcPr>
                </a:tc>
                <a:extLst>
                  <a:ext uri="{0D108BD9-81ED-4DB2-BD59-A6C34878D82A}">
                    <a16:rowId xmlns:a16="http://schemas.microsoft.com/office/drawing/2014/main" val="4006742186"/>
                  </a:ext>
                </a:extLst>
              </a:tr>
            </a:tbl>
          </a:graphicData>
        </a:graphic>
      </p:graphicFrame>
      <p:pic>
        <p:nvPicPr>
          <p:cNvPr id="2" name="Imagen 1">
            <a:extLst>
              <a:ext uri="{FF2B5EF4-FFF2-40B4-BE49-F238E27FC236}">
                <a16:creationId xmlns:a16="http://schemas.microsoft.com/office/drawing/2014/main" id="{CECB4EBF-62DA-DEBC-AB88-44EAF60A5D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9" name="CuadroTexto 8">
            <a:extLst>
              <a:ext uri="{FF2B5EF4-FFF2-40B4-BE49-F238E27FC236}">
                <a16:creationId xmlns:a16="http://schemas.microsoft.com/office/drawing/2014/main" id="{C9B4173C-4A07-20CC-4D67-8A389691748C}"/>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31131638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8">
            <a:extLst>
              <a:ext uri="{FF2B5EF4-FFF2-40B4-BE49-F238E27FC236}">
                <a16:creationId xmlns:a16="http://schemas.microsoft.com/office/drawing/2014/main" id="{884C7EE5-C7F9-4779-47FA-6C8D804CF192}"/>
              </a:ext>
            </a:extLst>
          </p:cNvPr>
          <p:cNvGraphicFramePr>
            <a:graphicFrameLocks noGrp="1"/>
          </p:cNvGraphicFramePr>
          <p:nvPr>
            <p:extLst>
              <p:ext uri="{D42A27DB-BD31-4B8C-83A1-F6EECF244321}">
                <p14:modId xmlns:p14="http://schemas.microsoft.com/office/powerpoint/2010/main" val="679244156"/>
              </p:ext>
            </p:extLst>
          </p:nvPr>
        </p:nvGraphicFramePr>
        <p:xfrm>
          <a:off x="346289" y="200294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77392">
                <a:tc>
                  <a:txBody>
                    <a:bodyPr/>
                    <a:lstStyle/>
                    <a:p>
                      <a:pPr algn="ctr"/>
                      <a:r>
                        <a:rPr lang="es-ES" sz="1500">
                          <a:latin typeface="+mn-lt"/>
                        </a:rPr>
                        <a:t>Acuerdo Seguimiento de Indicadores</a:t>
                      </a:r>
                    </a:p>
                  </a:txBody>
                  <a:tcPr anchor="ctr"/>
                </a:tc>
                <a:tc>
                  <a:txBody>
                    <a:bodyPr/>
                    <a:lstStyle/>
                    <a:p>
                      <a:pPr algn="ctr"/>
                      <a:r>
                        <a:rPr lang="es-ES" sz="1500">
                          <a:latin typeface="+mn-lt"/>
                        </a:rPr>
                        <a:t>Área Responsable </a:t>
                      </a:r>
                    </a:p>
                  </a:txBody>
                  <a:tcPr anchor="ctr"/>
                </a:tc>
                <a:tc>
                  <a:txBody>
                    <a:bodyPr/>
                    <a:lstStyle/>
                    <a:p>
                      <a:pPr algn="ctr"/>
                      <a:r>
                        <a:rPr lang="es-ES" sz="1500" b="1">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ES" sz="1200" dirty="0">
                        <a:solidFill>
                          <a:srgbClr val="FF0000"/>
                        </a:solidFill>
                        <a:latin typeface="LuloCleanW01-OneBold"/>
                      </a:endParaRPr>
                    </a:p>
                  </a:txBody>
                  <a:tcPr/>
                </a:tc>
                <a:tc>
                  <a:txBody>
                    <a:bodyPr/>
                    <a:lstStyle/>
                    <a:p>
                      <a:endParaRPr lang="es-ES" sz="1200">
                        <a:solidFill>
                          <a:srgbClr val="FF0000"/>
                        </a:solidFill>
                        <a:latin typeface="LuloCleanW01-OneBold"/>
                      </a:endParaRPr>
                    </a:p>
                  </a:txBody>
                  <a:tcPr/>
                </a:tc>
                <a:tc>
                  <a:txBody>
                    <a:bodyPr/>
                    <a:lstStyle/>
                    <a:p>
                      <a:endParaRPr lang="es-ES" sz="120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ES">
                        <a:latin typeface="LuloCleanW01-OneBold"/>
                      </a:endParaRPr>
                    </a:p>
                  </a:txBody>
                  <a:tcPr/>
                </a:tc>
                <a:tc>
                  <a:txBody>
                    <a:bodyPr/>
                    <a:lstStyle/>
                    <a:p>
                      <a:endParaRPr lang="es-ES">
                        <a:latin typeface="LuloCleanW01-OneBold"/>
                      </a:endParaRPr>
                    </a:p>
                  </a:txBody>
                  <a:tcPr/>
                </a:tc>
                <a:tc>
                  <a:txBody>
                    <a:bodyPr/>
                    <a:lstStyle/>
                    <a:p>
                      <a:endParaRPr lang="es-ES" dirty="0">
                        <a:latin typeface="LuloCleanW01-OneBold"/>
                      </a:endParaRPr>
                    </a:p>
                  </a:txBody>
                  <a:tcPr/>
                </a:tc>
                <a:extLst>
                  <a:ext uri="{0D108BD9-81ED-4DB2-BD59-A6C34878D82A}">
                    <a16:rowId xmlns:a16="http://schemas.microsoft.com/office/drawing/2014/main" val="1586698540"/>
                  </a:ext>
                </a:extLst>
              </a:tr>
            </a:tbl>
          </a:graphicData>
        </a:graphic>
      </p:graphicFrame>
      <p:sp>
        <p:nvSpPr>
          <p:cNvPr id="4" name="Rectángulo 3">
            <a:extLst>
              <a:ext uri="{FF2B5EF4-FFF2-40B4-BE49-F238E27FC236}">
                <a16:creationId xmlns:a16="http://schemas.microsoft.com/office/drawing/2014/main" id="{B8E06B76-56D3-2EC4-EADE-5C14AC092C48}"/>
              </a:ext>
            </a:extLst>
          </p:cNvPr>
          <p:cNvSpPr/>
          <p:nvPr/>
        </p:nvSpPr>
        <p:spPr>
          <a:xfrm>
            <a:off x="0" y="0"/>
            <a:ext cx="12192000" cy="19138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CuadroTexto 1">
            <a:extLst>
              <a:ext uri="{FF2B5EF4-FFF2-40B4-BE49-F238E27FC236}">
                <a16:creationId xmlns:a16="http://schemas.microsoft.com/office/drawing/2014/main" id="{911775A3-7906-9817-FFD2-424117383272}"/>
              </a:ext>
            </a:extLst>
          </p:cNvPr>
          <p:cNvSpPr txBox="1"/>
          <p:nvPr/>
        </p:nvSpPr>
        <p:spPr>
          <a:xfrm>
            <a:off x="697422" y="1239909"/>
            <a:ext cx="10807006" cy="523220"/>
          </a:xfrm>
          <a:prstGeom prst="rect">
            <a:avLst/>
          </a:prstGeom>
          <a:noFill/>
          <a:ln>
            <a:solidFill>
              <a:srgbClr val="FF0000"/>
            </a:solidFill>
          </a:ln>
        </p:spPr>
        <p:txBody>
          <a:bodyPr wrap="square" rtlCol="0">
            <a:spAutoFit/>
          </a:bodyPr>
          <a:lstStyle/>
          <a:p>
            <a:r>
              <a:rPr lang="es-MX" sz="1400" dirty="0">
                <a:solidFill>
                  <a:srgbClr val="FF0000"/>
                </a:solidFill>
              </a:rPr>
              <a:t>Con fundamento en el Capítulo IV, Sección III, Numeral 41.02. Los acuerdos se tomarán por mayoría de votos de los integrantes asistentes. En caso de empate el presidente contará con voto de calidad.</a:t>
            </a:r>
          </a:p>
        </p:txBody>
      </p:sp>
      <p:grpSp>
        <p:nvGrpSpPr>
          <p:cNvPr id="9" name="Grupo 8">
            <a:extLst>
              <a:ext uri="{FF2B5EF4-FFF2-40B4-BE49-F238E27FC236}">
                <a16:creationId xmlns:a16="http://schemas.microsoft.com/office/drawing/2014/main" id="{0E497B60-E9EE-6E96-31EB-A2E59368C8A1}"/>
              </a:ext>
            </a:extLst>
          </p:cNvPr>
          <p:cNvGrpSpPr/>
          <p:nvPr/>
        </p:nvGrpSpPr>
        <p:grpSpPr>
          <a:xfrm>
            <a:off x="346289" y="284341"/>
            <a:ext cx="11565257" cy="813283"/>
            <a:chOff x="346289" y="284341"/>
            <a:chExt cx="11565257" cy="813283"/>
          </a:xfrm>
        </p:grpSpPr>
        <p:sp>
          <p:nvSpPr>
            <p:cNvPr id="10" name="Google Shape;364;p19">
              <a:extLst>
                <a:ext uri="{FF2B5EF4-FFF2-40B4-BE49-F238E27FC236}">
                  <a16:creationId xmlns:a16="http://schemas.microsoft.com/office/drawing/2014/main" id="{BA28978D-336E-7901-5645-C4254AC4C7BE}"/>
                </a:ext>
              </a:extLst>
            </p:cNvPr>
            <p:cNvSpPr txBox="1"/>
            <p:nvPr/>
          </p:nvSpPr>
          <p:spPr>
            <a:xfrm>
              <a:off x="6498298" y="313615"/>
              <a:ext cx="541324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Votación para la Aprobación de Acuerdos Cuenta Pública y Administración</a:t>
              </a:r>
            </a:p>
          </p:txBody>
        </p:sp>
        <p:grpSp>
          <p:nvGrpSpPr>
            <p:cNvPr id="17" name="Grupo 16">
              <a:extLst>
                <a:ext uri="{FF2B5EF4-FFF2-40B4-BE49-F238E27FC236}">
                  <a16:creationId xmlns:a16="http://schemas.microsoft.com/office/drawing/2014/main" id="{CD011C7A-D913-0A63-76D1-9C034486E08D}"/>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EDDA6DEE-0A0E-9095-DBB5-B885FFBB24E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067ABE14-E237-35AB-DD42-9A151D88929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nvGrpSpPr>
          <p:cNvPr id="3" name="Grupo 2">
            <a:extLst>
              <a:ext uri="{FF2B5EF4-FFF2-40B4-BE49-F238E27FC236}">
                <a16:creationId xmlns:a16="http://schemas.microsoft.com/office/drawing/2014/main" id="{6A5ECF28-E0CC-8588-FBDA-CC6F13D68502}"/>
              </a:ext>
            </a:extLst>
          </p:cNvPr>
          <p:cNvGrpSpPr/>
          <p:nvPr/>
        </p:nvGrpSpPr>
        <p:grpSpPr>
          <a:xfrm>
            <a:off x="8705088" y="2557271"/>
            <a:ext cx="3177199" cy="3188210"/>
            <a:chOff x="7332920" y="2008202"/>
            <a:chExt cx="4161658" cy="4190580"/>
          </a:xfrm>
        </p:grpSpPr>
        <p:sp>
          <p:nvSpPr>
            <p:cNvPr id="5" name="Google Shape;2065;p35">
              <a:extLst>
                <a:ext uri="{FF2B5EF4-FFF2-40B4-BE49-F238E27FC236}">
                  <a16:creationId xmlns:a16="http://schemas.microsoft.com/office/drawing/2014/main" id="{103B6D41-0B89-2D01-2BE5-9E5EFD2D4A02}"/>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 name="Google Shape;2080;p35">
              <a:extLst>
                <a:ext uri="{FF2B5EF4-FFF2-40B4-BE49-F238E27FC236}">
                  <a16:creationId xmlns:a16="http://schemas.microsoft.com/office/drawing/2014/main" id="{52A7DF0D-36A2-E009-7A46-21EAC4468A96}"/>
                </a:ext>
              </a:extLst>
            </p:cNvPr>
            <p:cNvGrpSpPr/>
            <p:nvPr/>
          </p:nvGrpSpPr>
          <p:grpSpPr>
            <a:xfrm>
              <a:off x="7980192" y="2331568"/>
              <a:ext cx="3062181" cy="2939221"/>
              <a:chOff x="6543825" y="3202075"/>
              <a:chExt cx="296975" cy="275350"/>
            </a:xfrm>
            <a:solidFill>
              <a:srgbClr val="9D2E3B"/>
            </a:solidFill>
          </p:grpSpPr>
          <p:sp>
            <p:nvSpPr>
              <p:cNvPr id="11" name="Google Shape;2081;p35">
                <a:extLst>
                  <a:ext uri="{FF2B5EF4-FFF2-40B4-BE49-F238E27FC236}">
                    <a16:creationId xmlns:a16="http://schemas.microsoft.com/office/drawing/2014/main" id="{90CA77C9-3042-8223-551B-AAB3914DD2A3}"/>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2" name="Google Shape;2082;p35">
                <a:extLst>
                  <a:ext uri="{FF2B5EF4-FFF2-40B4-BE49-F238E27FC236}">
                    <a16:creationId xmlns:a16="http://schemas.microsoft.com/office/drawing/2014/main" id="{34D07E64-8D41-1B00-FC42-F92BBEEB906D}"/>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3" name="Google Shape;2083;p35">
                <a:extLst>
                  <a:ext uri="{FF2B5EF4-FFF2-40B4-BE49-F238E27FC236}">
                    <a16:creationId xmlns:a16="http://schemas.microsoft.com/office/drawing/2014/main" id="{7CFFB90A-EE95-CDB9-011F-CBA94CB487DE}"/>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4" name="Google Shape;2084;p35">
                <a:extLst>
                  <a:ext uri="{FF2B5EF4-FFF2-40B4-BE49-F238E27FC236}">
                    <a16:creationId xmlns:a16="http://schemas.microsoft.com/office/drawing/2014/main" id="{7BA0EBF4-2399-E7F6-A910-94410753B5B4}"/>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5" name="Google Shape;2085;p35">
                <a:extLst>
                  <a:ext uri="{FF2B5EF4-FFF2-40B4-BE49-F238E27FC236}">
                    <a16:creationId xmlns:a16="http://schemas.microsoft.com/office/drawing/2014/main" id="{AF90B7DC-2E31-2F43-6AC6-EAD39C595A65}"/>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23" name="Google Shape;2086;p35">
                <a:extLst>
                  <a:ext uri="{FF2B5EF4-FFF2-40B4-BE49-F238E27FC236}">
                    <a16:creationId xmlns:a16="http://schemas.microsoft.com/office/drawing/2014/main" id="{246CDF35-D090-4387-5901-32EE11ACD8E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24" name="Google Shape;2087;p35">
                <a:extLst>
                  <a:ext uri="{FF2B5EF4-FFF2-40B4-BE49-F238E27FC236}">
                    <a16:creationId xmlns:a16="http://schemas.microsoft.com/office/drawing/2014/main" id="{67D5A03C-37A9-650A-D9E6-80CCF70B14AC}"/>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grpSp>
      </p:grpSp>
      <p:graphicFrame>
        <p:nvGraphicFramePr>
          <p:cNvPr id="8" name="Tabla 8">
            <a:extLst>
              <a:ext uri="{FF2B5EF4-FFF2-40B4-BE49-F238E27FC236}">
                <a16:creationId xmlns:a16="http://schemas.microsoft.com/office/drawing/2014/main" id="{B14E44A3-E517-BB41-1AD7-C3936CAD20F5}"/>
              </a:ext>
            </a:extLst>
          </p:cNvPr>
          <p:cNvGraphicFramePr>
            <a:graphicFrameLocks noGrp="1"/>
          </p:cNvGraphicFramePr>
          <p:nvPr>
            <p:extLst>
              <p:ext uri="{D42A27DB-BD31-4B8C-83A1-F6EECF244321}">
                <p14:modId xmlns:p14="http://schemas.microsoft.com/office/powerpoint/2010/main" val="4262919444"/>
              </p:ext>
            </p:extLst>
          </p:nvPr>
        </p:nvGraphicFramePr>
        <p:xfrm>
          <a:off x="346289" y="351713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ES" sz="1500">
                          <a:latin typeface="LuloCleanW01-OneBold"/>
                        </a:rPr>
                        <a:t>Acuerdo Presupuesto</a:t>
                      </a:r>
                    </a:p>
                  </a:txBody>
                  <a:tcPr anchor="ctr"/>
                </a:tc>
                <a:tc>
                  <a:txBody>
                    <a:bodyPr/>
                    <a:lstStyle/>
                    <a:p>
                      <a:pPr algn="ctr"/>
                      <a:r>
                        <a:rPr lang="es-ES" sz="1500">
                          <a:latin typeface="LuloCleanW01-OneBold"/>
                        </a:rPr>
                        <a:t>Área Responsable </a:t>
                      </a:r>
                    </a:p>
                  </a:txBody>
                  <a:tcPr anchor="ctr"/>
                </a:tc>
                <a:tc>
                  <a:txBody>
                    <a:bodyPr/>
                    <a:lstStyle/>
                    <a:p>
                      <a:pPr algn="ctr"/>
                      <a:r>
                        <a:rPr lang="es-ES" sz="1500" b="1">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ES" sz="1200">
                        <a:solidFill>
                          <a:srgbClr val="FF0000"/>
                        </a:solidFill>
                        <a:latin typeface="LuloCleanW01-OneBold"/>
                      </a:endParaRPr>
                    </a:p>
                  </a:txBody>
                  <a:tcPr/>
                </a:tc>
                <a:tc>
                  <a:txBody>
                    <a:bodyPr/>
                    <a:lstStyle/>
                    <a:p>
                      <a:endParaRPr lang="es-ES" sz="1200">
                        <a:solidFill>
                          <a:srgbClr val="FF0000"/>
                        </a:solidFill>
                        <a:latin typeface="LuloCleanW01-OneBold"/>
                      </a:endParaRPr>
                    </a:p>
                  </a:txBody>
                  <a:tcPr/>
                </a:tc>
                <a:tc>
                  <a:txBody>
                    <a:bodyPr/>
                    <a:lstStyle/>
                    <a:p>
                      <a:endParaRPr lang="es-ES" sz="120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ES">
                        <a:latin typeface="LuloCleanW01-OneBold"/>
                      </a:endParaRPr>
                    </a:p>
                  </a:txBody>
                  <a:tcPr/>
                </a:tc>
                <a:tc>
                  <a:txBody>
                    <a:bodyPr/>
                    <a:lstStyle/>
                    <a:p>
                      <a:endParaRPr lang="es-ES">
                        <a:latin typeface="LuloCleanW01-OneBold"/>
                      </a:endParaRPr>
                    </a:p>
                  </a:txBody>
                  <a:tcPr/>
                </a:tc>
                <a:tc>
                  <a:txBody>
                    <a:bodyPr/>
                    <a:lstStyle/>
                    <a:p>
                      <a:endParaRPr lang="es-ES">
                        <a:latin typeface="LuloCleanW01-OneBold"/>
                      </a:endParaRPr>
                    </a:p>
                  </a:txBody>
                  <a:tcPr/>
                </a:tc>
                <a:extLst>
                  <a:ext uri="{0D108BD9-81ED-4DB2-BD59-A6C34878D82A}">
                    <a16:rowId xmlns:a16="http://schemas.microsoft.com/office/drawing/2014/main" val="1586698540"/>
                  </a:ext>
                </a:extLst>
              </a:tr>
            </a:tbl>
          </a:graphicData>
        </a:graphic>
      </p:graphicFrame>
      <p:graphicFrame>
        <p:nvGraphicFramePr>
          <p:cNvPr id="25" name="Tabla 8">
            <a:extLst>
              <a:ext uri="{FF2B5EF4-FFF2-40B4-BE49-F238E27FC236}">
                <a16:creationId xmlns:a16="http://schemas.microsoft.com/office/drawing/2014/main" id="{ECC2A6AB-2B86-8FC6-4E5D-011E8A9A8197}"/>
              </a:ext>
            </a:extLst>
          </p:cNvPr>
          <p:cNvGraphicFramePr>
            <a:graphicFrameLocks noGrp="1"/>
          </p:cNvGraphicFramePr>
          <p:nvPr>
            <p:extLst>
              <p:ext uri="{D42A27DB-BD31-4B8C-83A1-F6EECF244321}">
                <p14:modId xmlns:p14="http://schemas.microsoft.com/office/powerpoint/2010/main" val="4239390673"/>
              </p:ext>
            </p:extLst>
          </p:nvPr>
        </p:nvGraphicFramePr>
        <p:xfrm>
          <a:off x="346289" y="5026012"/>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ES" sz="1500">
                          <a:latin typeface="LuloCleanW01-OneBold"/>
                        </a:rPr>
                        <a:t>Acuerdo amortización Contable y Presupuestaria</a:t>
                      </a:r>
                    </a:p>
                  </a:txBody>
                  <a:tcPr anchor="ctr"/>
                </a:tc>
                <a:tc>
                  <a:txBody>
                    <a:bodyPr/>
                    <a:lstStyle/>
                    <a:p>
                      <a:pPr algn="ctr"/>
                      <a:r>
                        <a:rPr lang="es-ES" sz="1500">
                          <a:latin typeface="LuloCleanW01-OneBold"/>
                        </a:rPr>
                        <a:t>Área Responsable </a:t>
                      </a:r>
                    </a:p>
                  </a:txBody>
                  <a:tcPr anchor="ctr"/>
                </a:tc>
                <a:tc>
                  <a:txBody>
                    <a:bodyPr/>
                    <a:lstStyle/>
                    <a:p>
                      <a:pPr algn="ctr"/>
                      <a:r>
                        <a:rPr lang="es-ES" sz="1500" b="1">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ES" sz="1200">
                        <a:solidFill>
                          <a:srgbClr val="FF0000"/>
                        </a:solidFill>
                        <a:latin typeface="LuloCleanW01-OneBold"/>
                      </a:endParaRPr>
                    </a:p>
                  </a:txBody>
                  <a:tcPr/>
                </a:tc>
                <a:tc>
                  <a:txBody>
                    <a:bodyPr/>
                    <a:lstStyle/>
                    <a:p>
                      <a:endParaRPr lang="es-ES" sz="1200">
                        <a:solidFill>
                          <a:srgbClr val="FF0000"/>
                        </a:solidFill>
                        <a:latin typeface="LuloCleanW01-OneBold"/>
                      </a:endParaRPr>
                    </a:p>
                  </a:txBody>
                  <a:tcPr/>
                </a:tc>
                <a:tc>
                  <a:txBody>
                    <a:bodyPr/>
                    <a:lstStyle/>
                    <a:p>
                      <a:endParaRPr lang="es-ES" sz="120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ES">
                        <a:latin typeface="LuloCleanW01-OneBold"/>
                      </a:endParaRPr>
                    </a:p>
                  </a:txBody>
                  <a:tcPr/>
                </a:tc>
                <a:tc>
                  <a:txBody>
                    <a:bodyPr/>
                    <a:lstStyle/>
                    <a:p>
                      <a:endParaRPr lang="es-ES">
                        <a:latin typeface="LuloCleanW01-OneBold"/>
                      </a:endParaRPr>
                    </a:p>
                  </a:txBody>
                  <a:tcPr/>
                </a:tc>
                <a:tc>
                  <a:txBody>
                    <a:bodyPr/>
                    <a:lstStyle/>
                    <a:p>
                      <a:endParaRPr lang="es-ES">
                        <a:latin typeface="LuloCleanW01-OneBold"/>
                      </a:endParaRPr>
                    </a:p>
                  </a:txBody>
                  <a:tcPr/>
                </a:tc>
                <a:extLst>
                  <a:ext uri="{0D108BD9-81ED-4DB2-BD59-A6C34878D82A}">
                    <a16:rowId xmlns:a16="http://schemas.microsoft.com/office/drawing/2014/main" val="1586698540"/>
                  </a:ext>
                </a:extLst>
              </a:tr>
            </a:tbl>
          </a:graphicData>
        </a:graphic>
      </p:graphicFrame>
      <p:pic>
        <p:nvPicPr>
          <p:cNvPr id="16" name="Imagen 15">
            <a:extLst>
              <a:ext uri="{FF2B5EF4-FFF2-40B4-BE49-F238E27FC236}">
                <a16:creationId xmlns:a16="http://schemas.microsoft.com/office/drawing/2014/main" id="{5D5313B5-45E0-7DCE-99C9-A79BBD3F60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289" y="141214"/>
            <a:ext cx="1803213" cy="821160"/>
          </a:xfrm>
          <a:prstGeom prst="rect">
            <a:avLst/>
          </a:prstGeom>
        </p:spPr>
      </p:pic>
      <p:sp>
        <p:nvSpPr>
          <p:cNvPr id="18" name="CuadroTexto 17">
            <a:extLst>
              <a:ext uri="{FF2B5EF4-FFF2-40B4-BE49-F238E27FC236}">
                <a16:creationId xmlns:a16="http://schemas.microsoft.com/office/drawing/2014/main" id="{73DCBD75-1CC4-9CAC-3761-2A74F7510207}"/>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39531261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898305" y="1588548"/>
            <a:ext cx="8724817" cy="3772208"/>
            <a:chOff x="1563291" y="2088190"/>
            <a:chExt cx="8724817"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681202" y="2586702"/>
              <a:ext cx="4685089" cy="375743"/>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nSpc>
                  <a:spcPct val="80000"/>
                </a:lnSpc>
                <a:defRPr/>
              </a:pPr>
              <a:r>
                <a:rPr lang="en-US" sz="2400" b="1" kern="0" dirty="0">
                  <a:solidFill>
                    <a:srgbClr val="B64926"/>
                  </a:solidFill>
                </a:rPr>
                <a:t>3</a:t>
              </a:r>
              <a:r>
                <a:rPr kumimoji="0" lang="en-US" sz="2400" b="1" i="0" u="none" strike="noStrike" kern="0" cap="none" spc="0" normalizeH="0" baseline="0" noProof="0" dirty="0">
                  <a:ln>
                    <a:noFill/>
                  </a:ln>
                  <a:solidFill>
                    <a:srgbClr val="B64926"/>
                  </a:solidFill>
                  <a:effectLst/>
                  <a:uLnTx/>
                  <a:uFillTx/>
                </a:rPr>
                <a:t>. INTEGRIDAD INSTITUCIONAL</a:t>
              </a:r>
            </a:p>
          </p:txBody>
        </p:sp>
        <p:sp>
          <p:nvSpPr>
            <p:cNvPr id="29" name="TextBox 19">
              <a:extLst>
                <a:ext uri="{FF2B5EF4-FFF2-40B4-BE49-F238E27FC236}">
                  <a16:creationId xmlns:a16="http://schemas.microsoft.com/office/drawing/2014/main" id="{0350C633-A602-9383-A067-8DA06D3DCE9D}"/>
                </a:ext>
              </a:extLst>
            </p:cNvPr>
            <p:cNvSpPr txBox="1"/>
            <p:nvPr/>
          </p:nvSpPr>
          <p:spPr>
            <a:xfrm>
              <a:off x="1563291" y="3543482"/>
              <a:ext cx="3521593" cy="1051079"/>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lang="es-ES" kern="0">
                  <a:solidFill>
                    <a:prstClr val="black"/>
                  </a:solidFill>
                  <a:cs typeface="Arial" panose="020B0604020202020204" pitchFamily="34" charset="0"/>
                </a:rPr>
                <a:t>Integridad</a:t>
              </a:r>
              <a:endParaRPr kumimoji="0" lang="es-ES" b="0" i="0" u="none" strike="noStrike" kern="0" cap="none" spc="0" normalizeH="0" baseline="0" noProof="0">
                <a:ln>
                  <a:noFill/>
                </a:ln>
                <a:solidFill>
                  <a:prstClr val="black"/>
                </a:solidFill>
                <a:effectLst/>
                <a:uLnTx/>
                <a:uFillTx/>
                <a:cs typeface="Arial" panose="020B0604020202020204" pitchFamily="34" charset="0"/>
              </a:endParaRP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prstClr val="black"/>
                  </a:solidFill>
                  <a:effectLst/>
                  <a:uLnTx/>
                  <a:uFillTx/>
                  <a:cs typeface="Arial" panose="020B0604020202020204" pitchFamily="34" charset="0"/>
                </a:rPr>
                <a:t>Unidad de Transparencia</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prstClr val="black"/>
                  </a:solidFill>
                  <a:effectLst/>
                  <a:uLnTx/>
                  <a:uFillTx/>
                  <a:cs typeface="Arial" panose="020B0604020202020204" pitchFamily="34" charset="0"/>
                </a:rPr>
                <a:t>Declaración </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chemeClr val="accent1"/>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9600" b="0" i="0" u="none" strike="noStrike" kern="0" cap="none" spc="0" normalizeH="0" baseline="0" noProof="0">
                  <a:ln>
                    <a:noFill/>
                  </a:ln>
                  <a:solidFill>
                    <a:schemeClr val="bg1"/>
                  </a:solidFill>
                  <a:effectLst/>
                  <a:uLnTx/>
                  <a:uFillTx/>
                </a:rPr>
                <a:t>3</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chemeClr val="accent1"/>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3" name="Rectángulo 2">
            <a:extLst>
              <a:ext uri="{FF2B5EF4-FFF2-40B4-BE49-F238E27FC236}">
                <a16:creationId xmlns:a16="http://schemas.microsoft.com/office/drawing/2014/main" id="{3D964B1B-29B6-5A5F-382B-B8B8E701F283}"/>
              </a:ext>
            </a:extLst>
          </p:cNvPr>
          <p:cNvSpPr/>
          <p:nvPr/>
        </p:nvSpPr>
        <p:spPr>
          <a:xfrm>
            <a:off x="0" y="0"/>
            <a:ext cx="12192000" cy="28707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Grupo 3">
            <a:extLst>
              <a:ext uri="{FF2B5EF4-FFF2-40B4-BE49-F238E27FC236}">
                <a16:creationId xmlns:a16="http://schemas.microsoft.com/office/drawing/2014/main" id="{91B2AC16-F048-6E64-F79C-F200444513DE}"/>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D382C580-2AFB-074B-27D3-3A57BDF5861E}"/>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Desahogo de Temas </a:t>
              </a:r>
            </a:p>
          </p:txBody>
        </p:sp>
        <p:grpSp>
          <p:nvGrpSpPr>
            <p:cNvPr id="7" name="Grupo 6">
              <a:extLst>
                <a:ext uri="{FF2B5EF4-FFF2-40B4-BE49-F238E27FC236}">
                  <a16:creationId xmlns:a16="http://schemas.microsoft.com/office/drawing/2014/main" id="{FAF109F4-E8D2-C8E8-7DCC-FF28104E8CD6}"/>
                </a:ext>
              </a:extLst>
            </p:cNvPr>
            <p:cNvGrpSpPr/>
            <p:nvPr/>
          </p:nvGrpSpPr>
          <p:grpSpPr>
            <a:xfrm>
              <a:off x="346289" y="284341"/>
              <a:ext cx="11565257" cy="813283"/>
              <a:chOff x="346289" y="284341"/>
              <a:chExt cx="11565257" cy="813283"/>
            </a:xfrm>
          </p:grpSpPr>
          <p:cxnSp>
            <p:nvCxnSpPr>
              <p:cNvPr id="13" name="Conector recto 12">
                <a:extLst>
                  <a:ext uri="{FF2B5EF4-FFF2-40B4-BE49-F238E27FC236}">
                    <a16:creationId xmlns:a16="http://schemas.microsoft.com/office/drawing/2014/main" id="{7343FDBE-ACFB-9C58-5946-45D89F7A502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6" name="Google Shape;188;p2" descr="Un conjunto de letras blancas en un fondo blanco&#10;&#10;Descripción generada automáticamente con confianza media">
                <a:extLst>
                  <a:ext uri="{FF2B5EF4-FFF2-40B4-BE49-F238E27FC236}">
                    <a16:creationId xmlns:a16="http://schemas.microsoft.com/office/drawing/2014/main" id="{E48F4705-648B-5972-B7D4-6E9E6C06716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C8035365-23D6-BF70-AB55-3116884C29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6" name="CuadroTexto 5">
            <a:extLst>
              <a:ext uri="{FF2B5EF4-FFF2-40B4-BE49-F238E27FC236}">
                <a16:creationId xmlns:a16="http://schemas.microsoft.com/office/drawing/2014/main" id="{C7120656-33E2-E858-1D63-5D1241EBE398}"/>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30393835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2891F406-B5C7-CCED-569F-C896E48BC82D}"/>
              </a:ext>
            </a:extLst>
          </p:cNvPr>
          <p:cNvSpPr/>
          <p:nvPr/>
        </p:nvSpPr>
        <p:spPr>
          <a:xfrm>
            <a:off x="0" y="0"/>
            <a:ext cx="12192000" cy="22328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Grupo 3">
            <a:extLst>
              <a:ext uri="{FF2B5EF4-FFF2-40B4-BE49-F238E27FC236}">
                <a16:creationId xmlns:a16="http://schemas.microsoft.com/office/drawing/2014/main" id="{AEFA68BE-9FAE-738C-E77B-EBBFB1D9942F}"/>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530079B2-5084-FAC3-E227-783E7101EF65}"/>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Integridad Institucional</a:t>
              </a:r>
            </a:p>
          </p:txBody>
        </p:sp>
        <p:grpSp>
          <p:nvGrpSpPr>
            <p:cNvPr id="8" name="Grupo 7">
              <a:extLst>
                <a:ext uri="{FF2B5EF4-FFF2-40B4-BE49-F238E27FC236}">
                  <a16:creationId xmlns:a16="http://schemas.microsoft.com/office/drawing/2014/main" id="{780FC3B5-AC36-844E-3E12-A095CE3F746B}"/>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DACC3AE3-1F8F-CABE-2FFC-470434A361C8}"/>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grpSp>
            <p:nvGrpSpPr>
              <p:cNvPr id="16" name="Grupo 15">
                <a:extLst>
                  <a:ext uri="{FF2B5EF4-FFF2-40B4-BE49-F238E27FC236}">
                    <a16:creationId xmlns:a16="http://schemas.microsoft.com/office/drawing/2014/main" id="{BBD02482-B2D2-0EEA-22DC-30E5C416A257}"/>
                  </a:ext>
                </a:extLst>
              </p:cNvPr>
              <p:cNvGrpSpPr/>
              <p:nvPr/>
            </p:nvGrpSpPr>
            <p:grpSpPr>
              <a:xfrm>
                <a:off x="346289" y="313002"/>
                <a:ext cx="11565257" cy="784622"/>
                <a:chOff x="346289" y="313002"/>
                <a:chExt cx="11565257" cy="784622"/>
              </a:xfrm>
            </p:grpSpPr>
            <p:sp>
              <p:nvSpPr>
                <p:cNvPr id="17" name="CuadroTexto 16">
                  <a:extLst>
                    <a:ext uri="{FF2B5EF4-FFF2-40B4-BE49-F238E27FC236}">
                      <a16:creationId xmlns:a16="http://schemas.microsoft.com/office/drawing/2014/main" id="{E4AB6EF3-3B77-7C9D-7945-DEBDD3153919}"/>
                    </a:ext>
                  </a:extLst>
                </p:cNvPr>
                <p:cNvSpPr txBox="1"/>
                <p:nvPr/>
              </p:nvSpPr>
              <p:spPr>
                <a:xfrm>
                  <a:off x="2077045"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4ta. Sesión Ordinaria del 4to. Trimestre 2024</a:t>
                  </a:r>
                </a:p>
              </p:txBody>
            </p: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CA5F109F-5573-A28A-37AB-D0E0D5F21A05}"/>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grpSp>
      <p:pic>
        <p:nvPicPr>
          <p:cNvPr id="2" name="Imagen 1">
            <a:extLst>
              <a:ext uri="{FF2B5EF4-FFF2-40B4-BE49-F238E27FC236}">
                <a16:creationId xmlns:a16="http://schemas.microsoft.com/office/drawing/2014/main" id="{249EB25F-6046-A246-A957-E6F60370F0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289" y="203414"/>
            <a:ext cx="1803213" cy="821160"/>
          </a:xfrm>
          <a:prstGeom prst="rect">
            <a:avLst/>
          </a:prstGeom>
        </p:spPr>
      </p:pic>
      <p:sp>
        <p:nvSpPr>
          <p:cNvPr id="11" name="CuadroTexto 10">
            <a:extLst>
              <a:ext uri="{FF2B5EF4-FFF2-40B4-BE49-F238E27FC236}">
                <a16:creationId xmlns:a16="http://schemas.microsoft.com/office/drawing/2014/main" id="{1551A91B-31ED-6C48-8590-4E588586AC69}"/>
              </a:ext>
            </a:extLst>
          </p:cNvPr>
          <p:cNvSpPr txBox="1"/>
          <p:nvPr/>
        </p:nvSpPr>
        <p:spPr>
          <a:xfrm>
            <a:off x="5087884" y="2577132"/>
            <a:ext cx="4768596" cy="1384995"/>
          </a:xfrm>
          <a:prstGeom prst="rect">
            <a:avLst/>
          </a:prstGeom>
          <a:noFill/>
        </p:spPr>
        <p:txBody>
          <a:bodyPr wrap="square">
            <a:spAutoFit/>
          </a:bodyPr>
          <a:lstStyle/>
          <a:p>
            <a:pPr marL="0" lvl="0" indent="0" rtl="0">
              <a:spcBef>
                <a:spcPts val="0"/>
              </a:spcBef>
              <a:spcAft>
                <a:spcPts val="0"/>
              </a:spcAft>
              <a:buNone/>
            </a:pPr>
            <a:r>
              <a:rPr lang="es-ES" sz="2800" b="1" dirty="0">
                <a:ea typeface="Fira Sans"/>
                <a:cs typeface="Fira Sans"/>
                <a:sym typeface="Fira Sans"/>
              </a:rPr>
              <a:t>0</a:t>
            </a:r>
            <a:r>
              <a:rPr lang="es-ES" sz="2800" b="1" dirty="0">
                <a:solidFill>
                  <a:schemeClr val="dk1"/>
                </a:solidFill>
                <a:ea typeface="Fira Sans"/>
                <a:cs typeface="Fira Sans"/>
                <a:sym typeface="Fira Sans"/>
              </a:rPr>
              <a:t> quejas</a:t>
            </a:r>
          </a:p>
          <a:p>
            <a:pPr marL="0" lvl="0" indent="0" rtl="0">
              <a:spcBef>
                <a:spcPts val="0"/>
              </a:spcBef>
              <a:spcAft>
                <a:spcPts val="0"/>
              </a:spcAft>
              <a:buNone/>
            </a:pPr>
            <a:r>
              <a:rPr lang="es-ES" sz="2800" b="1" dirty="0">
                <a:solidFill>
                  <a:schemeClr val="dk1"/>
                </a:solidFill>
                <a:ea typeface="Fira Sans"/>
                <a:cs typeface="Fira Sans"/>
                <a:sym typeface="Fira Sans"/>
              </a:rPr>
              <a:t>0 denuncias</a:t>
            </a:r>
          </a:p>
          <a:p>
            <a:pPr marL="0" lvl="0" indent="0" rtl="0">
              <a:spcBef>
                <a:spcPts val="0"/>
              </a:spcBef>
              <a:spcAft>
                <a:spcPts val="0"/>
              </a:spcAft>
              <a:buNone/>
            </a:pPr>
            <a:r>
              <a:rPr lang="es-ES" sz="2800" b="1" dirty="0">
                <a:solidFill>
                  <a:schemeClr val="dk1"/>
                </a:solidFill>
                <a:ea typeface="Fira Sans"/>
                <a:cs typeface="Fira Sans"/>
                <a:sym typeface="Fira Sans"/>
              </a:rPr>
              <a:t>0 reconocimientos</a:t>
            </a:r>
          </a:p>
        </p:txBody>
      </p:sp>
      <p:pic>
        <p:nvPicPr>
          <p:cNvPr id="12" name="Imagen 11"/>
          <p:cNvPicPr>
            <a:picLocks noChangeAspect="1"/>
          </p:cNvPicPr>
          <p:nvPr/>
        </p:nvPicPr>
        <p:blipFill>
          <a:blip r:embed="rId4"/>
          <a:stretch>
            <a:fillRect/>
          </a:stretch>
        </p:blipFill>
        <p:spPr>
          <a:xfrm>
            <a:off x="1986976" y="1926245"/>
            <a:ext cx="2585024" cy="2571347"/>
          </a:xfrm>
          <a:prstGeom prst="rect">
            <a:avLst/>
          </a:prstGeom>
        </p:spPr>
      </p:pic>
    </p:spTree>
    <p:extLst>
      <p:ext uri="{BB962C8B-B14F-4D97-AF65-F5344CB8AC3E}">
        <p14:creationId xmlns:p14="http://schemas.microsoft.com/office/powerpoint/2010/main" val="42599687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703FD92-31C3-0D85-A084-A3813E65A482}"/>
              </a:ext>
            </a:extLst>
          </p:cNvPr>
          <p:cNvSpPr/>
          <p:nvPr/>
        </p:nvSpPr>
        <p:spPr>
          <a:xfrm>
            <a:off x="4058063" y="1171040"/>
            <a:ext cx="4074513" cy="523220"/>
          </a:xfrm>
          <a:prstGeom prst="rect">
            <a:avLst/>
          </a:prstGeom>
        </p:spPr>
        <p:txBody>
          <a:bodyPr wrap="none" lIns="91440" tIns="45720" rIns="91440" bIns="45720" anchor="t">
            <a:spAutoFit/>
          </a:bodyPr>
          <a:lstStyle/>
          <a:p>
            <a:pPr algn="ctr"/>
            <a:r>
              <a:rPr lang="es-MX" sz="2800" dirty="0">
                <a:ln w="0"/>
                <a:effectLst>
                  <a:outerShdw blurRad="38100" dist="19050" dir="2700000" algn="tl" rotWithShape="0">
                    <a:schemeClr val="dk1">
                      <a:alpha val="40000"/>
                    </a:schemeClr>
                  </a:outerShdw>
                </a:effectLst>
                <a:latin typeface="Calibri Light"/>
                <a:ea typeface="Calibri Light"/>
                <a:cs typeface="Calibri"/>
              </a:rPr>
              <a:t>INFORME DE SOLICITUDES </a:t>
            </a:r>
            <a:endParaRPr lang="es-ES" sz="2800" dirty="0">
              <a:ln w="0"/>
              <a:effectLst>
                <a:outerShdw blurRad="38100" dist="19050" dir="2700000" algn="tl" rotWithShape="0">
                  <a:schemeClr val="dk1">
                    <a:alpha val="40000"/>
                  </a:schemeClr>
                </a:outerShdw>
              </a:effectLst>
              <a:latin typeface="Calibri Light"/>
              <a:ea typeface="Calibri Light"/>
              <a:cs typeface="Calibri"/>
            </a:endParaRPr>
          </a:p>
        </p:txBody>
      </p:sp>
      <p:sp>
        <p:nvSpPr>
          <p:cNvPr id="2" name="Rectángulo 1">
            <a:extLst>
              <a:ext uri="{FF2B5EF4-FFF2-40B4-BE49-F238E27FC236}">
                <a16:creationId xmlns:a16="http://schemas.microsoft.com/office/drawing/2014/main" id="{A5AD694D-9F6C-130A-8806-00B3752C7D6A}"/>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0" name="Grupo 19">
            <a:extLst>
              <a:ext uri="{FF2B5EF4-FFF2-40B4-BE49-F238E27FC236}">
                <a16:creationId xmlns:a16="http://schemas.microsoft.com/office/drawing/2014/main" id="{47BFAED1-8ED4-3095-3AE4-E07038C6D1C0}"/>
              </a:ext>
            </a:extLst>
          </p:cNvPr>
          <p:cNvGrpSpPr/>
          <p:nvPr/>
        </p:nvGrpSpPr>
        <p:grpSpPr>
          <a:xfrm>
            <a:off x="346289" y="284341"/>
            <a:ext cx="11565257" cy="813283"/>
            <a:chOff x="346289" y="284341"/>
            <a:chExt cx="11565257" cy="813283"/>
          </a:xfrm>
        </p:grpSpPr>
        <p:sp>
          <p:nvSpPr>
            <p:cNvPr id="21" name="Google Shape;364;p19">
              <a:extLst>
                <a:ext uri="{FF2B5EF4-FFF2-40B4-BE49-F238E27FC236}">
                  <a16:creationId xmlns:a16="http://schemas.microsoft.com/office/drawing/2014/main" id="{097F7B1E-3997-228A-1A8E-2F76A6E64DE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Unidad de Transparencia</a:t>
              </a:r>
            </a:p>
          </p:txBody>
        </p:sp>
        <p:grpSp>
          <p:nvGrpSpPr>
            <p:cNvPr id="23" name="Grupo 22">
              <a:extLst>
                <a:ext uri="{FF2B5EF4-FFF2-40B4-BE49-F238E27FC236}">
                  <a16:creationId xmlns:a16="http://schemas.microsoft.com/office/drawing/2014/main" id="{EBA5435F-DF06-85FC-D4DF-311756952030}"/>
                </a:ext>
              </a:extLst>
            </p:cNvPr>
            <p:cNvGrpSpPr/>
            <p:nvPr/>
          </p:nvGrpSpPr>
          <p:grpSpPr>
            <a:xfrm>
              <a:off x="346289" y="284341"/>
              <a:ext cx="11565257" cy="813283"/>
              <a:chOff x="346289" y="284341"/>
              <a:chExt cx="11565257" cy="813283"/>
            </a:xfrm>
          </p:grpSpPr>
          <p:cxnSp>
            <p:nvCxnSpPr>
              <p:cNvPr id="25" name="Conector recto 24">
                <a:extLst>
                  <a:ext uri="{FF2B5EF4-FFF2-40B4-BE49-F238E27FC236}">
                    <a16:creationId xmlns:a16="http://schemas.microsoft.com/office/drawing/2014/main" id="{7A31E079-8B04-FC43-1E5A-0C1A3CF96573}"/>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8" name="Google Shape;188;p2" descr="Un conjunto de letras blancas en un fondo blanco&#10;&#10;Descripción generada automáticamente con confianza media">
                <a:extLst>
                  <a:ext uri="{FF2B5EF4-FFF2-40B4-BE49-F238E27FC236}">
                    <a16:creationId xmlns:a16="http://schemas.microsoft.com/office/drawing/2014/main" id="{E2D1AA79-47C1-5E70-2649-D464C73EFD36}"/>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572EE7C8-646F-F92F-6C6B-1CE6CCAC5A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6" name="CuadroTexto 5">
            <a:extLst>
              <a:ext uri="{FF2B5EF4-FFF2-40B4-BE49-F238E27FC236}">
                <a16:creationId xmlns:a16="http://schemas.microsoft.com/office/drawing/2014/main" id="{7BB9F29D-4486-90AB-091C-C869DF07929A}"/>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ea typeface="Calibri"/>
                <a:cs typeface="Calibri"/>
              </a:rPr>
              <a:t>Comité de Control y Desempeño Institucional </a:t>
            </a:r>
          </a:p>
          <a:p>
            <a:r>
              <a:rPr lang="es-ES" sz="1600">
                <a:ea typeface="Calibri"/>
                <a:cs typeface="Calibri"/>
              </a:rPr>
              <a:t>Sesión Ordinaria del 4to. Trimestre 2024</a:t>
            </a:r>
          </a:p>
        </p:txBody>
      </p:sp>
      <p:pic>
        <p:nvPicPr>
          <p:cNvPr id="8" name="Imagen 7" descr="Iconos gratuitos de Edificio diseñados por ultimatearm">
            <a:extLst>
              <a:ext uri="{FF2B5EF4-FFF2-40B4-BE49-F238E27FC236}">
                <a16:creationId xmlns:a16="http://schemas.microsoft.com/office/drawing/2014/main" id="{BA18FB5D-22FB-6356-BC13-CB7C48ED3B73}"/>
              </a:ext>
            </a:extLst>
          </p:cNvPr>
          <p:cNvPicPr>
            <a:picLocks noChangeAspect="1"/>
          </p:cNvPicPr>
          <p:nvPr/>
        </p:nvPicPr>
        <p:blipFill>
          <a:blip r:embed="rId4"/>
          <a:stretch>
            <a:fillRect/>
          </a:stretch>
        </p:blipFill>
        <p:spPr>
          <a:xfrm>
            <a:off x="1437736" y="4626423"/>
            <a:ext cx="1104182" cy="1089805"/>
          </a:xfrm>
          <a:prstGeom prst="rect">
            <a:avLst/>
          </a:prstGeom>
          <a:ln>
            <a:noFill/>
          </a:ln>
          <a:effectLst>
            <a:outerShdw blurRad="292100" dist="139700" dir="2700000" algn="tl" rotWithShape="0">
              <a:srgbClr val="333333">
                <a:alpha val="65000"/>
              </a:srgbClr>
            </a:outerShdw>
          </a:effectLst>
        </p:spPr>
      </p:pic>
      <p:pic>
        <p:nvPicPr>
          <p:cNvPr id="9" name="Imagen 8" descr="Cerca - Iconos gratis de señales">
            <a:extLst>
              <a:ext uri="{FF2B5EF4-FFF2-40B4-BE49-F238E27FC236}">
                <a16:creationId xmlns:a16="http://schemas.microsoft.com/office/drawing/2014/main" id="{F70F0AFF-FAAB-8959-CCEA-9AD3B6A72042}"/>
              </a:ext>
            </a:extLst>
          </p:cNvPr>
          <p:cNvPicPr>
            <a:picLocks noChangeAspect="1"/>
          </p:cNvPicPr>
          <p:nvPr/>
        </p:nvPicPr>
        <p:blipFill>
          <a:blip r:embed="rId5"/>
          <a:stretch>
            <a:fillRect/>
          </a:stretch>
        </p:blipFill>
        <p:spPr>
          <a:xfrm>
            <a:off x="4701650" y="3177716"/>
            <a:ext cx="1104183" cy="1089804"/>
          </a:xfrm>
          <a:prstGeom prst="rect">
            <a:avLst/>
          </a:prstGeom>
          <a:ln>
            <a:noFill/>
          </a:ln>
          <a:effectLst>
            <a:outerShdw blurRad="292100" dist="139700" dir="2700000" algn="tl" rotWithShape="0">
              <a:srgbClr val="333333">
                <a:alpha val="65000"/>
              </a:srgbClr>
            </a:outerShdw>
          </a:effectLst>
        </p:spPr>
      </p:pic>
      <p:pic>
        <p:nvPicPr>
          <p:cNvPr id="11" name="Imagen 10" descr="Expediente - Iconos gratis de archivos y carpetas">
            <a:extLst>
              <a:ext uri="{FF2B5EF4-FFF2-40B4-BE49-F238E27FC236}">
                <a16:creationId xmlns:a16="http://schemas.microsoft.com/office/drawing/2014/main" id="{BC19D7AF-38B2-4562-52CB-F784BC1DEF69}"/>
              </a:ext>
            </a:extLst>
          </p:cNvPr>
          <p:cNvPicPr>
            <a:picLocks noChangeAspect="1"/>
          </p:cNvPicPr>
          <p:nvPr/>
        </p:nvPicPr>
        <p:blipFill>
          <a:blip r:embed="rId6"/>
          <a:stretch>
            <a:fillRect/>
          </a:stretch>
        </p:blipFill>
        <p:spPr>
          <a:xfrm>
            <a:off x="7943396" y="4823033"/>
            <a:ext cx="851142" cy="879895"/>
          </a:xfrm>
          <a:prstGeom prst="rect">
            <a:avLst/>
          </a:prstGeom>
          <a:ln>
            <a:noFill/>
          </a:ln>
          <a:effectLst>
            <a:outerShdw blurRad="292100" dist="139700" dir="2700000" algn="tl" rotWithShape="0">
              <a:srgbClr val="333333">
                <a:alpha val="65000"/>
              </a:srgbClr>
            </a:outerShdw>
          </a:effectLst>
        </p:spPr>
      </p:pic>
      <p:pic>
        <p:nvPicPr>
          <p:cNvPr id="12" name="Imagen 11" descr="Iconos de Incompleto - Iconos gratuitos de 897">
            <a:extLst>
              <a:ext uri="{FF2B5EF4-FFF2-40B4-BE49-F238E27FC236}">
                <a16:creationId xmlns:a16="http://schemas.microsoft.com/office/drawing/2014/main" id="{C0E6774B-86E6-33D6-4C5D-552DF7474719}"/>
              </a:ext>
            </a:extLst>
          </p:cNvPr>
          <p:cNvPicPr>
            <a:picLocks noChangeAspect="1"/>
          </p:cNvPicPr>
          <p:nvPr/>
        </p:nvPicPr>
        <p:blipFill>
          <a:blip r:embed="rId7"/>
          <a:stretch>
            <a:fillRect/>
          </a:stretch>
        </p:blipFill>
        <p:spPr>
          <a:xfrm>
            <a:off x="7573680" y="2106270"/>
            <a:ext cx="946031" cy="946030"/>
          </a:xfrm>
          <a:prstGeom prst="rect">
            <a:avLst/>
          </a:prstGeom>
          <a:ln>
            <a:noFill/>
          </a:ln>
          <a:effectLst>
            <a:outerShdw blurRad="292100" dist="139700" dir="2700000" algn="tl" rotWithShape="0">
              <a:srgbClr val="333333">
                <a:alpha val="65000"/>
              </a:srgbClr>
            </a:outerShdw>
          </a:effectLst>
        </p:spPr>
      </p:pic>
      <p:pic>
        <p:nvPicPr>
          <p:cNvPr id="13" name="Imagen 12" descr="Solicitud - Iconos gratis de comunicaciones">
            <a:extLst>
              <a:ext uri="{FF2B5EF4-FFF2-40B4-BE49-F238E27FC236}">
                <a16:creationId xmlns:a16="http://schemas.microsoft.com/office/drawing/2014/main" id="{0AC36394-7AE1-0B87-3DC4-71252E64B25C}"/>
              </a:ext>
            </a:extLst>
          </p:cNvPr>
          <p:cNvPicPr>
            <a:picLocks noChangeAspect="1"/>
          </p:cNvPicPr>
          <p:nvPr/>
        </p:nvPicPr>
        <p:blipFill>
          <a:blip r:embed="rId8"/>
          <a:stretch>
            <a:fillRect/>
          </a:stretch>
        </p:blipFill>
        <p:spPr>
          <a:xfrm>
            <a:off x="1480509" y="2279571"/>
            <a:ext cx="1003540" cy="989163"/>
          </a:xfrm>
          <a:prstGeom prst="rect">
            <a:avLst/>
          </a:prstGeom>
          <a:ln>
            <a:noFill/>
          </a:ln>
          <a:effectLst>
            <a:outerShdw blurRad="292100" dist="139700" dir="2700000" algn="tl" rotWithShape="0">
              <a:srgbClr val="333333">
                <a:alpha val="65000"/>
              </a:srgbClr>
            </a:outerShdw>
          </a:effectLst>
        </p:spPr>
      </p:pic>
      <p:sp>
        <p:nvSpPr>
          <p:cNvPr id="14" name="Rectángulo 13">
            <a:extLst>
              <a:ext uri="{FF2B5EF4-FFF2-40B4-BE49-F238E27FC236}">
                <a16:creationId xmlns:a16="http://schemas.microsoft.com/office/drawing/2014/main" id="{29D233D0-FB58-7675-AA14-AFA19B0C44D2}"/>
              </a:ext>
            </a:extLst>
          </p:cNvPr>
          <p:cNvSpPr/>
          <p:nvPr/>
        </p:nvSpPr>
        <p:spPr>
          <a:xfrm>
            <a:off x="2492558" y="2697676"/>
            <a:ext cx="1268296" cy="646331"/>
          </a:xfrm>
          <a:prstGeom prst="rect">
            <a:avLst/>
          </a:prstGeom>
        </p:spPr>
        <p:txBody>
          <a:bodyPr wrap="square" lIns="91440" tIns="45720" rIns="91440" bIns="45720" anchor="t">
            <a:spAutoFit/>
          </a:bodyPr>
          <a:lstStyle/>
          <a:p>
            <a:r>
              <a:rPr lang="es-MX" b="1" dirty="0">
                <a:cs typeface="Calibri"/>
              </a:rPr>
              <a:t>Solicitudes </a:t>
            </a:r>
            <a:endParaRPr lang="es-ES" dirty="0">
              <a:ea typeface="Calibri" panose="020F0502020204030204"/>
              <a:cs typeface="Calibri"/>
            </a:endParaRPr>
          </a:p>
          <a:p>
            <a:r>
              <a:rPr lang="es-MX" b="1" dirty="0">
                <a:cs typeface="Calibri"/>
              </a:rPr>
              <a:t>recibidas</a:t>
            </a:r>
            <a:endParaRPr lang="es-ES" dirty="0">
              <a:ea typeface="Calibri"/>
              <a:cs typeface="Calibri"/>
            </a:endParaRPr>
          </a:p>
        </p:txBody>
      </p:sp>
      <p:sp>
        <p:nvSpPr>
          <p:cNvPr id="15" name="Rectángulo 14">
            <a:extLst>
              <a:ext uri="{FF2B5EF4-FFF2-40B4-BE49-F238E27FC236}">
                <a16:creationId xmlns:a16="http://schemas.microsoft.com/office/drawing/2014/main" id="{0ADC3402-D5D0-8D27-489D-9C9C7DB090DC}"/>
              </a:ext>
            </a:extLst>
          </p:cNvPr>
          <p:cNvSpPr/>
          <p:nvPr/>
        </p:nvSpPr>
        <p:spPr>
          <a:xfrm>
            <a:off x="2485004" y="5167696"/>
            <a:ext cx="1754839" cy="646331"/>
          </a:xfrm>
          <a:prstGeom prst="rect">
            <a:avLst/>
          </a:prstGeom>
        </p:spPr>
        <p:txBody>
          <a:bodyPr wrap="none" lIns="91440" tIns="45720" rIns="91440" bIns="45720" anchor="t">
            <a:spAutoFit/>
          </a:bodyPr>
          <a:lstStyle/>
          <a:p>
            <a:r>
              <a:rPr lang="es-MX" b="1">
                <a:cs typeface="Calibri"/>
              </a:rPr>
              <a:t>Solicitudes </a:t>
            </a:r>
            <a:endParaRPr lang="es-ES">
              <a:ea typeface="Calibri" panose="020F0502020204030204"/>
              <a:cs typeface="Calibri"/>
            </a:endParaRPr>
          </a:p>
          <a:p>
            <a:r>
              <a:rPr lang="es-MX" b="1">
                <a:cs typeface="Calibri"/>
              </a:rPr>
              <a:t>de competencia </a:t>
            </a:r>
            <a:endParaRPr lang="es-ES">
              <a:ea typeface="Calibri"/>
              <a:cs typeface="Calibri"/>
            </a:endParaRPr>
          </a:p>
        </p:txBody>
      </p:sp>
      <p:sp>
        <p:nvSpPr>
          <p:cNvPr id="16" name="Rectángulo 15">
            <a:extLst>
              <a:ext uri="{FF2B5EF4-FFF2-40B4-BE49-F238E27FC236}">
                <a16:creationId xmlns:a16="http://schemas.microsoft.com/office/drawing/2014/main" id="{59479DE0-71C7-C733-7C29-D422544CB09B}"/>
              </a:ext>
            </a:extLst>
          </p:cNvPr>
          <p:cNvSpPr/>
          <p:nvPr/>
        </p:nvSpPr>
        <p:spPr>
          <a:xfrm>
            <a:off x="5805833" y="3651753"/>
            <a:ext cx="1268296" cy="646331"/>
          </a:xfrm>
          <a:prstGeom prst="rect">
            <a:avLst/>
          </a:prstGeom>
        </p:spPr>
        <p:txBody>
          <a:bodyPr wrap="none" lIns="91440" tIns="45720" rIns="91440" bIns="45720" anchor="t">
            <a:spAutoFit/>
          </a:bodyPr>
          <a:lstStyle/>
          <a:p>
            <a:r>
              <a:rPr lang="es-MX" b="1">
                <a:cs typeface="Calibri"/>
              </a:rPr>
              <a:t>Solicitudes </a:t>
            </a:r>
            <a:endParaRPr lang="es-ES">
              <a:ea typeface="Calibri" panose="020F0502020204030204"/>
              <a:cs typeface="Calibri"/>
            </a:endParaRPr>
          </a:p>
          <a:p>
            <a:r>
              <a:rPr lang="es-MX" b="1">
                <a:cs typeface="Calibri"/>
              </a:rPr>
              <a:t>declinadas</a:t>
            </a:r>
            <a:endParaRPr lang="es-ES">
              <a:ea typeface="Calibri"/>
              <a:cs typeface="Calibri"/>
            </a:endParaRPr>
          </a:p>
        </p:txBody>
      </p:sp>
      <p:sp>
        <p:nvSpPr>
          <p:cNvPr id="17" name="Rectángulo 16">
            <a:extLst>
              <a:ext uri="{FF2B5EF4-FFF2-40B4-BE49-F238E27FC236}">
                <a16:creationId xmlns:a16="http://schemas.microsoft.com/office/drawing/2014/main" id="{EBC3F04F-7B95-C730-8EBD-152E98599557}"/>
              </a:ext>
            </a:extLst>
          </p:cNvPr>
          <p:cNvSpPr/>
          <p:nvPr/>
        </p:nvSpPr>
        <p:spPr>
          <a:xfrm>
            <a:off x="8825062" y="5171326"/>
            <a:ext cx="1276567" cy="646331"/>
          </a:xfrm>
          <a:prstGeom prst="rect">
            <a:avLst/>
          </a:prstGeom>
        </p:spPr>
        <p:txBody>
          <a:bodyPr wrap="none" lIns="91440" tIns="45720" rIns="91440" bIns="45720" anchor="t">
            <a:spAutoFit/>
          </a:bodyPr>
          <a:lstStyle/>
          <a:p>
            <a:r>
              <a:rPr lang="es-MX" b="1" dirty="0">
                <a:cs typeface="Calibri"/>
              </a:rPr>
              <a:t>Recursos </a:t>
            </a:r>
            <a:endParaRPr lang="es-ES" dirty="0">
              <a:ea typeface="Calibri" panose="020F0502020204030204"/>
              <a:cs typeface="Calibri"/>
            </a:endParaRPr>
          </a:p>
          <a:p>
            <a:r>
              <a:rPr lang="es-MX" b="1" dirty="0">
                <a:cs typeface="Calibri"/>
              </a:rPr>
              <a:t>de Revisión</a:t>
            </a:r>
            <a:endParaRPr lang="es-ES" dirty="0">
              <a:ea typeface="Calibri"/>
              <a:cs typeface="Calibri"/>
            </a:endParaRPr>
          </a:p>
        </p:txBody>
      </p:sp>
      <p:sp>
        <p:nvSpPr>
          <p:cNvPr id="18" name="Rectángulo 17">
            <a:extLst>
              <a:ext uri="{FF2B5EF4-FFF2-40B4-BE49-F238E27FC236}">
                <a16:creationId xmlns:a16="http://schemas.microsoft.com/office/drawing/2014/main" id="{178E5F1C-C241-5C7F-66BF-39BA2D1B61BB}"/>
              </a:ext>
            </a:extLst>
          </p:cNvPr>
          <p:cNvSpPr/>
          <p:nvPr/>
        </p:nvSpPr>
        <p:spPr>
          <a:xfrm>
            <a:off x="8514476" y="2465801"/>
            <a:ext cx="1473352" cy="646331"/>
          </a:xfrm>
          <a:prstGeom prst="rect">
            <a:avLst/>
          </a:prstGeom>
        </p:spPr>
        <p:txBody>
          <a:bodyPr wrap="none" lIns="91440" tIns="45720" rIns="91440" bIns="45720" anchor="t">
            <a:spAutoFit/>
          </a:bodyPr>
          <a:lstStyle/>
          <a:p>
            <a:r>
              <a:rPr lang="es-MX" b="1" dirty="0">
                <a:cs typeface="Calibri"/>
              </a:rPr>
              <a:t>Solicitudes </a:t>
            </a:r>
            <a:endParaRPr lang="es-ES" dirty="0">
              <a:ea typeface="Calibri" panose="020F0502020204030204"/>
              <a:cs typeface="Calibri"/>
            </a:endParaRPr>
          </a:p>
          <a:p>
            <a:r>
              <a:rPr lang="es-MX" b="1" dirty="0">
                <a:cs typeface="Calibri"/>
              </a:rPr>
              <a:t>no atendidas </a:t>
            </a:r>
            <a:endParaRPr lang="es-ES" dirty="0">
              <a:ea typeface="Calibri"/>
              <a:cs typeface="Calibri"/>
            </a:endParaRPr>
          </a:p>
        </p:txBody>
      </p:sp>
      <p:sp>
        <p:nvSpPr>
          <p:cNvPr id="19" name="Rectángulo 18">
            <a:extLst>
              <a:ext uri="{FF2B5EF4-FFF2-40B4-BE49-F238E27FC236}">
                <a16:creationId xmlns:a16="http://schemas.microsoft.com/office/drawing/2014/main" id="{063700EF-11FE-111E-3696-E31C54187A74}"/>
              </a:ext>
            </a:extLst>
          </p:cNvPr>
          <p:cNvSpPr/>
          <p:nvPr/>
        </p:nvSpPr>
        <p:spPr>
          <a:xfrm>
            <a:off x="2512945" y="2106270"/>
            <a:ext cx="1098495" cy="769441"/>
          </a:xfrm>
          <a:prstGeom prst="rect">
            <a:avLst/>
          </a:prstGeom>
        </p:spPr>
        <p:txBody>
          <a:bodyPr wrap="square" lIns="91440" tIns="45720" rIns="91440" bIns="45720" anchor="t">
            <a:spAutoFit/>
          </a:bodyPr>
          <a:lstStyle/>
          <a:p>
            <a:pPr algn="ctr"/>
            <a:r>
              <a:rPr lang="es-MX" sz="4400" b="1" dirty="0">
                <a:solidFill>
                  <a:schemeClr val="tx1">
                    <a:lumMod val="95000"/>
                    <a:lumOff val="5000"/>
                  </a:schemeClr>
                </a:solidFill>
                <a:latin typeface="Calibri Light"/>
                <a:ea typeface="Calibri Light"/>
                <a:cs typeface="Calibri"/>
              </a:rPr>
              <a:t>77</a:t>
            </a:r>
            <a:endParaRPr lang="es-ES" sz="4400" b="1" dirty="0">
              <a:solidFill>
                <a:schemeClr val="tx1">
                  <a:lumMod val="95000"/>
                  <a:lumOff val="5000"/>
                </a:schemeClr>
              </a:solidFill>
              <a:latin typeface="Calibri Light"/>
              <a:ea typeface="Calibri Light"/>
            </a:endParaRPr>
          </a:p>
        </p:txBody>
      </p:sp>
      <p:sp>
        <p:nvSpPr>
          <p:cNvPr id="22" name="Rectángulo 21">
            <a:extLst>
              <a:ext uri="{FF2B5EF4-FFF2-40B4-BE49-F238E27FC236}">
                <a16:creationId xmlns:a16="http://schemas.microsoft.com/office/drawing/2014/main" id="{B5C498A0-05C2-A1E8-2E8F-55248AA571EF}"/>
              </a:ext>
            </a:extLst>
          </p:cNvPr>
          <p:cNvSpPr/>
          <p:nvPr/>
        </p:nvSpPr>
        <p:spPr>
          <a:xfrm>
            <a:off x="2665815" y="4555700"/>
            <a:ext cx="745717" cy="769441"/>
          </a:xfrm>
          <a:prstGeom prst="rect">
            <a:avLst/>
          </a:prstGeom>
        </p:spPr>
        <p:txBody>
          <a:bodyPr wrap="none" lIns="91440" tIns="45720" rIns="91440" bIns="45720" anchor="t">
            <a:spAutoFit/>
          </a:bodyPr>
          <a:lstStyle/>
          <a:p>
            <a:pPr algn="ctr"/>
            <a:r>
              <a:rPr lang="es-MX" sz="4400" b="1" dirty="0">
                <a:solidFill>
                  <a:schemeClr val="tx1">
                    <a:lumMod val="95000"/>
                    <a:lumOff val="5000"/>
                  </a:schemeClr>
                </a:solidFill>
                <a:latin typeface="Calibri Light"/>
                <a:ea typeface="Calibri Light"/>
                <a:cs typeface="Calibri"/>
              </a:rPr>
              <a:t>68</a:t>
            </a:r>
            <a:endParaRPr lang="es-ES" dirty="0"/>
          </a:p>
        </p:txBody>
      </p:sp>
      <p:sp>
        <p:nvSpPr>
          <p:cNvPr id="24" name="Rectángulo 23">
            <a:extLst>
              <a:ext uri="{FF2B5EF4-FFF2-40B4-BE49-F238E27FC236}">
                <a16:creationId xmlns:a16="http://schemas.microsoft.com/office/drawing/2014/main" id="{574A0128-C6BC-BE95-AE4E-6AC705B4CACD}"/>
              </a:ext>
            </a:extLst>
          </p:cNvPr>
          <p:cNvSpPr/>
          <p:nvPr/>
        </p:nvSpPr>
        <p:spPr>
          <a:xfrm>
            <a:off x="6126280" y="3052300"/>
            <a:ext cx="465192" cy="769441"/>
          </a:xfrm>
          <a:prstGeom prst="rect">
            <a:avLst/>
          </a:prstGeom>
        </p:spPr>
        <p:txBody>
          <a:bodyPr wrap="none" lIns="91440" tIns="45720" rIns="91440" bIns="45720" anchor="t">
            <a:spAutoFit/>
          </a:bodyPr>
          <a:lstStyle/>
          <a:p>
            <a:pPr algn="ctr"/>
            <a:r>
              <a:rPr lang="es-MX" sz="4400" b="1" dirty="0">
                <a:solidFill>
                  <a:schemeClr val="tx1">
                    <a:lumMod val="95000"/>
                    <a:lumOff val="5000"/>
                  </a:schemeClr>
                </a:solidFill>
                <a:latin typeface="Calibri Light"/>
                <a:ea typeface="Calibri Light"/>
                <a:cs typeface="Calibri"/>
              </a:rPr>
              <a:t>9</a:t>
            </a:r>
            <a:endParaRPr lang="es-ES" dirty="0"/>
          </a:p>
        </p:txBody>
      </p:sp>
      <p:sp>
        <p:nvSpPr>
          <p:cNvPr id="26" name="Rectángulo 25">
            <a:extLst>
              <a:ext uri="{FF2B5EF4-FFF2-40B4-BE49-F238E27FC236}">
                <a16:creationId xmlns:a16="http://schemas.microsoft.com/office/drawing/2014/main" id="{BC49AB08-FE81-6B63-93B6-6B88AF695251}"/>
              </a:ext>
            </a:extLst>
          </p:cNvPr>
          <p:cNvSpPr/>
          <p:nvPr/>
        </p:nvSpPr>
        <p:spPr>
          <a:xfrm>
            <a:off x="9075523" y="4624987"/>
            <a:ext cx="465192" cy="769441"/>
          </a:xfrm>
          <a:prstGeom prst="rect">
            <a:avLst/>
          </a:prstGeom>
        </p:spPr>
        <p:txBody>
          <a:bodyPr wrap="none" lIns="91440" tIns="45720" rIns="91440" bIns="45720" anchor="t">
            <a:spAutoFit/>
          </a:bodyPr>
          <a:lstStyle/>
          <a:p>
            <a:pPr algn="ctr"/>
            <a:r>
              <a:rPr lang="es-MX" sz="4400" b="1" dirty="0">
                <a:solidFill>
                  <a:schemeClr val="tx1">
                    <a:lumMod val="95000"/>
                    <a:lumOff val="5000"/>
                  </a:schemeClr>
                </a:solidFill>
                <a:latin typeface="Calibri Light"/>
                <a:ea typeface="Calibri Light"/>
                <a:cs typeface="Calibri"/>
              </a:rPr>
              <a:t>3</a:t>
            </a:r>
            <a:endParaRPr lang="es-ES" dirty="0"/>
          </a:p>
        </p:txBody>
      </p:sp>
      <p:sp>
        <p:nvSpPr>
          <p:cNvPr id="27" name="Rectángulo 26">
            <a:extLst>
              <a:ext uri="{FF2B5EF4-FFF2-40B4-BE49-F238E27FC236}">
                <a16:creationId xmlns:a16="http://schemas.microsoft.com/office/drawing/2014/main" id="{AAFED72E-080A-2C96-537D-356A1FB731B4}"/>
              </a:ext>
            </a:extLst>
          </p:cNvPr>
          <p:cNvSpPr/>
          <p:nvPr/>
        </p:nvSpPr>
        <p:spPr>
          <a:xfrm>
            <a:off x="8796384" y="1876063"/>
            <a:ext cx="465191" cy="769441"/>
          </a:xfrm>
          <a:prstGeom prst="rect">
            <a:avLst/>
          </a:prstGeom>
        </p:spPr>
        <p:txBody>
          <a:bodyPr wrap="none" lIns="91440" tIns="45720" rIns="91440" bIns="45720" anchor="t">
            <a:spAutoFit/>
          </a:bodyPr>
          <a:lstStyle/>
          <a:p>
            <a:pPr algn="ctr"/>
            <a:r>
              <a:rPr lang="es-MX" sz="4400" b="1" dirty="0">
                <a:solidFill>
                  <a:schemeClr val="tx1">
                    <a:lumMod val="95000"/>
                    <a:lumOff val="5000"/>
                  </a:schemeClr>
                </a:solidFill>
                <a:latin typeface="Calibri Light"/>
                <a:ea typeface="Calibri Light"/>
                <a:cs typeface="Calibri"/>
              </a:rPr>
              <a:t>0</a:t>
            </a:r>
            <a:endParaRPr lang="es-ES" dirty="0"/>
          </a:p>
        </p:txBody>
      </p:sp>
    </p:spTree>
    <p:extLst>
      <p:ext uri="{BB962C8B-B14F-4D97-AF65-F5344CB8AC3E}">
        <p14:creationId xmlns:p14="http://schemas.microsoft.com/office/powerpoint/2010/main" val="5388211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17FD74E8-BB88-365F-7AF5-069A0F4B1674}"/>
              </a:ext>
            </a:extLst>
          </p:cNvPr>
          <p:cNvSpPr/>
          <p:nvPr/>
        </p:nvSpPr>
        <p:spPr>
          <a:xfrm>
            <a:off x="0" y="0"/>
            <a:ext cx="12192000" cy="36150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9" name="4 Tabla">
            <a:extLst>
              <a:ext uri="{FF2B5EF4-FFF2-40B4-BE49-F238E27FC236}">
                <a16:creationId xmlns:a16="http://schemas.microsoft.com/office/drawing/2014/main" id="{7F84EE67-E536-3D53-9DF6-470DFF620242}"/>
              </a:ext>
            </a:extLst>
          </p:cNvPr>
          <p:cNvGraphicFramePr>
            <a:graphicFrameLocks noGrp="1"/>
          </p:cNvGraphicFramePr>
          <p:nvPr>
            <p:extLst>
              <p:ext uri="{D42A27DB-BD31-4B8C-83A1-F6EECF244321}">
                <p14:modId xmlns:p14="http://schemas.microsoft.com/office/powerpoint/2010/main" val="317157676"/>
              </p:ext>
            </p:extLst>
          </p:nvPr>
        </p:nvGraphicFramePr>
        <p:xfrm>
          <a:off x="6671276" y="1454155"/>
          <a:ext cx="4360309" cy="2188844"/>
        </p:xfrm>
        <a:graphic>
          <a:graphicData uri="http://schemas.openxmlformats.org/drawingml/2006/table">
            <a:tbl>
              <a:tblPr>
                <a:tableStyleId>{BC89EF96-8CEA-46FF-86C4-4CE0E7609802}</a:tableStyleId>
              </a:tblPr>
              <a:tblGrid>
                <a:gridCol w="1787230">
                  <a:extLst>
                    <a:ext uri="{9D8B030D-6E8A-4147-A177-3AD203B41FA5}">
                      <a16:colId xmlns:a16="http://schemas.microsoft.com/office/drawing/2014/main" val="20000"/>
                    </a:ext>
                  </a:extLst>
                </a:gridCol>
                <a:gridCol w="1244764">
                  <a:extLst>
                    <a:ext uri="{9D8B030D-6E8A-4147-A177-3AD203B41FA5}">
                      <a16:colId xmlns:a16="http://schemas.microsoft.com/office/drawing/2014/main" val="20001"/>
                    </a:ext>
                  </a:extLst>
                </a:gridCol>
                <a:gridCol w="1328315">
                  <a:extLst>
                    <a:ext uri="{9D8B030D-6E8A-4147-A177-3AD203B41FA5}">
                      <a16:colId xmlns:a16="http://schemas.microsoft.com/office/drawing/2014/main" val="20002"/>
                    </a:ext>
                  </a:extLst>
                </a:gridCol>
              </a:tblGrid>
              <a:tr h="308383">
                <a:tc gridSpan="3">
                  <a:txBody>
                    <a:bodyPr/>
                    <a:lstStyle/>
                    <a:p>
                      <a:pPr algn="ctr">
                        <a:lnSpc>
                          <a:spcPct val="107000"/>
                        </a:lnSpc>
                        <a:spcAft>
                          <a:spcPts val="0"/>
                        </a:spcAft>
                      </a:pPr>
                      <a:r>
                        <a:rPr lang="es-ES" sz="1200" b="1" dirty="0">
                          <a:solidFill>
                            <a:srgbClr val="B64926"/>
                          </a:solidFill>
                        </a:rPr>
                        <a:t>TABLA DE CUMPLIMIENTO</a:t>
                      </a:r>
                    </a:p>
                    <a:p>
                      <a:pPr algn="ctr">
                        <a:lnSpc>
                          <a:spcPct val="107000"/>
                        </a:lnSpc>
                        <a:spcAft>
                          <a:spcPts val="0"/>
                        </a:spcAft>
                      </a:pPr>
                      <a:r>
                        <a:rPr lang="es-ES" sz="1200" b="1" dirty="0">
                          <a:solidFill>
                            <a:srgbClr val="B64926"/>
                          </a:solidFill>
                          <a:latin typeface="+mn-lt"/>
                          <a:ea typeface="Calibri"/>
                          <a:cs typeface="Times New Roman"/>
                        </a:rPr>
                        <a:t>ECONOMÍA</a:t>
                      </a:r>
                      <a:endParaRPr lang="es-MX" sz="1200" b="1" dirty="0">
                        <a:solidFill>
                          <a:srgbClr val="B64926"/>
                        </a:solidFill>
                        <a:latin typeface="+mn-lt"/>
                        <a:ea typeface="Calibri"/>
                        <a:cs typeface="Times New Roman"/>
                      </a:endParaRPr>
                    </a:p>
                  </a:txBody>
                  <a:tcPr marL="44450" marR="44450" marT="0" marB="0"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323799">
                <a:tc>
                  <a:txBody>
                    <a:bodyPr/>
                    <a:lstStyle/>
                    <a:p>
                      <a:pPr algn="ctr">
                        <a:lnSpc>
                          <a:spcPct val="107000"/>
                        </a:lnSpc>
                        <a:spcAft>
                          <a:spcPts val="0"/>
                        </a:spcAft>
                      </a:pPr>
                      <a:r>
                        <a:rPr lang="es-ES" sz="1200"/>
                        <a:t>EVALUACIÓN</a:t>
                      </a:r>
                      <a:endParaRPr lang="es-MX" sz="1200">
                        <a:solidFill>
                          <a:schemeClr val="bg1"/>
                        </a:solidFill>
                        <a:latin typeface="+mn-lt"/>
                        <a:ea typeface="Calibri"/>
                        <a:cs typeface="Times New Roman"/>
                      </a:endParaRPr>
                    </a:p>
                  </a:txBody>
                  <a:tcPr marL="44450" marR="44450" marT="0" marB="0" anchor="ctr"/>
                </a:tc>
                <a:tc gridSpan="2">
                  <a:txBody>
                    <a:bodyPr/>
                    <a:lstStyle/>
                    <a:p>
                      <a:pPr algn="ctr">
                        <a:lnSpc>
                          <a:spcPct val="107000"/>
                        </a:lnSpc>
                        <a:spcAft>
                          <a:spcPts val="0"/>
                        </a:spcAft>
                      </a:pPr>
                      <a:r>
                        <a:rPr lang="es-ES" sz="1200" dirty="0"/>
                        <a:t>CUMPLIMIENTO</a:t>
                      </a:r>
                      <a:endParaRPr lang="es-MX" sz="1200" dirty="0">
                        <a:solidFill>
                          <a:schemeClr val="bg1"/>
                        </a:solidFill>
                        <a:latin typeface="+mn-lt"/>
                        <a:ea typeface="Calibri"/>
                        <a:cs typeface="Times New Roman"/>
                      </a:endParaRPr>
                    </a:p>
                  </a:txBody>
                  <a:tcPr marL="44450" marR="44450" marT="0" marB="0" anchor="ctr"/>
                </a:tc>
                <a:tc hMerge="1">
                  <a:txBody>
                    <a:bodyPr/>
                    <a:lstStyle/>
                    <a:p>
                      <a:endParaRPr lang="es-MX"/>
                    </a:p>
                  </a:txBody>
                  <a:tcPr/>
                </a:tc>
                <a:extLst>
                  <a:ext uri="{0D108BD9-81ED-4DB2-BD59-A6C34878D82A}">
                    <a16:rowId xmlns:a16="http://schemas.microsoft.com/office/drawing/2014/main" val="10001"/>
                  </a:ext>
                </a:extLst>
              </a:tr>
              <a:tr h="169882">
                <a:tc>
                  <a:txBody>
                    <a:bodyPr/>
                    <a:lstStyle/>
                    <a:p>
                      <a:pPr>
                        <a:lnSpc>
                          <a:spcPct val="107000"/>
                        </a:lnSpc>
                      </a:pPr>
                      <a:endParaRPr lang="es-MX" sz="1200">
                        <a:latin typeface="+mn-lt"/>
                      </a:endParaRPr>
                    </a:p>
                  </a:txBody>
                  <a:tcPr marL="44450" marR="44450" marT="0" marB="0" anchor="ctr"/>
                </a:tc>
                <a:tc>
                  <a:txBody>
                    <a:bodyPr/>
                    <a:lstStyle/>
                    <a:p>
                      <a:pPr algn="ctr">
                        <a:lnSpc>
                          <a:spcPct val="107000"/>
                        </a:lnSpc>
                        <a:spcAft>
                          <a:spcPts val="0"/>
                        </a:spcAft>
                      </a:pPr>
                      <a:r>
                        <a:rPr lang="es-ES" sz="1200"/>
                        <a:t>LGT</a:t>
                      </a:r>
                      <a:endParaRPr lang="es-MX" sz="1200">
                        <a:solidFill>
                          <a:schemeClr val="bg1"/>
                        </a:solidFill>
                        <a:latin typeface="+mn-lt"/>
                        <a:ea typeface="Calibri"/>
                        <a:cs typeface="Times New Roman"/>
                      </a:endParaRPr>
                    </a:p>
                  </a:txBody>
                  <a:tcPr marL="44450" marR="44450" marT="0" marB="0" anchor="ctr"/>
                </a:tc>
                <a:tc>
                  <a:txBody>
                    <a:bodyPr/>
                    <a:lstStyle/>
                    <a:p>
                      <a:pPr algn="ctr">
                        <a:lnSpc>
                          <a:spcPct val="107000"/>
                        </a:lnSpc>
                        <a:spcAft>
                          <a:spcPts val="0"/>
                        </a:spcAft>
                      </a:pPr>
                      <a:r>
                        <a:rPr lang="es-ES" sz="1200"/>
                        <a:t>LTAIPES</a:t>
                      </a:r>
                      <a:endParaRPr lang="es-MX" sz="1200">
                        <a:solidFill>
                          <a:schemeClr val="bg1"/>
                        </a:solidFill>
                        <a:latin typeface="+mn-lt"/>
                        <a:ea typeface="Calibri"/>
                        <a:cs typeface="Times New Roman"/>
                      </a:endParaRPr>
                    </a:p>
                  </a:txBody>
                  <a:tcPr marL="44450" marR="44450" marT="0" marB="0" anchor="ctr"/>
                </a:tc>
                <a:extLst>
                  <a:ext uri="{0D108BD9-81ED-4DB2-BD59-A6C34878D82A}">
                    <a16:rowId xmlns:a16="http://schemas.microsoft.com/office/drawing/2014/main" val="10002"/>
                  </a:ext>
                </a:extLst>
              </a:tr>
              <a:tr h="323799">
                <a:tc>
                  <a:txBody>
                    <a:bodyPr/>
                    <a:lstStyle/>
                    <a:p>
                      <a:pPr algn="ctr">
                        <a:lnSpc>
                          <a:spcPct val="107000"/>
                        </a:lnSpc>
                        <a:spcAft>
                          <a:spcPts val="0"/>
                        </a:spcAft>
                      </a:pPr>
                      <a:r>
                        <a:rPr lang="es-ES" sz="1200"/>
                        <a:t>I</a:t>
                      </a:r>
                      <a:endParaRPr lang="es-MX" sz="1200">
                        <a:latin typeface="+mn-lt"/>
                        <a:ea typeface="Calibri"/>
                        <a:cs typeface="Times New Roman"/>
                      </a:endParaRPr>
                    </a:p>
                  </a:txBody>
                  <a:tcPr marL="44450" marR="44450" marT="0" marB="0" anchor="ctr"/>
                </a:tc>
                <a:tc>
                  <a:txBody>
                    <a:bodyPr/>
                    <a:lstStyle/>
                    <a:p>
                      <a:pPr algn="ctr">
                        <a:lnSpc>
                          <a:spcPct val="107000"/>
                        </a:lnSpc>
                        <a:spcAft>
                          <a:spcPts val="0"/>
                        </a:spcAft>
                      </a:pPr>
                      <a:r>
                        <a:rPr lang="es-MX" sz="1200" dirty="0">
                          <a:solidFill>
                            <a:schemeClr val="tx1"/>
                          </a:solidFill>
                        </a:rPr>
                        <a:t>100%</a:t>
                      </a:r>
                      <a:endParaRPr lang="es-MX" sz="1200" dirty="0">
                        <a:solidFill>
                          <a:schemeClr val="tx1"/>
                        </a:solidFill>
                        <a:latin typeface="+mn-lt"/>
                        <a:ea typeface="Calibri"/>
                        <a:cs typeface="Times New Roman"/>
                      </a:endParaRPr>
                    </a:p>
                  </a:txBody>
                  <a:tcPr marL="44450" marR="44450" marT="0" marB="0" anchor="ctr"/>
                </a:tc>
                <a:tc>
                  <a:txBody>
                    <a:bodyPr/>
                    <a:lstStyle/>
                    <a:p>
                      <a:pPr algn="ctr">
                        <a:lnSpc>
                          <a:spcPct val="107000"/>
                        </a:lnSpc>
                        <a:spcAft>
                          <a:spcPts val="0"/>
                        </a:spcAft>
                      </a:pPr>
                      <a:r>
                        <a:rPr lang="es-MX" sz="1200" dirty="0">
                          <a:solidFill>
                            <a:schemeClr val="tx1"/>
                          </a:solidFill>
                        </a:rPr>
                        <a:t>98.48%</a:t>
                      </a:r>
                      <a:endParaRPr lang="es-MX" sz="1200" dirty="0">
                        <a:solidFill>
                          <a:schemeClr val="tx1"/>
                        </a:solidFill>
                        <a:latin typeface="+mn-lt"/>
                        <a:ea typeface="Calibri"/>
                        <a:cs typeface="Times New Roman"/>
                      </a:endParaRPr>
                    </a:p>
                  </a:txBody>
                  <a:tcPr marL="44450" marR="44450" marT="0" marB="0" anchor="ctr"/>
                </a:tc>
                <a:extLst>
                  <a:ext uri="{0D108BD9-81ED-4DB2-BD59-A6C34878D82A}">
                    <a16:rowId xmlns:a16="http://schemas.microsoft.com/office/drawing/2014/main" val="10003"/>
                  </a:ext>
                </a:extLst>
              </a:tr>
              <a:tr h="323799">
                <a:tc>
                  <a:txBody>
                    <a:bodyPr/>
                    <a:lstStyle/>
                    <a:p>
                      <a:pPr algn="ctr">
                        <a:lnSpc>
                          <a:spcPct val="107000"/>
                        </a:lnSpc>
                        <a:spcAft>
                          <a:spcPts val="0"/>
                        </a:spcAft>
                      </a:pPr>
                      <a:r>
                        <a:rPr lang="es-ES" sz="1200"/>
                        <a:t>II</a:t>
                      </a:r>
                      <a:endParaRPr lang="es-MX" sz="1200">
                        <a:latin typeface="+mn-lt"/>
                        <a:ea typeface="Calibri"/>
                        <a:cs typeface="Times New Roman"/>
                      </a:endParaRPr>
                    </a:p>
                  </a:txBody>
                  <a:tcPr marL="44450" marR="44450" marT="0" marB="0" anchor="ctr"/>
                </a:tc>
                <a:tc>
                  <a:txBody>
                    <a:bodyPr/>
                    <a:lstStyle/>
                    <a:p>
                      <a:pPr algn="ctr">
                        <a:lnSpc>
                          <a:spcPct val="107000"/>
                        </a:lnSpc>
                        <a:spcAft>
                          <a:spcPts val="0"/>
                        </a:spcAft>
                      </a:pPr>
                      <a:r>
                        <a:rPr lang="es-MX" sz="1200" dirty="0"/>
                        <a:t>100%</a:t>
                      </a:r>
                      <a:endParaRPr lang="es-MX" sz="1200" dirty="0">
                        <a:latin typeface="+mn-lt"/>
                        <a:ea typeface="Calibri"/>
                        <a:cs typeface="Times New Roman"/>
                      </a:endParaRPr>
                    </a:p>
                  </a:txBody>
                  <a:tcPr marL="44450" marR="44450" marT="0" marB="0" anchor="ctr"/>
                </a:tc>
                <a:tc>
                  <a:txBody>
                    <a:bodyPr/>
                    <a:lstStyle/>
                    <a:p>
                      <a:pPr algn="ctr">
                        <a:lnSpc>
                          <a:spcPct val="107000"/>
                        </a:lnSpc>
                        <a:spcAft>
                          <a:spcPts val="0"/>
                        </a:spcAft>
                      </a:pPr>
                      <a:r>
                        <a:rPr lang="es-MX" sz="1200" dirty="0"/>
                        <a:t>100%</a:t>
                      </a:r>
                      <a:endParaRPr lang="es-MX" sz="1200" dirty="0">
                        <a:latin typeface="+mn-lt"/>
                        <a:ea typeface="Calibri"/>
                        <a:cs typeface="Times New Roman"/>
                      </a:endParaRPr>
                    </a:p>
                  </a:txBody>
                  <a:tcPr marL="44450" marR="44450" marT="0" marB="0" anchor="ctr"/>
                </a:tc>
                <a:extLst>
                  <a:ext uri="{0D108BD9-81ED-4DB2-BD59-A6C34878D82A}">
                    <a16:rowId xmlns:a16="http://schemas.microsoft.com/office/drawing/2014/main" val="10004"/>
                  </a:ext>
                </a:extLst>
              </a:tr>
              <a:tr h="323799">
                <a:tc>
                  <a:txBody>
                    <a:bodyPr/>
                    <a:lstStyle/>
                    <a:p>
                      <a:pPr algn="ctr">
                        <a:lnSpc>
                          <a:spcPct val="107000"/>
                        </a:lnSpc>
                        <a:spcAft>
                          <a:spcPts val="0"/>
                        </a:spcAft>
                      </a:pPr>
                      <a:r>
                        <a:rPr lang="es-ES" sz="1200"/>
                        <a:t>III</a:t>
                      </a:r>
                      <a:endParaRPr lang="es-MX" sz="1200">
                        <a:latin typeface="+mn-lt"/>
                        <a:ea typeface="Calibri"/>
                        <a:cs typeface="Times New Roman"/>
                      </a:endParaRPr>
                    </a:p>
                  </a:txBody>
                  <a:tcPr marL="44450" marR="44450" marT="0" marB="0" anchor="ct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MX" sz="1200"/>
                        <a:t>100%</a:t>
                      </a:r>
                      <a:endParaRPr lang="es-MX" sz="1200">
                        <a:latin typeface="+mn-lt"/>
                        <a:ea typeface="Calibri"/>
                        <a:cs typeface="Times New Roman"/>
                      </a:endParaRPr>
                    </a:p>
                  </a:txBody>
                  <a:tcPr marL="44450" marR="44450" marT="0" marB="0" anchor="ct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MX" sz="1200"/>
                        <a:t>100%</a:t>
                      </a:r>
                      <a:endParaRPr lang="es-MX" sz="1200">
                        <a:latin typeface="+mn-lt"/>
                        <a:ea typeface="Calibri"/>
                        <a:cs typeface="Times New Roman"/>
                      </a:endParaRPr>
                    </a:p>
                  </a:txBody>
                  <a:tcPr marL="44450" marR="44450" marT="0" marB="0" anchor="ctr"/>
                </a:tc>
                <a:extLst>
                  <a:ext uri="{0D108BD9-81ED-4DB2-BD59-A6C34878D82A}">
                    <a16:rowId xmlns:a16="http://schemas.microsoft.com/office/drawing/2014/main" val="10005"/>
                  </a:ext>
                </a:extLst>
              </a:tr>
              <a:tr h="323799">
                <a:tc>
                  <a:txBody>
                    <a:bodyPr/>
                    <a:lstStyle/>
                    <a:p>
                      <a:pPr algn="ctr">
                        <a:lnSpc>
                          <a:spcPct val="107000"/>
                        </a:lnSpc>
                        <a:spcAft>
                          <a:spcPts val="0"/>
                        </a:spcAft>
                      </a:pPr>
                      <a:r>
                        <a:rPr lang="es-MX" sz="1200"/>
                        <a:t>IV</a:t>
                      </a:r>
                      <a:endParaRPr lang="es-MX" sz="1200" b="1">
                        <a:latin typeface="+mn-lt"/>
                        <a:ea typeface="Calibri"/>
                        <a:cs typeface="Times New Roman"/>
                      </a:endParaRPr>
                    </a:p>
                  </a:txBody>
                  <a:tcPr marL="44450" marR="44450" marT="0" marB="0" anchor="ctr"/>
                </a:tc>
                <a:tc>
                  <a:txBody>
                    <a:bodyPr/>
                    <a:lstStyle/>
                    <a:p>
                      <a:pPr algn="ctr">
                        <a:lnSpc>
                          <a:spcPct val="107000"/>
                        </a:lnSpc>
                        <a:spcAft>
                          <a:spcPts val="0"/>
                        </a:spcAft>
                      </a:pPr>
                      <a:endParaRPr lang="es-MX" sz="1200" dirty="0">
                        <a:latin typeface="+mn-lt"/>
                        <a:ea typeface="Calibri"/>
                        <a:cs typeface="Times New Roman"/>
                      </a:endParaRPr>
                    </a:p>
                  </a:txBody>
                  <a:tcPr marL="44450" marR="44450" marT="0" marB="0" anchor="ctr"/>
                </a:tc>
                <a:tc>
                  <a:txBody>
                    <a:bodyPr/>
                    <a:lstStyle/>
                    <a:p>
                      <a:pPr algn="ctr">
                        <a:lnSpc>
                          <a:spcPct val="107000"/>
                        </a:lnSpc>
                        <a:spcAft>
                          <a:spcPts val="0"/>
                        </a:spcAft>
                      </a:pPr>
                      <a:endParaRPr lang="es-MX" sz="1200" dirty="0">
                        <a:latin typeface="+mn-lt"/>
                        <a:ea typeface="Calibri"/>
                        <a:cs typeface="Times New Roman"/>
                      </a:endParaRPr>
                    </a:p>
                  </a:txBody>
                  <a:tcPr marL="44450" marR="44450" marT="0" marB="0" anchor="ctr"/>
                </a:tc>
                <a:extLst>
                  <a:ext uri="{0D108BD9-81ED-4DB2-BD59-A6C34878D82A}">
                    <a16:rowId xmlns:a16="http://schemas.microsoft.com/office/drawing/2014/main" val="10006"/>
                  </a:ext>
                </a:extLst>
              </a:tr>
            </a:tbl>
          </a:graphicData>
        </a:graphic>
      </p:graphicFrame>
      <p:grpSp>
        <p:nvGrpSpPr>
          <p:cNvPr id="2" name="Grupo 1">
            <a:extLst>
              <a:ext uri="{FF2B5EF4-FFF2-40B4-BE49-F238E27FC236}">
                <a16:creationId xmlns:a16="http://schemas.microsoft.com/office/drawing/2014/main" id="{5E9B2F8A-8D57-A54E-DF1A-2C7E25354326}"/>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783BA2E9-94C2-891D-77A5-30CDBCEB3D66}"/>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Unidad de Transparencia</a:t>
              </a:r>
            </a:p>
          </p:txBody>
        </p:sp>
        <p:grpSp>
          <p:nvGrpSpPr>
            <p:cNvPr id="14" name="Grupo 13">
              <a:extLst>
                <a:ext uri="{FF2B5EF4-FFF2-40B4-BE49-F238E27FC236}">
                  <a16:creationId xmlns:a16="http://schemas.microsoft.com/office/drawing/2014/main" id="{3423B07C-C65B-18CF-2BFF-FCBCF023B898}"/>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32DC6725-A7B1-E0F5-295E-A2F3110B3BFD}"/>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0C21E08F-B45F-D11C-13F1-BA2DBDF1EAC9}"/>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FDE1F72F-775B-F368-67C4-9E661A1E70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5" name="CuadroTexto 4">
            <a:extLst>
              <a:ext uri="{FF2B5EF4-FFF2-40B4-BE49-F238E27FC236}">
                <a16:creationId xmlns:a16="http://schemas.microsoft.com/office/drawing/2014/main" id="{40DEE9BA-5F3A-2D02-1678-41BB3E60BCEF}"/>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a:ea typeface="Calibri"/>
                <a:cs typeface="Calibri"/>
              </a:rPr>
              <a:t>Comité de Control y Desempeño Institucional </a:t>
            </a:r>
          </a:p>
          <a:p>
            <a:r>
              <a:rPr lang="es-ES" sz="1600">
                <a:ea typeface="Calibri"/>
                <a:cs typeface="Calibri"/>
              </a:rPr>
              <a:t>Sesión Ordinaria del 4to. Trimestre 2024</a:t>
            </a:r>
          </a:p>
        </p:txBody>
      </p:sp>
      <p:pic>
        <p:nvPicPr>
          <p:cNvPr id="6" name="Imagen 5" descr="Interfaz de usuario gráfica, Aplicación&#10;&#10;Descripción generada automáticamente">
            <a:extLst>
              <a:ext uri="{FF2B5EF4-FFF2-40B4-BE49-F238E27FC236}">
                <a16:creationId xmlns:a16="http://schemas.microsoft.com/office/drawing/2014/main" id="{A5439F6B-D4DA-E187-BD31-16BFD20178E7}"/>
              </a:ext>
            </a:extLst>
          </p:cNvPr>
          <p:cNvPicPr>
            <a:picLocks noChangeAspect="1"/>
          </p:cNvPicPr>
          <p:nvPr/>
        </p:nvPicPr>
        <p:blipFill>
          <a:blip r:embed="rId4"/>
          <a:srcRect l="14689" t="46090" r="52962" b="28222"/>
          <a:stretch/>
        </p:blipFill>
        <p:spPr>
          <a:xfrm>
            <a:off x="1245885" y="1668155"/>
            <a:ext cx="3944052" cy="1760845"/>
          </a:xfrm>
          <a:prstGeom prst="rect">
            <a:avLst/>
          </a:prstGeom>
        </p:spPr>
      </p:pic>
      <p:pic>
        <p:nvPicPr>
          <p:cNvPr id="7" name="Imagen 6" descr="Interfaz de usuario gráfica, Sitio web&#10;&#10;Descripción generada automáticamente">
            <a:extLst>
              <a:ext uri="{FF2B5EF4-FFF2-40B4-BE49-F238E27FC236}">
                <a16:creationId xmlns:a16="http://schemas.microsoft.com/office/drawing/2014/main" id="{D076DD37-E4A7-34CB-A370-EA443B6E093A}"/>
              </a:ext>
            </a:extLst>
          </p:cNvPr>
          <p:cNvPicPr>
            <a:picLocks noChangeAspect="1"/>
          </p:cNvPicPr>
          <p:nvPr/>
        </p:nvPicPr>
        <p:blipFill>
          <a:blip r:embed="rId5"/>
          <a:srcRect l="6730" t="15893" r="15348" b="6933"/>
          <a:stretch/>
        </p:blipFill>
        <p:spPr>
          <a:xfrm>
            <a:off x="346289" y="3538847"/>
            <a:ext cx="4036880" cy="2256376"/>
          </a:xfrm>
          <a:prstGeom prst="rect">
            <a:avLst/>
          </a:prstGeom>
        </p:spPr>
      </p:pic>
      <p:graphicFrame>
        <p:nvGraphicFramePr>
          <p:cNvPr id="8" name="4 Tabla">
            <a:extLst>
              <a:ext uri="{FF2B5EF4-FFF2-40B4-BE49-F238E27FC236}">
                <a16:creationId xmlns:a16="http://schemas.microsoft.com/office/drawing/2014/main" id="{1B31706A-0DEE-BC03-3897-031F1A278ED1}"/>
              </a:ext>
            </a:extLst>
          </p:cNvPr>
          <p:cNvGraphicFramePr>
            <a:graphicFrameLocks noGrp="1"/>
          </p:cNvGraphicFramePr>
          <p:nvPr>
            <p:extLst>
              <p:ext uri="{D42A27DB-BD31-4B8C-83A1-F6EECF244321}">
                <p14:modId xmlns:p14="http://schemas.microsoft.com/office/powerpoint/2010/main" val="229328847"/>
              </p:ext>
            </p:extLst>
          </p:nvPr>
        </p:nvGraphicFramePr>
        <p:xfrm>
          <a:off x="5861280" y="3999530"/>
          <a:ext cx="4360309" cy="2161329"/>
        </p:xfrm>
        <a:graphic>
          <a:graphicData uri="http://schemas.openxmlformats.org/drawingml/2006/table">
            <a:tbl>
              <a:tblPr>
                <a:tableStyleId>{8799B23B-EC83-4686-B30A-512413B5E67A}</a:tableStyleId>
              </a:tblPr>
              <a:tblGrid>
                <a:gridCol w="1787231">
                  <a:extLst>
                    <a:ext uri="{9D8B030D-6E8A-4147-A177-3AD203B41FA5}">
                      <a16:colId xmlns:a16="http://schemas.microsoft.com/office/drawing/2014/main" val="20000"/>
                    </a:ext>
                  </a:extLst>
                </a:gridCol>
                <a:gridCol w="1244763">
                  <a:extLst>
                    <a:ext uri="{9D8B030D-6E8A-4147-A177-3AD203B41FA5}">
                      <a16:colId xmlns:a16="http://schemas.microsoft.com/office/drawing/2014/main" val="20001"/>
                    </a:ext>
                  </a:extLst>
                </a:gridCol>
                <a:gridCol w="1328315">
                  <a:extLst>
                    <a:ext uri="{9D8B030D-6E8A-4147-A177-3AD203B41FA5}">
                      <a16:colId xmlns:a16="http://schemas.microsoft.com/office/drawing/2014/main" val="20002"/>
                    </a:ext>
                  </a:extLst>
                </a:gridCol>
              </a:tblGrid>
              <a:tr h="370552">
                <a:tc gridSpan="3">
                  <a:txBody>
                    <a:bodyPr/>
                    <a:lstStyle/>
                    <a:p>
                      <a:pPr algn="ctr">
                        <a:lnSpc>
                          <a:spcPct val="107000"/>
                        </a:lnSpc>
                        <a:spcAft>
                          <a:spcPts val="0"/>
                        </a:spcAft>
                      </a:pPr>
                      <a:r>
                        <a:rPr lang="es-ES" sz="1200" b="1" dirty="0">
                          <a:solidFill>
                            <a:schemeClr val="accent2"/>
                          </a:solidFill>
                        </a:rPr>
                        <a:t>TABLA DE CUMPLIMIENTO</a:t>
                      </a:r>
                    </a:p>
                    <a:p>
                      <a:pPr algn="ctr">
                        <a:lnSpc>
                          <a:spcPct val="107000"/>
                        </a:lnSpc>
                        <a:spcAft>
                          <a:spcPts val="0"/>
                        </a:spcAft>
                      </a:pPr>
                      <a:r>
                        <a:rPr lang="es-ES" sz="1200" b="1" dirty="0">
                          <a:solidFill>
                            <a:schemeClr val="accent2"/>
                          </a:solidFill>
                          <a:latin typeface="+mn-lt"/>
                          <a:ea typeface="Calibri"/>
                          <a:cs typeface="Times New Roman"/>
                        </a:rPr>
                        <a:t>TURISMO</a:t>
                      </a:r>
                      <a:endParaRPr lang="es-MX" sz="1200" b="1" dirty="0">
                        <a:solidFill>
                          <a:schemeClr val="accent2"/>
                        </a:solidFill>
                        <a:latin typeface="+mn-lt"/>
                        <a:ea typeface="Calibri"/>
                        <a:cs typeface="Times New Roman"/>
                      </a:endParaRPr>
                    </a:p>
                  </a:txBody>
                  <a:tcPr marL="44450" marR="44450" marT="0" marB="0"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318296">
                <a:tc>
                  <a:txBody>
                    <a:bodyPr/>
                    <a:lstStyle/>
                    <a:p>
                      <a:pPr algn="ctr">
                        <a:lnSpc>
                          <a:spcPct val="107000"/>
                        </a:lnSpc>
                        <a:spcAft>
                          <a:spcPts val="0"/>
                        </a:spcAft>
                      </a:pPr>
                      <a:r>
                        <a:rPr lang="es-ES" sz="1200"/>
                        <a:t>EVALUACIÓN</a:t>
                      </a:r>
                      <a:endParaRPr lang="es-MX" sz="1200">
                        <a:solidFill>
                          <a:schemeClr val="bg1"/>
                        </a:solidFill>
                        <a:latin typeface="+mn-lt"/>
                        <a:ea typeface="Calibri"/>
                        <a:cs typeface="Times New Roman"/>
                      </a:endParaRPr>
                    </a:p>
                  </a:txBody>
                  <a:tcPr marL="44450" marR="44450" marT="0" marB="0" anchor="ctr"/>
                </a:tc>
                <a:tc gridSpan="2">
                  <a:txBody>
                    <a:bodyPr/>
                    <a:lstStyle/>
                    <a:p>
                      <a:pPr algn="ctr">
                        <a:lnSpc>
                          <a:spcPct val="107000"/>
                        </a:lnSpc>
                        <a:spcAft>
                          <a:spcPts val="0"/>
                        </a:spcAft>
                      </a:pPr>
                      <a:r>
                        <a:rPr lang="es-ES" sz="1200" dirty="0"/>
                        <a:t>CUMPLIMIENTO</a:t>
                      </a:r>
                      <a:endParaRPr lang="es-MX" sz="1200" dirty="0">
                        <a:solidFill>
                          <a:schemeClr val="bg1"/>
                        </a:solidFill>
                        <a:latin typeface="+mn-lt"/>
                        <a:ea typeface="Calibri"/>
                        <a:cs typeface="Times New Roman"/>
                      </a:endParaRPr>
                    </a:p>
                  </a:txBody>
                  <a:tcPr marL="44450" marR="44450" marT="0" marB="0" anchor="ctr"/>
                </a:tc>
                <a:tc hMerge="1">
                  <a:txBody>
                    <a:bodyPr/>
                    <a:lstStyle/>
                    <a:p>
                      <a:endParaRPr lang="es-MX"/>
                    </a:p>
                  </a:txBody>
                  <a:tcPr/>
                </a:tc>
                <a:extLst>
                  <a:ext uri="{0D108BD9-81ED-4DB2-BD59-A6C34878D82A}">
                    <a16:rowId xmlns:a16="http://schemas.microsoft.com/office/drawing/2014/main" val="10001"/>
                  </a:ext>
                </a:extLst>
              </a:tr>
              <a:tr h="181096">
                <a:tc>
                  <a:txBody>
                    <a:bodyPr/>
                    <a:lstStyle/>
                    <a:p>
                      <a:pPr>
                        <a:lnSpc>
                          <a:spcPct val="107000"/>
                        </a:lnSpc>
                      </a:pPr>
                      <a:endParaRPr lang="es-MX" sz="1200">
                        <a:latin typeface="+mn-lt"/>
                      </a:endParaRPr>
                    </a:p>
                  </a:txBody>
                  <a:tcPr marL="44450" marR="44450" marT="0" marB="0" anchor="ctr"/>
                </a:tc>
                <a:tc>
                  <a:txBody>
                    <a:bodyPr/>
                    <a:lstStyle/>
                    <a:p>
                      <a:pPr algn="ctr">
                        <a:lnSpc>
                          <a:spcPct val="107000"/>
                        </a:lnSpc>
                        <a:spcAft>
                          <a:spcPts val="0"/>
                        </a:spcAft>
                      </a:pPr>
                      <a:r>
                        <a:rPr lang="es-ES" sz="1200"/>
                        <a:t>LGT</a:t>
                      </a:r>
                      <a:endParaRPr lang="es-MX" sz="1200">
                        <a:solidFill>
                          <a:schemeClr val="bg1"/>
                        </a:solidFill>
                        <a:latin typeface="+mn-lt"/>
                        <a:ea typeface="Calibri"/>
                        <a:cs typeface="Times New Roman"/>
                      </a:endParaRPr>
                    </a:p>
                  </a:txBody>
                  <a:tcPr marL="44450" marR="44450" marT="0" marB="0" anchor="ctr"/>
                </a:tc>
                <a:tc>
                  <a:txBody>
                    <a:bodyPr/>
                    <a:lstStyle/>
                    <a:p>
                      <a:pPr algn="ctr">
                        <a:lnSpc>
                          <a:spcPct val="107000"/>
                        </a:lnSpc>
                        <a:spcAft>
                          <a:spcPts val="0"/>
                        </a:spcAft>
                      </a:pPr>
                      <a:r>
                        <a:rPr lang="es-ES" sz="1200"/>
                        <a:t>LTAIPES</a:t>
                      </a:r>
                      <a:endParaRPr lang="es-MX" sz="1200">
                        <a:solidFill>
                          <a:schemeClr val="bg1"/>
                        </a:solidFill>
                        <a:latin typeface="+mn-lt"/>
                        <a:ea typeface="Calibri"/>
                        <a:cs typeface="Times New Roman"/>
                      </a:endParaRPr>
                    </a:p>
                  </a:txBody>
                  <a:tcPr marL="44450" marR="44450" marT="0" marB="0" anchor="ctr"/>
                </a:tc>
                <a:extLst>
                  <a:ext uri="{0D108BD9-81ED-4DB2-BD59-A6C34878D82A}">
                    <a16:rowId xmlns:a16="http://schemas.microsoft.com/office/drawing/2014/main" val="10002"/>
                  </a:ext>
                </a:extLst>
              </a:tr>
              <a:tr h="318296">
                <a:tc>
                  <a:txBody>
                    <a:bodyPr/>
                    <a:lstStyle/>
                    <a:p>
                      <a:pPr algn="ctr">
                        <a:lnSpc>
                          <a:spcPct val="107000"/>
                        </a:lnSpc>
                        <a:spcAft>
                          <a:spcPts val="0"/>
                        </a:spcAft>
                      </a:pPr>
                      <a:r>
                        <a:rPr lang="es-ES" sz="1200"/>
                        <a:t>I</a:t>
                      </a:r>
                      <a:endParaRPr lang="es-MX" sz="1200">
                        <a:latin typeface="+mn-lt"/>
                        <a:ea typeface="Calibri"/>
                        <a:cs typeface="Times New Roman"/>
                      </a:endParaRPr>
                    </a:p>
                  </a:txBody>
                  <a:tcPr marL="44450" marR="44450" marT="0" marB="0" anchor="ctr"/>
                </a:tc>
                <a:tc>
                  <a:txBody>
                    <a:bodyPr/>
                    <a:lstStyle/>
                    <a:p>
                      <a:pPr algn="ctr">
                        <a:lnSpc>
                          <a:spcPct val="107000"/>
                        </a:lnSpc>
                        <a:spcAft>
                          <a:spcPts val="0"/>
                        </a:spcAft>
                      </a:pPr>
                      <a:r>
                        <a:rPr lang="es-MX" sz="1200" b="1">
                          <a:solidFill>
                            <a:srgbClr val="000000"/>
                          </a:solidFill>
                        </a:rPr>
                        <a:t>100%</a:t>
                      </a:r>
                      <a:endParaRPr lang="es-MX" sz="1200" b="1">
                        <a:solidFill>
                          <a:srgbClr val="000000"/>
                        </a:solidFill>
                        <a:latin typeface="+mn-lt"/>
                        <a:ea typeface="Calibri"/>
                        <a:cs typeface="Times New Roman"/>
                      </a:endParaRPr>
                    </a:p>
                  </a:txBody>
                  <a:tcPr marL="44450" marR="44450" marT="0" marB="0" anchor="ctr"/>
                </a:tc>
                <a:tc>
                  <a:txBody>
                    <a:bodyPr/>
                    <a:lstStyle/>
                    <a:p>
                      <a:pPr algn="ctr">
                        <a:lnSpc>
                          <a:spcPct val="107000"/>
                        </a:lnSpc>
                        <a:spcAft>
                          <a:spcPts val="0"/>
                        </a:spcAft>
                      </a:pPr>
                      <a:r>
                        <a:rPr lang="es-MX" sz="1200" b="1">
                          <a:solidFill>
                            <a:srgbClr val="000000"/>
                          </a:solidFill>
                        </a:rPr>
                        <a:t>100%</a:t>
                      </a:r>
                      <a:endParaRPr lang="es-MX" sz="1200" b="1">
                        <a:solidFill>
                          <a:srgbClr val="000000"/>
                        </a:solidFill>
                        <a:latin typeface="+mn-lt"/>
                        <a:ea typeface="Calibri"/>
                        <a:cs typeface="Times New Roman"/>
                      </a:endParaRPr>
                    </a:p>
                  </a:txBody>
                  <a:tcPr marL="44450" marR="44450" marT="0" marB="0" anchor="ctr"/>
                </a:tc>
                <a:extLst>
                  <a:ext uri="{0D108BD9-81ED-4DB2-BD59-A6C34878D82A}">
                    <a16:rowId xmlns:a16="http://schemas.microsoft.com/office/drawing/2014/main" val="10003"/>
                  </a:ext>
                </a:extLst>
              </a:tr>
              <a:tr h="318296">
                <a:tc>
                  <a:txBody>
                    <a:bodyPr/>
                    <a:lstStyle/>
                    <a:p>
                      <a:pPr algn="ctr">
                        <a:lnSpc>
                          <a:spcPct val="107000"/>
                        </a:lnSpc>
                        <a:spcAft>
                          <a:spcPts val="0"/>
                        </a:spcAft>
                      </a:pPr>
                      <a:r>
                        <a:rPr lang="es-ES" sz="1200"/>
                        <a:t>II</a:t>
                      </a:r>
                      <a:endParaRPr lang="es-MX" sz="1200">
                        <a:latin typeface="+mn-lt"/>
                        <a:ea typeface="Calibri"/>
                        <a:cs typeface="Times New Roman"/>
                      </a:endParaRP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1200" b="1">
                          <a:solidFill>
                            <a:srgbClr val="000000"/>
                          </a:solidFill>
                        </a:rPr>
                        <a:t>100%</a:t>
                      </a:r>
                      <a:endParaRPr lang="es-MX" sz="1200" b="1">
                        <a:solidFill>
                          <a:srgbClr val="000000"/>
                        </a:solidFill>
                        <a:latin typeface="+mn-lt"/>
                        <a:ea typeface="Calibri"/>
                        <a:cs typeface="Times New Roman"/>
                      </a:endParaRP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1200" b="1">
                          <a:solidFill>
                            <a:srgbClr val="000000"/>
                          </a:solidFill>
                        </a:rPr>
                        <a:t>100%</a:t>
                      </a:r>
                      <a:endParaRPr lang="es-MX" sz="1200" b="1">
                        <a:solidFill>
                          <a:srgbClr val="000000"/>
                        </a:solidFill>
                        <a:latin typeface="+mn-lt"/>
                        <a:ea typeface="Calibri"/>
                        <a:cs typeface="Times New Roman"/>
                      </a:endParaRPr>
                    </a:p>
                  </a:txBody>
                  <a:tcPr marL="44450" marR="44450" marT="0" marB="0" anchor="ctr"/>
                </a:tc>
                <a:extLst>
                  <a:ext uri="{0D108BD9-81ED-4DB2-BD59-A6C34878D82A}">
                    <a16:rowId xmlns:a16="http://schemas.microsoft.com/office/drawing/2014/main" val="10004"/>
                  </a:ext>
                </a:extLst>
              </a:tr>
              <a:tr h="318296">
                <a:tc>
                  <a:txBody>
                    <a:bodyPr/>
                    <a:lstStyle/>
                    <a:p>
                      <a:pPr algn="ctr">
                        <a:lnSpc>
                          <a:spcPct val="107000"/>
                        </a:lnSpc>
                        <a:spcAft>
                          <a:spcPts val="0"/>
                        </a:spcAft>
                      </a:pPr>
                      <a:r>
                        <a:rPr lang="es-ES" sz="1200"/>
                        <a:t>III</a:t>
                      </a:r>
                      <a:endParaRPr lang="es-MX" sz="1200">
                        <a:latin typeface="+mn-lt"/>
                        <a:ea typeface="Calibri"/>
                        <a:cs typeface="Times New Roman"/>
                      </a:endParaRPr>
                    </a:p>
                  </a:txBody>
                  <a:tcPr marL="44450" marR="44450" marT="0" marB="0" anchor="ctr"/>
                </a:tc>
                <a:tc>
                  <a:txBody>
                    <a:bodyPr/>
                    <a:lstStyle/>
                    <a:p>
                      <a:pPr algn="ctr">
                        <a:lnSpc>
                          <a:spcPct val="107000"/>
                        </a:lnSpc>
                        <a:spcAft>
                          <a:spcPts val="0"/>
                        </a:spcAft>
                      </a:pPr>
                      <a:r>
                        <a:rPr lang="es-MX" sz="1200"/>
                        <a:t>100%</a:t>
                      </a:r>
                      <a:endParaRPr lang="es-MX" sz="1200">
                        <a:latin typeface="+mn-lt"/>
                        <a:ea typeface="Calibri"/>
                        <a:cs typeface="Times New Roman"/>
                      </a:endParaRPr>
                    </a:p>
                  </a:txBody>
                  <a:tcPr marL="44450" marR="44450" marT="0" marB="0" anchor="ctr"/>
                </a:tc>
                <a:tc>
                  <a:txBody>
                    <a:bodyPr/>
                    <a:lstStyle/>
                    <a:p>
                      <a:pPr algn="ctr">
                        <a:lnSpc>
                          <a:spcPct val="107000"/>
                        </a:lnSpc>
                        <a:spcAft>
                          <a:spcPts val="0"/>
                        </a:spcAft>
                      </a:pPr>
                      <a:r>
                        <a:rPr lang="es-MX" sz="1200"/>
                        <a:t>100%</a:t>
                      </a:r>
                      <a:endParaRPr lang="es-MX" sz="1200">
                        <a:latin typeface="+mn-lt"/>
                        <a:ea typeface="Calibri"/>
                        <a:cs typeface="Times New Roman"/>
                      </a:endParaRPr>
                    </a:p>
                  </a:txBody>
                  <a:tcPr marL="44450" marR="44450" marT="0" marB="0" anchor="ctr"/>
                </a:tc>
                <a:extLst>
                  <a:ext uri="{0D108BD9-81ED-4DB2-BD59-A6C34878D82A}">
                    <a16:rowId xmlns:a16="http://schemas.microsoft.com/office/drawing/2014/main" val="10005"/>
                  </a:ext>
                </a:extLst>
              </a:tr>
              <a:tr h="318296">
                <a:tc>
                  <a:txBody>
                    <a:bodyPr/>
                    <a:lstStyle/>
                    <a:p>
                      <a:pPr algn="ctr">
                        <a:lnSpc>
                          <a:spcPct val="107000"/>
                        </a:lnSpc>
                        <a:spcAft>
                          <a:spcPts val="0"/>
                        </a:spcAft>
                      </a:pPr>
                      <a:r>
                        <a:rPr lang="es-MX" sz="1200" dirty="0"/>
                        <a:t>IV</a:t>
                      </a:r>
                      <a:endParaRPr lang="es-MX" sz="1200" b="1" dirty="0">
                        <a:latin typeface="+mn-lt"/>
                        <a:ea typeface="Calibri"/>
                        <a:cs typeface="Times New Roman"/>
                      </a:endParaRPr>
                    </a:p>
                  </a:txBody>
                  <a:tcPr marL="44450" marR="44450" marT="0" marB="0" anchor="ctr"/>
                </a:tc>
                <a:tc>
                  <a:txBody>
                    <a:bodyPr/>
                    <a:lstStyle/>
                    <a:p>
                      <a:pPr algn="ctr">
                        <a:lnSpc>
                          <a:spcPct val="107000"/>
                        </a:lnSpc>
                        <a:spcAft>
                          <a:spcPts val="0"/>
                        </a:spcAft>
                      </a:pPr>
                      <a:endParaRPr lang="es-MX" sz="1200">
                        <a:latin typeface="+mn-lt"/>
                        <a:ea typeface="Calibri"/>
                        <a:cs typeface="Times New Roman"/>
                      </a:endParaRPr>
                    </a:p>
                  </a:txBody>
                  <a:tcPr marL="44450" marR="44450" marT="0" marB="0" anchor="ctr"/>
                </a:tc>
                <a:tc>
                  <a:txBody>
                    <a:bodyPr/>
                    <a:lstStyle/>
                    <a:p>
                      <a:pPr algn="ctr">
                        <a:lnSpc>
                          <a:spcPct val="107000"/>
                        </a:lnSpc>
                        <a:spcAft>
                          <a:spcPts val="0"/>
                        </a:spcAft>
                      </a:pPr>
                      <a:endParaRPr lang="es-MX" sz="1200" dirty="0">
                        <a:latin typeface="+mn-lt"/>
                        <a:ea typeface="Calibri"/>
                        <a:cs typeface="Times New Roman"/>
                      </a:endParaRPr>
                    </a:p>
                  </a:txBody>
                  <a:tcPr marL="44450" marR="44450" marT="0"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0260631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8">
            <a:extLst>
              <a:ext uri="{FF2B5EF4-FFF2-40B4-BE49-F238E27FC236}">
                <a16:creationId xmlns:a16="http://schemas.microsoft.com/office/drawing/2014/main" id="{884C7EE5-C7F9-4779-47FA-6C8D804CF192}"/>
              </a:ext>
            </a:extLst>
          </p:cNvPr>
          <p:cNvGraphicFramePr>
            <a:graphicFrameLocks noGrp="1"/>
          </p:cNvGraphicFramePr>
          <p:nvPr>
            <p:extLst>
              <p:ext uri="{D42A27DB-BD31-4B8C-83A1-F6EECF244321}">
                <p14:modId xmlns:p14="http://schemas.microsoft.com/office/powerpoint/2010/main" val="1538930710"/>
              </p:ext>
            </p:extLst>
          </p:nvPr>
        </p:nvGraphicFramePr>
        <p:xfrm>
          <a:off x="346289" y="200294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77392">
                <a:tc>
                  <a:txBody>
                    <a:bodyPr/>
                    <a:lstStyle/>
                    <a:p>
                      <a:pPr algn="ctr"/>
                      <a:r>
                        <a:rPr lang="es-ES" sz="1500">
                          <a:latin typeface="LuloCleanW01-OneBold"/>
                        </a:rPr>
                        <a:t>Acuerdo Integridad</a:t>
                      </a:r>
                    </a:p>
                  </a:txBody>
                  <a:tcPr anchor="ctr"/>
                </a:tc>
                <a:tc>
                  <a:txBody>
                    <a:bodyPr/>
                    <a:lstStyle/>
                    <a:p>
                      <a:pPr algn="ctr"/>
                      <a:r>
                        <a:rPr lang="es-ES" sz="1500">
                          <a:latin typeface="LuloCleanW01-OneBold"/>
                        </a:rPr>
                        <a:t>Área Responsable </a:t>
                      </a:r>
                    </a:p>
                  </a:txBody>
                  <a:tcPr anchor="ctr"/>
                </a:tc>
                <a:tc>
                  <a:txBody>
                    <a:bodyPr/>
                    <a:lstStyle/>
                    <a:p>
                      <a:pPr algn="ctr"/>
                      <a:r>
                        <a:rPr lang="es-ES" sz="1500" b="1">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ES" sz="1200" dirty="0">
                        <a:solidFill>
                          <a:srgbClr val="FF0000"/>
                        </a:solidFill>
                        <a:latin typeface="LuloCleanW01-OneBold"/>
                      </a:endParaRPr>
                    </a:p>
                  </a:txBody>
                  <a:tcPr/>
                </a:tc>
                <a:tc>
                  <a:txBody>
                    <a:bodyPr/>
                    <a:lstStyle/>
                    <a:p>
                      <a:pPr algn="ctr"/>
                      <a:endParaRPr lang="es-ES" sz="1200" kern="1200" dirty="0">
                        <a:solidFill>
                          <a:schemeClr val="dk1"/>
                        </a:solidFill>
                        <a:latin typeface="+mn-lt"/>
                        <a:ea typeface="+mn-ea"/>
                        <a:cs typeface="+mn-cs"/>
                      </a:endParaRPr>
                    </a:p>
                  </a:txBody>
                  <a:tcPr anchor="ctr"/>
                </a:tc>
                <a:tc>
                  <a:txBody>
                    <a:bodyPr/>
                    <a:lstStyle/>
                    <a:p>
                      <a:pPr algn="ctr"/>
                      <a:endParaRPr lang="es-ES" sz="1200" kern="1200" dirty="0">
                        <a:solidFill>
                          <a:schemeClr val="dk1"/>
                        </a:solidFill>
                        <a:latin typeface="+mn-lt"/>
                        <a:ea typeface="+mn-ea"/>
                        <a:cs typeface="+mn-cs"/>
                      </a:endParaRPr>
                    </a:p>
                  </a:txBody>
                  <a:tcPr anchor="ctr"/>
                </a:tc>
                <a:extLst>
                  <a:ext uri="{0D108BD9-81ED-4DB2-BD59-A6C34878D82A}">
                    <a16:rowId xmlns:a16="http://schemas.microsoft.com/office/drawing/2014/main" val="695581485"/>
                  </a:ext>
                </a:extLst>
              </a:tr>
              <a:tr h="370840">
                <a:tc>
                  <a:txBody>
                    <a:bodyPr/>
                    <a:lstStyle/>
                    <a:p>
                      <a:endParaRPr lang="es-ES">
                        <a:latin typeface="LuloCleanW01-OneBold"/>
                      </a:endParaRPr>
                    </a:p>
                  </a:txBody>
                  <a:tcPr/>
                </a:tc>
                <a:tc>
                  <a:txBody>
                    <a:bodyPr/>
                    <a:lstStyle/>
                    <a:p>
                      <a:endParaRPr lang="es-ES">
                        <a:latin typeface="LuloCleanW01-OneBold"/>
                      </a:endParaRPr>
                    </a:p>
                  </a:txBody>
                  <a:tcPr/>
                </a:tc>
                <a:tc>
                  <a:txBody>
                    <a:bodyPr/>
                    <a:lstStyle/>
                    <a:p>
                      <a:endParaRPr lang="es-ES" dirty="0">
                        <a:latin typeface="LuloCleanW01-OneBold"/>
                      </a:endParaRPr>
                    </a:p>
                  </a:txBody>
                  <a:tcPr/>
                </a:tc>
                <a:extLst>
                  <a:ext uri="{0D108BD9-81ED-4DB2-BD59-A6C34878D82A}">
                    <a16:rowId xmlns:a16="http://schemas.microsoft.com/office/drawing/2014/main" val="1586698540"/>
                  </a:ext>
                </a:extLst>
              </a:tr>
            </a:tbl>
          </a:graphicData>
        </a:graphic>
      </p:graphicFrame>
      <p:sp>
        <p:nvSpPr>
          <p:cNvPr id="4" name="Rectángulo 3">
            <a:extLst>
              <a:ext uri="{FF2B5EF4-FFF2-40B4-BE49-F238E27FC236}">
                <a16:creationId xmlns:a16="http://schemas.microsoft.com/office/drawing/2014/main" id="{B8E06B76-56D3-2EC4-EADE-5C14AC092C48}"/>
              </a:ext>
            </a:extLst>
          </p:cNvPr>
          <p:cNvSpPr/>
          <p:nvPr/>
        </p:nvSpPr>
        <p:spPr>
          <a:xfrm>
            <a:off x="0" y="0"/>
            <a:ext cx="12192000" cy="19138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CuadroTexto 1">
            <a:extLst>
              <a:ext uri="{FF2B5EF4-FFF2-40B4-BE49-F238E27FC236}">
                <a16:creationId xmlns:a16="http://schemas.microsoft.com/office/drawing/2014/main" id="{911775A3-7906-9817-FFD2-424117383272}"/>
              </a:ext>
            </a:extLst>
          </p:cNvPr>
          <p:cNvSpPr txBox="1"/>
          <p:nvPr/>
        </p:nvSpPr>
        <p:spPr>
          <a:xfrm>
            <a:off x="697422" y="1239909"/>
            <a:ext cx="10807006" cy="523220"/>
          </a:xfrm>
          <a:prstGeom prst="rect">
            <a:avLst/>
          </a:prstGeom>
          <a:noFill/>
          <a:ln>
            <a:solidFill>
              <a:srgbClr val="FF0000"/>
            </a:solidFill>
          </a:ln>
        </p:spPr>
        <p:txBody>
          <a:bodyPr wrap="square" rtlCol="0">
            <a:spAutoFit/>
          </a:bodyPr>
          <a:lstStyle/>
          <a:p>
            <a:r>
              <a:rPr lang="es-MX" sz="1400">
                <a:solidFill>
                  <a:srgbClr val="FF0000"/>
                </a:solidFill>
              </a:rPr>
              <a:t>Con fundamento en el Capítulo IV, Sección III, Numeral 41.02. Los acuerdos se tomarán por mayoría de votos de los integrantes asistentes. En caso de empate el presidente contará con voto de calidad.</a:t>
            </a:r>
          </a:p>
        </p:txBody>
      </p:sp>
      <p:grpSp>
        <p:nvGrpSpPr>
          <p:cNvPr id="9" name="Grupo 8">
            <a:extLst>
              <a:ext uri="{FF2B5EF4-FFF2-40B4-BE49-F238E27FC236}">
                <a16:creationId xmlns:a16="http://schemas.microsoft.com/office/drawing/2014/main" id="{0E497B60-E9EE-6E96-31EB-A2E59368C8A1}"/>
              </a:ext>
            </a:extLst>
          </p:cNvPr>
          <p:cNvGrpSpPr/>
          <p:nvPr/>
        </p:nvGrpSpPr>
        <p:grpSpPr>
          <a:xfrm>
            <a:off x="346289" y="284341"/>
            <a:ext cx="11565257" cy="813283"/>
            <a:chOff x="346289" y="284341"/>
            <a:chExt cx="11565257" cy="813283"/>
          </a:xfrm>
        </p:grpSpPr>
        <p:sp>
          <p:nvSpPr>
            <p:cNvPr id="10" name="Google Shape;364;p19">
              <a:extLst>
                <a:ext uri="{FF2B5EF4-FFF2-40B4-BE49-F238E27FC236}">
                  <a16:creationId xmlns:a16="http://schemas.microsoft.com/office/drawing/2014/main" id="{BA28978D-336E-7901-5645-C4254AC4C7BE}"/>
                </a:ext>
              </a:extLst>
            </p:cNvPr>
            <p:cNvSpPr txBox="1"/>
            <p:nvPr/>
          </p:nvSpPr>
          <p:spPr>
            <a:xfrm>
              <a:off x="6848832" y="314997"/>
              <a:ext cx="440888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Votación para la Aprobación de Acuerdos Integridad Institucional</a:t>
              </a:r>
            </a:p>
          </p:txBody>
        </p:sp>
        <p:grpSp>
          <p:nvGrpSpPr>
            <p:cNvPr id="17" name="Grupo 16">
              <a:extLst>
                <a:ext uri="{FF2B5EF4-FFF2-40B4-BE49-F238E27FC236}">
                  <a16:creationId xmlns:a16="http://schemas.microsoft.com/office/drawing/2014/main" id="{CD011C7A-D913-0A63-76D1-9C034486E08D}"/>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EDDA6DEE-0A0E-9095-DBB5-B885FFBB24E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067ABE14-E237-35AB-DD42-9A151D88929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nvGrpSpPr>
          <p:cNvPr id="3" name="Grupo 2">
            <a:extLst>
              <a:ext uri="{FF2B5EF4-FFF2-40B4-BE49-F238E27FC236}">
                <a16:creationId xmlns:a16="http://schemas.microsoft.com/office/drawing/2014/main" id="{6A5ECF28-E0CC-8588-FBDA-CC6F13D68502}"/>
              </a:ext>
            </a:extLst>
          </p:cNvPr>
          <p:cNvGrpSpPr/>
          <p:nvPr/>
        </p:nvGrpSpPr>
        <p:grpSpPr>
          <a:xfrm>
            <a:off x="8705088" y="2557271"/>
            <a:ext cx="3177199" cy="3188210"/>
            <a:chOff x="7332920" y="2008202"/>
            <a:chExt cx="4161658" cy="4190580"/>
          </a:xfrm>
        </p:grpSpPr>
        <p:sp>
          <p:nvSpPr>
            <p:cNvPr id="5" name="Google Shape;2065;p35">
              <a:extLst>
                <a:ext uri="{FF2B5EF4-FFF2-40B4-BE49-F238E27FC236}">
                  <a16:creationId xmlns:a16="http://schemas.microsoft.com/office/drawing/2014/main" id="{103B6D41-0B89-2D01-2BE5-9E5EFD2D4A02}"/>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 name="Google Shape;2080;p35">
              <a:extLst>
                <a:ext uri="{FF2B5EF4-FFF2-40B4-BE49-F238E27FC236}">
                  <a16:creationId xmlns:a16="http://schemas.microsoft.com/office/drawing/2014/main" id="{52A7DF0D-36A2-E009-7A46-21EAC4468A96}"/>
                </a:ext>
              </a:extLst>
            </p:cNvPr>
            <p:cNvGrpSpPr/>
            <p:nvPr/>
          </p:nvGrpSpPr>
          <p:grpSpPr>
            <a:xfrm>
              <a:off x="7980192" y="2331568"/>
              <a:ext cx="3062181" cy="2939221"/>
              <a:chOff x="6543825" y="3202075"/>
              <a:chExt cx="296975" cy="275350"/>
            </a:xfrm>
            <a:solidFill>
              <a:srgbClr val="9D2E3B"/>
            </a:solidFill>
          </p:grpSpPr>
          <p:sp>
            <p:nvSpPr>
              <p:cNvPr id="11" name="Google Shape;2081;p35">
                <a:extLst>
                  <a:ext uri="{FF2B5EF4-FFF2-40B4-BE49-F238E27FC236}">
                    <a16:creationId xmlns:a16="http://schemas.microsoft.com/office/drawing/2014/main" id="{90CA77C9-3042-8223-551B-AAB3914DD2A3}"/>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2" name="Google Shape;2082;p35">
                <a:extLst>
                  <a:ext uri="{FF2B5EF4-FFF2-40B4-BE49-F238E27FC236}">
                    <a16:creationId xmlns:a16="http://schemas.microsoft.com/office/drawing/2014/main" id="{34D07E64-8D41-1B00-FC42-F92BBEEB906D}"/>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3" name="Google Shape;2083;p35">
                <a:extLst>
                  <a:ext uri="{FF2B5EF4-FFF2-40B4-BE49-F238E27FC236}">
                    <a16:creationId xmlns:a16="http://schemas.microsoft.com/office/drawing/2014/main" id="{7CFFB90A-EE95-CDB9-011F-CBA94CB487DE}"/>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4" name="Google Shape;2084;p35">
                <a:extLst>
                  <a:ext uri="{FF2B5EF4-FFF2-40B4-BE49-F238E27FC236}">
                    <a16:creationId xmlns:a16="http://schemas.microsoft.com/office/drawing/2014/main" id="{7BA0EBF4-2399-E7F6-A910-94410753B5B4}"/>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5" name="Google Shape;2085;p35">
                <a:extLst>
                  <a:ext uri="{FF2B5EF4-FFF2-40B4-BE49-F238E27FC236}">
                    <a16:creationId xmlns:a16="http://schemas.microsoft.com/office/drawing/2014/main" id="{AF90B7DC-2E31-2F43-6AC6-EAD39C595A65}"/>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23" name="Google Shape;2086;p35">
                <a:extLst>
                  <a:ext uri="{FF2B5EF4-FFF2-40B4-BE49-F238E27FC236}">
                    <a16:creationId xmlns:a16="http://schemas.microsoft.com/office/drawing/2014/main" id="{246CDF35-D090-4387-5901-32EE11ACD8E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24" name="Google Shape;2087;p35">
                <a:extLst>
                  <a:ext uri="{FF2B5EF4-FFF2-40B4-BE49-F238E27FC236}">
                    <a16:creationId xmlns:a16="http://schemas.microsoft.com/office/drawing/2014/main" id="{67D5A03C-37A9-650A-D9E6-80CCF70B14AC}"/>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grpSp>
      </p:grpSp>
      <p:graphicFrame>
        <p:nvGraphicFramePr>
          <p:cNvPr id="8" name="Tabla 8">
            <a:extLst>
              <a:ext uri="{FF2B5EF4-FFF2-40B4-BE49-F238E27FC236}">
                <a16:creationId xmlns:a16="http://schemas.microsoft.com/office/drawing/2014/main" id="{B14E44A3-E517-BB41-1AD7-C3936CAD20F5}"/>
              </a:ext>
            </a:extLst>
          </p:cNvPr>
          <p:cNvGraphicFramePr>
            <a:graphicFrameLocks noGrp="1"/>
          </p:cNvGraphicFramePr>
          <p:nvPr>
            <p:extLst>
              <p:ext uri="{D42A27DB-BD31-4B8C-83A1-F6EECF244321}">
                <p14:modId xmlns:p14="http://schemas.microsoft.com/office/powerpoint/2010/main" val="2745794754"/>
              </p:ext>
            </p:extLst>
          </p:nvPr>
        </p:nvGraphicFramePr>
        <p:xfrm>
          <a:off x="346289" y="351713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ES" sz="1500">
                          <a:latin typeface="LuloCleanW01-OneBold"/>
                        </a:rPr>
                        <a:t>Acuerdo Unidad de Transparencia</a:t>
                      </a:r>
                    </a:p>
                  </a:txBody>
                  <a:tcPr anchor="ctr"/>
                </a:tc>
                <a:tc>
                  <a:txBody>
                    <a:bodyPr/>
                    <a:lstStyle/>
                    <a:p>
                      <a:pPr algn="ctr"/>
                      <a:r>
                        <a:rPr lang="es-ES" sz="1500">
                          <a:latin typeface="LuloCleanW01-OneBold"/>
                        </a:rPr>
                        <a:t>Área Responsable </a:t>
                      </a:r>
                    </a:p>
                  </a:txBody>
                  <a:tcPr anchor="ctr"/>
                </a:tc>
                <a:tc>
                  <a:txBody>
                    <a:bodyPr/>
                    <a:lstStyle/>
                    <a:p>
                      <a:pPr algn="ctr"/>
                      <a:r>
                        <a:rPr lang="es-ES" sz="1500" b="1">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ES" sz="1200">
                        <a:solidFill>
                          <a:srgbClr val="FF0000"/>
                        </a:solidFill>
                        <a:latin typeface="LuloCleanW01-OneBold"/>
                      </a:endParaRPr>
                    </a:p>
                  </a:txBody>
                  <a:tcPr/>
                </a:tc>
                <a:tc>
                  <a:txBody>
                    <a:bodyPr/>
                    <a:lstStyle/>
                    <a:p>
                      <a:endParaRPr lang="es-ES" sz="1200">
                        <a:solidFill>
                          <a:srgbClr val="FF0000"/>
                        </a:solidFill>
                        <a:latin typeface="LuloCleanW01-OneBold"/>
                      </a:endParaRPr>
                    </a:p>
                  </a:txBody>
                  <a:tcPr/>
                </a:tc>
                <a:tc>
                  <a:txBody>
                    <a:bodyPr/>
                    <a:lstStyle/>
                    <a:p>
                      <a:endParaRPr lang="es-ES" sz="120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ES">
                        <a:latin typeface="LuloCleanW01-OneBold"/>
                      </a:endParaRPr>
                    </a:p>
                  </a:txBody>
                  <a:tcPr/>
                </a:tc>
                <a:tc>
                  <a:txBody>
                    <a:bodyPr/>
                    <a:lstStyle/>
                    <a:p>
                      <a:endParaRPr lang="es-ES">
                        <a:latin typeface="LuloCleanW01-OneBold"/>
                      </a:endParaRPr>
                    </a:p>
                  </a:txBody>
                  <a:tcPr/>
                </a:tc>
                <a:tc>
                  <a:txBody>
                    <a:bodyPr/>
                    <a:lstStyle/>
                    <a:p>
                      <a:endParaRPr lang="es-ES">
                        <a:latin typeface="LuloCleanW01-OneBold"/>
                      </a:endParaRPr>
                    </a:p>
                  </a:txBody>
                  <a:tcPr/>
                </a:tc>
                <a:extLst>
                  <a:ext uri="{0D108BD9-81ED-4DB2-BD59-A6C34878D82A}">
                    <a16:rowId xmlns:a16="http://schemas.microsoft.com/office/drawing/2014/main" val="1586698540"/>
                  </a:ext>
                </a:extLst>
              </a:tr>
            </a:tbl>
          </a:graphicData>
        </a:graphic>
      </p:graphicFrame>
      <p:graphicFrame>
        <p:nvGraphicFramePr>
          <p:cNvPr id="25" name="Tabla 8">
            <a:extLst>
              <a:ext uri="{FF2B5EF4-FFF2-40B4-BE49-F238E27FC236}">
                <a16:creationId xmlns:a16="http://schemas.microsoft.com/office/drawing/2014/main" id="{ECC2A6AB-2B86-8FC6-4E5D-011E8A9A8197}"/>
              </a:ext>
            </a:extLst>
          </p:cNvPr>
          <p:cNvGraphicFramePr>
            <a:graphicFrameLocks noGrp="1"/>
          </p:cNvGraphicFramePr>
          <p:nvPr>
            <p:extLst>
              <p:ext uri="{D42A27DB-BD31-4B8C-83A1-F6EECF244321}">
                <p14:modId xmlns:p14="http://schemas.microsoft.com/office/powerpoint/2010/main" val="683639589"/>
              </p:ext>
            </p:extLst>
          </p:nvPr>
        </p:nvGraphicFramePr>
        <p:xfrm>
          <a:off x="384048" y="5026012"/>
          <a:ext cx="7917990" cy="1376680"/>
        </p:xfrm>
        <a:graphic>
          <a:graphicData uri="http://schemas.openxmlformats.org/drawingml/2006/table">
            <a:tbl>
              <a:tblPr firstRow="1" bandRow="1">
                <a:tableStyleId>{5C22544A-7EE6-4342-B048-85BDC9FD1C3A}</a:tableStyleId>
              </a:tblPr>
              <a:tblGrid>
                <a:gridCol w="5140181">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ES" sz="1500" b="1" dirty="0">
                          <a:latin typeface="LuloCleanW01-OneBold"/>
                        </a:rPr>
                        <a:t>Acuerdo Declaración</a:t>
                      </a:r>
                    </a:p>
                  </a:txBody>
                  <a:tcPr anchor="ctr"/>
                </a:tc>
                <a:tc>
                  <a:txBody>
                    <a:bodyPr/>
                    <a:lstStyle/>
                    <a:p>
                      <a:pPr algn="ctr"/>
                      <a:r>
                        <a:rPr lang="es-ES" sz="1500" b="1">
                          <a:latin typeface="LuloCleanW01-OneBold"/>
                        </a:rPr>
                        <a:t>Área Responsable </a:t>
                      </a:r>
                    </a:p>
                  </a:txBody>
                  <a:tcPr anchor="ctr"/>
                </a:tc>
                <a:tc>
                  <a:txBody>
                    <a:bodyPr/>
                    <a:lstStyle/>
                    <a:p>
                      <a:pPr algn="ctr"/>
                      <a:r>
                        <a:rPr lang="es-ES" sz="1500" b="1">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1" dirty="0"/>
                        <a:t>Contar con el 100% de las declaraciones patrimoniales netas presentadas antes del mes de mayo.</a:t>
                      </a:r>
                      <a:endParaRPr lang="es-ES" sz="1200" b="1" dirty="0">
                        <a:solidFill>
                          <a:srgbClr val="FF0000"/>
                        </a:solidFill>
                        <a:latin typeface="LuloCleanW01-OneBold"/>
                      </a:endParaRPr>
                    </a:p>
                  </a:txBody>
                  <a:tcPr/>
                </a:tc>
                <a:tc>
                  <a:txBody>
                    <a:bodyPr/>
                    <a:lstStyle/>
                    <a:p>
                      <a:pPr algn="ctr"/>
                      <a:r>
                        <a:rPr lang="es-ES" sz="1200" b="1" kern="1200" dirty="0" err="1">
                          <a:solidFill>
                            <a:schemeClr val="dk1"/>
                          </a:solidFill>
                          <a:latin typeface="+mn-lt"/>
                          <a:ea typeface="+mn-ea"/>
                          <a:cs typeface="+mn-cs"/>
                        </a:rPr>
                        <a:t>DGAyF</a:t>
                      </a:r>
                      <a:endParaRPr lang="es-ES" sz="1200" b="1" kern="1200" dirty="0">
                        <a:solidFill>
                          <a:schemeClr val="dk1"/>
                        </a:solidFill>
                        <a:latin typeface="+mn-lt"/>
                        <a:ea typeface="+mn-ea"/>
                        <a:cs typeface="+mn-cs"/>
                      </a:endParaRPr>
                    </a:p>
                  </a:txBody>
                  <a:tcPr anchor="ctr"/>
                </a:tc>
                <a:tc>
                  <a:txBody>
                    <a:bodyPr/>
                    <a:lstStyle/>
                    <a:p>
                      <a:pPr algn="ctr"/>
                      <a:r>
                        <a:rPr lang="es-ES" sz="1200" b="1" kern="1200" dirty="0">
                          <a:solidFill>
                            <a:schemeClr val="dk1"/>
                          </a:solidFill>
                          <a:latin typeface="+mn-lt"/>
                          <a:ea typeface="+mn-ea"/>
                          <a:cs typeface="+mn-cs"/>
                        </a:rPr>
                        <a:t>30 de abril de 2025</a:t>
                      </a:r>
                    </a:p>
                  </a:txBody>
                  <a:tcPr anchor="ctr"/>
                </a:tc>
                <a:extLst>
                  <a:ext uri="{0D108BD9-81ED-4DB2-BD59-A6C34878D82A}">
                    <a16:rowId xmlns:a16="http://schemas.microsoft.com/office/drawing/2014/main" val="695581485"/>
                  </a:ext>
                </a:extLst>
              </a:tr>
              <a:tr h="370840">
                <a:tc>
                  <a:txBody>
                    <a:bodyPr/>
                    <a:lstStyle/>
                    <a:p>
                      <a:endParaRPr lang="es-ES">
                        <a:latin typeface="LuloCleanW01-OneBold"/>
                      </a:endParaRPr>
                    </a:p>
                  </a:txBody>
                  <a:tcPr/>
                </a:tc>
                <a:tc>
                  <a:txBody>
                    <a:bodyPr/>
                    <a:lstStyle/>
                    <a:p>
                      <a:endParaRPr lang="es-ES">
                        <a:latin typeface="LuloCleanW01-OneBold"/>
                      </a:endParaRPr>
                    </a:p>
                  </a:txBody>
                  <a:tcPr/>
                </a:tc>
                <a:tc>
                  <a:txBody>
                    <a:bodyPr/>
                    <a:lstStyle/>
                    <a:p>
                      <a:endParaRPr lang="es-ES" dirty="0">
                        <a:latin typeface="LuloCleanW01-OneBold"/>
                      </a:endParaRPr>
                    </a:p>
                  </a:txBody>
                  <a:tcPr/>
                </a:tc>
                <a:extLst>
                  <a:ext uri="{0D108BD9-81ED-4DB2-BD59-A6C34878D82A}">
                    <a16:rowId xmlns:a16="http://schemas.microsoft.com/office/drawing/2014/main" val="1586698540"/>
                  </a:ext>
                </a:extLst>
              </a:tr>
            </a:tbl>
          </a:graphicData>
        </a:graphic>
      </p:graphicFrame>
      <p:pic>
        <p:nvPicPr>
          <p:cNvPr id="16" name="Imagen 15">
            <a:extLst>
              <a:ext uri="{FF2B5EF4-FFF2-40B4-BE49-F238E27FC236}">
                <a16:creationId xmlns:a16="http://schemas.microsoft.com/office/drawing/2014/main" id="{560AA14A-C3F0-6304-78E2-DF3ED5DC73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8" name="CuadroTexto 17">
            <a:extLst>
              <a:ext uri="{FF2B5EF4-FFF2-40B4-BE49-F238E27FC236}">
                <a16:creationId xmlns:a16="http://schemas.microsoft.com/office/drawing/2014/main" id="{A6CB1EB6-59A7-0916-3A64-2F910E42034C}"/>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2909419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898305" y="1588549"/>
            <a:ext cx="8724817" cy="3772211"/>
            <a:chOff x="1563291" y="2088190"/>
            <a:chExt cx="8724817"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563291" y="2599099"/>
              <a:ext cx="3034328" cy="65668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nSpc>
                  <a:spcPct val="80000"/>
                </a:lnSpc>
                <a:defRPr/>
              </a:pPr>
              <a:r>
                <a:rPr lang="en-US" sz="2400" b="1" kern="0" dirty="0">
                  <a:solidFill>
                    <a:srgbClr val="CC9900"/>
                  </a:solidFill>
                  <a:latin typeface="LuloCleanW01-OneBold"/>
                </a:rPr>
                <a:t>4</a:t>
              </a:r>
              <a:r>
                <a:rPr kumimoji="0" lang="en-US" sz="2400" b="1" i="0" u="none" strike="noStrike" kern="0" cap="none" spc="0" normalizeH="0" baseline="0" noProof="0" dirty="0">
                  <a:ln>
                    <a:noFill/>
                  </a:ln>
                  <a:solidFill>
                    <a:srgbClr val="CC9900"/>
                  </a:solidFill>
                  <a:effectLst/>
                  <a:uLnTx/>
                  <a:uFillTx/>
                  <a:latin typeface="LuloCleanW01-OneBold"/>
                </a:rPr>
                <a:t>. FISCALIZACIÓN Y </a:t>
              </a:r>
              <a:r>
                <a:rPr kumimoji="0" lang="en-US" sz="2400" b="1" i="0" u="none" strike="noStrike" kern="0" cap="none" spc="0" normalizeH="0" baseline="0" noProof="0" dirty="0">
                  <a:ln>
                    <a:noFill/>
                  </a:ln>
                  <a:solidFill>
                    <a:prstClr val="white"/>
                  </a:solidFill>
                  <a:effectLst/>
                  <a:uLnTx/>
                  <a:uFillTx/>
                  <a:latin typeface="LuloCleanW01-OneBold"/>
                </a:rPr>
                <a:t>.  . .</a:t>
              </a:r>
              <a:r>
                <a:rPr kumimoji="0" lang="en-US" sz="2400" b="1" i="0" u="none" strike="noStrike" kern="0" cap="none" spc="0" normalizeH="0" baseline="0" noProof="0" dirty="0">
                  <a:ln>
                    <a:noFill/>
                  </a:ln>
                  <a:solidFill>
                    <a:srgbClr val="CC9900"/>
                  </a:solidFill>
                  <a:effectLst/>
                  <a:uLnTx/>
                  <a:uFillTx/>
                  <a:latin typeface="LuloCleanW01-OneBold"/>
                </a:rPr>
                <a:t>   AUDITORÍA.</a:t>
              </a:r>
            </a:p>
          </p:txBody>
        </p:sp>
        <p:sp>
          <p:nvSpPr>
            <p:cNvPr id="29" name="TextBox 19">
              <a:extLst>
                <a:ext uri="{FF2B5EF4-FFF2-40B4-BE49-F238E27FC236}">
                  <a16:creationId xmlns:a16="http://schemas.microsoft.com/office/drawing/2014/main" id="{0350C633-A602-9383-A067-8DA06D3DCE9D}"/>
                </a:ext>
              </a:extLst>
            </p:cNvPr>
            <p:cNvSpPr txBox="1"/>
            <p:nvPr/>
          </p:nvSpPr>
          <p:spPr>
            <a:xfrm>
              <a:off x="1563291" y="3543482"/>
              <a:ext cx="3521593" cy="72185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prstClr val="black"/>
                  </a:solidFill>
                  <a:effectLst/>
                  <a:uLnTx/>
                  <a:uFillTx/>
                  <a:latin typeface="LuloCleanW01-OneBold"/>
                  <a:cs typeface="Arial" panose="020B0604020202020204" pitchFamily="34" charset="0"/>
                </a:rPr>
                <a:t>Auditorías</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ES" b="0" i="0" u="none" strike="noStrike" kern="0" cap="none" spc="0" normalizeH="0" baseline="0" noProof="0">
                  <a:ln>
                    <a:noFill/>
                  </a:ln>
                  <a:solidFill>
                    <a:prstClr val="black"/>
                  </a:solidFill>
                  <a:effectLst/>
                  <a:uLnTx/>
                  <a:uFillTx/>
                  <a:latin typeface="LuloCleanW01-OneBold"/>
                  <a:cs typeface="Arial" panose="020B0604020202020204" pitchFamily="34" charset="0"/>
                </a:rPr>
                <a:t>Observaciones</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chemeClr val="bg2">
                <a:lumMod val="75000"/>
              </a:schemeClr>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9600" b="0" i="0" u="none" strike="noStrike" kern="0" cap="none" spc="0" normalizeH="0" baseline="0" noProof="0">
                  <a:ln>
                    <a:noFill/>
                  </a:ln>
                  <a:solidFill>
                    <a:schemeClr val="bg1"/>
                  </a:solidFill>
                  <a:effectLst/>
                  <a:uLnTx/>
                  <a:uFillTx/>
                </a:rPr>
                <a:t>4</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chemeClr val="bg2">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2" name="Rectángulo 1">
            <a:extLst>
              <a:ext uri="{FF2B5EF4-FFF2-40B4-BE49-F238E27FC236}">
                <a16:creationId xmlns:a16="http://schemas.microsoft.com/office/drawing/2014/main" id="{C3E4868A-7EE0-EB39-6481-EB99298B6AA1}"/>
              </a:ext>
            </a:extLst>
          </p:cNvPr>
          <p:cNvSpPr/>
          <p:nvPr/>
        </p:nvSpPr>
        <p:spPr>
          <a:xfrm>
            <a:off x="0" y="0"/>
            <a:ext cx="12192000" cy="22782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3" name="Grupo 2">
            <a:extLst>
              <a:ext uri="{FF2B5EF4-FFF2-40B4-BE49-F238E27FC236}">
                <a16:creationId xmlns:a16="http://schemas.microsoft.com/office/drawing/2014/main" id="{CFAA9130-ECAE-A2C4-5326-E7CD3875F4C3}"/>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AC7C888E-94D7-04CD-3B73-CFE39FDF6F6A}"/>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Desahogo de Temas </a:t>
              </a:r>
            </a:p>
          </p:txBody>
        </p:sp>
        <p:grpSp>
          <p:nvGrpSpPr>
            <p:cNvPr id="7" name="Grupo 6">
              <a:extLst>
                <a:ext uri="{FF2B5EF4-FFF2-40B4-BE49-F238E27FC236}">
                  <a16:creationId xmlns:a16="http://schemas.microsoft.com/office/drawing/2014/main" id="{1E8CFCFE-3ED6-88BC-DC3A-56542A69FE2F}"/>
                </a:ext>
              </a:extLst>
            </p:cNvPr>
            <p:cNvGrpSpPr/>
            <p:nvPr/>
          </p:nvGrpSpPr>
          <p:grpSpPr>
            <a:xfrm>
              <a:off x="346289" y="284341"/>
              <a:ext cx="11565257" cy="813283"/>
              <a:chOff x="346289" y="284341"/>
              <a:chExt cx="11565257" cy="813283"/>
            </a:xfrm>
          </p:grpSpPr>
          <p:cxnSp>
            <p:nvCxnSpPr>
              <p:cNvPr id="13" name="Conector recto 12">
                <a:extLst>
                  <a:ext uri="{FF2B5EF4-FFF2-40B4-BE49-F238E27FC236}">
                    <a16:creationId xmlns:a16="http://schemas.microsoft.com/office/drawing/2014/main" id="{8676A652-42B0-E759-D732-31CE08476A2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6" name="Google Shape;188;p2" descr="Un conjunto de letras blancas en un fondo blanco&#10;&#10;Descripción generada automáticamente con confianza media">
                <a:extLst>
                  <a:ext uri="{FF2B5EF4-FFF2-40B4-BE49-F238E27FC236}">
                    <a16:creationId xmlns:a16="http://schemas.microsoft.com/office/drawing/2014/main" id="{9637F93C-533D-77A2-6720-A8B57CBAC3E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4E9BD4A0-4441-3AEB-A2EE-243A2F01F2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6" name="CuadroTexto 5">
            <a:extLst>
              <a:ext uri="{FF2B5EF4-FFF2-40B4-BE49-F238E27FC236}">
                <a16:creationId xmlns:a16="http://schemas.microsoft.com/office/drawing/2014/main" id="{3F2D90A8-1589-E523-D671-99CA16885DFA}"/>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238678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DD7EFCCD-56C1-84C4-2F97-1BB9CE24CFA8}"/>
              </a:ext>
            </a:extLst>
          </p:cNvPr>
          <p:cNvSpPr txBox="1">
            <a:spLocks/>
          </p:cNvSpPr>
          <p:nvPr/>
        </p:nvSpPr>
        <p:spPr>
          <a:xfrm>
            <a:off x="560610" y="994502"/>
            <a:ext cx="4980218" cy="461665"/>
          </a:xfrm>
          <a:prstGeom prst="rect">
            <a:avLst/>
          </a:prstGeom>
          <a:noFill/>
        </p:spPr>
        <p:txBody>
          <a:bodyPr wrap="square">
            <a:spAutoFit/>
          </a:bodyPr>
          <a:lstStyle>
            <a:defPPr>
              <a:defRPr lang="en-US"/>
            </a:defPPr>
            <a:lvl1pPr algn="ctr">
              <a:defRPr sz="4000" b="1">
                <a:ln w="9525">
                  <a:noFill/>
                  <a:prstDash val="solid"/>
                </a:ln>
                <a:solidFill>
                  <a:schemeClr val="bg1"/>
                </a:solidFill>
                <a:effectLst>
                  <a:outerShdw blurRad="63500" sx="102000" sy="102000" algn="ctr" rotWithShape="0">
                    <a:prstClr val="black">
                      <a:alpha val="40000"/>
                    </a:prstClr>
                  </a:outerShdw>
                </a:effectLst>
              </a:defRPr>
            </a:lvl1pPr>
          </a:lstStyle>
          <a:p>
            <a:pPr algn="l"/>
            <a:r>
              <a:rPr lang="es-MX" sz="2400" dirty="0">
                <a:solidFill>
                  <a:srgbClr val="AE065E"/>
                </a:solidFill>
                <a:effectLst>
                  <a:outerShdw blurRad="50800" dist="38100" dir="2700000" algn="tl" rotWithShape="0">
                    <a:prstClr val="black">
                      <a:alpha val="40000"/>
                    </a:prstClr>
                  </a:outerShdw>
                </a:effectLst>
                <a:latin typeface="Aptos" panose="020B0004020202020204" pitchFamily="34" charset="0"/>
              </a:rPr>
              <a:t>PREVENCIÓN Y BUEN GOBIERNO </a:t>
            </a:r>
          </a:p>
        </p:txBody>
      </p:sp>
      <p:sp>
        <p:nvSpPr>
          <p:cNvPr id="23" name="CuadroTexto 22">
            <a:extLst>
              <a:ext uri="{FF2B5EF4-FFF2-40B4-BE49-F238E27FC236}">
                <a16:creationId xmlns:a16="http://schemas.microsoft.com/office/drawing/2014/main" id="{6AF33BE3-3D79-C036-566A-E61F7A479CCA}"/>
              </a:ext>
            </a:extLst>
          </p:cNvPr>
          <p:cNvSpPr txBox="1"/>
          <p:nvPr/>
        </p:nvSpPr>
        <p:spPr>
          <a:xfrm>
            <a:off x="560610" y="387680"/>
            <a:ext cx="11070772" cy="584775"/>
          </a:xfrm>
          <a:prstGeom prst="rect">
            <a:avLst/>
          </a:prstGeom>
          <a:noFill/>
        </p:spPr>
        <p:txBody>
          <a:bodyPr wrap="square">
            <a:spAutoFit/>
          </a:bodyPr>
          <a:lstStyle>
            <a:defPPr>
              <a:defRPr lang="en-US"/>
            </a:defPPr>
            <a:lvl1pPr algn="ctr">
              <a:defRPr sz="4000" b="1">
                <a:ln w="9525">
                  <a:noFill/>
                  <a:prstDash val="solid"/>
                </a:ln>
                <a:solidFill>
                  <a:schemeClr val="bg1"/>
                </a:solidFill>
                <a:effectLst>
                  <a:outerShdw blurRad="63500" sx="102000" sy="102000" algn="ctr" rotWithShape="0">
                    <a:prstClr val="black">
                      <a:alpha val="40000"/>
                    </a:prstClr>
                  </a:outerShdw>
                </a:effectLst>
              </a:defRPr>
            </a:lvl1pPr>
          </a:lstStyle>
          <a:p>
            <a:pPr algn="l"/>
            <a:r>
              <a:rPr lang="es-MX" sz="3200" dirty="0">
                <a:solidFill>
                  <a:srgbClr val="93034E"/>
                </a:solidFill>
                <a:effectLst>
                  <a:outerShdw blurRad="50800" dist="38100" dir="2700000" algn="tl" rotWithShape="0">
                    <a:prstClr val="black">
                      <a:alpha val="40000"/>
                    </a:prstClr>
                  </a:outerShdw>
                </a:effectLst>
                <a:latin typeface="Aptos" panose="020B0004020202020204" pitchFamily="34" charset="0"/>
              </a:rPr>
              <a:t>Secretaría de Anticorrupción y Buen Gobierno</a:t>
            </a:r>
          </a:p>
        </p:txBody>
      </p:sp>
      <p:pic>
        <p:nvPicPr>
          <p:cNvPr id="5" name="Imagen 4" descr="Imagen que contiene Logotipo&#10;&#10;Descripción generada automáticamente">
            <a:extLst>
              <a:ext uri="{FF2B5EF4-FFF2-40B4-BE49-F238E27FC236}">
                <a16:creationId xmlns:a16="http://schemas.microsoft.com/office/drawing/2014/main" id="{A8EC914E-14B9-A3C4-08F3-485C3125D1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6237" y="321133"/>
            <a:ext cx="2032147" cy="762504"/>
          </a:xfrm>
          <a:prstGeom prst="rect">
            <a:avLst/>
          </a:prstGeom>
        </p:spPr>
      </p:pic>
      <p:pic>
        <p:nvPicPr>
          <p:cNvPr id="6" name="Imagen 5" descr="Diagrama&#10;&#10;Descripción generada automáticamente">
            <a:extLst>
              <a:ext uri="{FF2B5EF4-FFF2-40B4-BE49-F238E27FC236}">
                <a16:creationId xmlns:a16="http://schemas.microsoft.com/office/drawing/2014/main" id="{F8803C4F-8229-E15A-4878-5B4BB1947C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6684" y="1928557"/>
            <a:ext cx="11598631" cy="3368272"/>
          </a:xfrm>
          <a:prstGeom prst="rect">
            <a:avLst/>
          </a:prstGeom>
        </p:spPr>
      </p:pic>
    </p:spTree>
    <p:extLst>
      <p:ext uri="{BB962C8B-B14F-4D97-AF65-F5344CB8AC3E}">
        <p14:creationId xmlns:p14="http://schemas.microsoft.com/office/powerpoint/2010/main" val="30659535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3B9E533D-32B5-28CB-7E09-3CE2EE1682B5}"/>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7" name="Grupo 6">
            <a:extLst>
              <a:ext uri="{FF2B5EF4-FFF2-40B4-BE49-F238E27FC236}">
                <a16:creationId xmlns:a16="http://schemas.microsoft.com/office/drawing/2014/main" id="{19F359D7-D44E-3FB1-4513-F6926430B4F5}"/>
              </a:ext>
            </a:extLst>
          </p:cNvPr>
          <p:cNvGrpSpPr/>
          <p:nvPr/>
        </p:nvGrpSpPr>
        <p:grpSpPr>
          <a:xfrm>
            <a:off x="346289" y="284341"/>
            <a:ext cx="11565257" cy="813283"/>
            <a:chOff x="346289" y="284341"/>
            <a:chExt cx="11565257" cy="813283"/>
          </a:xfrm>
        </p:grpSpPr>
        <p:sp>
          <p:nvSpPr>
            <p:cNvPr id="8" name="Google Shape;364;p19">
              <a:extLst>
                <a:ext uri="{FF2B5EF4-FFF2-40B4-BE49-F238E27FC236}">
                  <a16:creationId xmlns:a16="http://schemas.microsoft.com/office/drawing/2014/main" id="{2BAF657A-4A5F-DA41-1BBE-02F038F913EE}"/>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Auditorías y Observaciones/Economía</a:t>
              </a:r>
            </a:p>
          </p:txBody>
        </p:sp>
        <p:grpSp>
          <p:nvGrpSpPr>
            <p:cNvPr id="10" name="Grupo 9">
              <a:extLst>
                <a:ext uri="{FF2B5EF4-FFF2-40B4-BE49-F238E27FC236}">
                  <a16:creationId xmlns:a16="http://schemas.microsoft.com/office/drawing/2014/main" id="{48530424-923C-1005-C309-B4740E1D642F}"/>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373F4186-F1A9-2E32-842B-D318DBFABA4B}"/>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3583C48F-AD57-A267-49E0-E985492CCBF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B67FDECB-2F85-781B-9F91-B34A603B5E79}"/>
              </a:ext>
            </a:extLst>
          </p:cNvPr>
          <p:cNvSpPr txBox="1"/>
          <p:nvPr/>
        </p:nvSpPr>
        <p:spPr>
          <a:xfrm>
            <a:off x="4093401" y="1168586"/>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Estatus de Observaciones</a:t>
            </a:r>
          </a:p>
        </p:txBody>
      </p:sp>
      <p:sp>
        <p:nvSpPr>
          <p:cNvPr id="15" name="CuadroTexto 14">
            <a:extLst>
              <a:ext uri="{FF2B5EF4-FFF2-40B4-BE49-F238E27FC236}">
                <a16:creationId xmlns:a16="http://schemas.microsoft.com/office/drawing/2014/main" id="{448DBA98-A922-8BB4-E278-1C5073F6431C}"/>
              </a:ext>
            </a:extLst>
          </p:cNvPr>
          <p:cNvSpPr txBox="1"/>
          <p:nvPr/>
        </p:nvSpPr>
        <p:spPr>
          <a:xfrm>
            <a:off x="2077045"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4ta. Sesión Ordinaria del 4to. Trimestre 2024</a:t>
            </a:r>
          </a:p>
        </p:txBody>
      </p:sp>
      <p:pic>
        <p:nvPicPr>
          <p:cNvPr id="4" name="Imagen 3">
            <a:extLst>
              <a:ext uri="{FF2B5EF4-FFF2-40B4-BE49-F238E27FC236}">
                <a16:creationId xmlns:a16="http://schemas.microsoft.com/office/drawing/2014/main" id="{8A7082BE-7261-31C7-8D9C-3D634A4033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graphicFrame>
        <p:nvGraphicFramePr>
          <p:cNvPr id="3" name="Tabla 2">
            <a:extLst>
              <a:ext uri="{FF2B5EF4-FFF2-40B4-BE49-F238E27FC236}">
                <a16:creationId xmlns:a16="http://schemas.microsoft.com/office/drawing/2014/main" id="{3CF9B2E4-AE87-0FBD-57D1-64540A247CE0}"/>
              </a:ext>
            </a:extLst>
          </p:cNvPr>
          <p:cNvGraphicFramePr>
            <a:graphicFrameLocks noGrp="1"/>
          </p:cNvGraphicFramePr>
          <p:nvPr>
            <p:extLst>
              <p:ext uri="{D42A27DB-BD31-4B8C-83A1-F6EECF244321}">
                <p14:modId xmlns:p14="http://schemas.microsoft.com/office/powerpoint/2010/main" val="538220972"/>
              </p:ext>
            </p:extLst>
          </p:nvPr>
        </p:nvGraphicFramePr>
        <p:xfrm>
          <a:off x="1893511" y="1794834"/>
          <a:ext cx="8476770" cy="4146054"/>
        </p:xfrm>
        <a:graphic>
          <a:graphicData uri="http://schemas.openxmlformats.org/drawingml/2006/table">
            <a:tbl>
              <a:tblPr bandRow="1">
                <a:tableStyleId>{68D230F3-CF80-4859-8CE7-A43EE81993B5}</a:tableStyleId>
              </a:tblPr>
              <a:tblGrid>
                <a:gridCol w="1544633">
                  <a:extLst>
                    <a:ext uri="{9D8B030D-6E8A-4147-A177-3AD203B41FA5}">
                      <a16:colId xmlns:a16="http://schemas.microsoft.com/office/drawing/2014/main" val="3453072677"/>
                    </a:ext>
                  </a:extLst>
                </a:gridCol>
                <a:gridCol w="1890913">
                  <a:extLst>
                    <a:ext uri="{9D8B030D-6E8A-4147-A177-3AD203B41FA5}">
                      <a16:colId xmlns:a16="http://schemas.microsoft.com/office/drawing/2014/main" val="3064937820"/>
                    </a:ext>
                  </a:extLst>
                </a:gridCol>
                <a:gridCol w="1469191">
                  <a:extLst>
                    <a:ext uri="{9D8B030D-6E8A-4147-A177-3AD203B41FA5}">
                      <a16:colId xmlns:a16="http://schemas.microsoft.com/office/drawing/2014/main" val="3968279530"/>
                    </a:ext>
                  </a:extLst>
                </a:gridCol>
                <a:gridCol w="3572033">
                  <a:extLst>
                    <a:ext uri="{9D8B030D-6E8A-4147-A177-3AD203B41FA5}">
                      <a16:colId xmlns:a16="http://schemas.microsoft.com/office/drawing/2014/main" val="3006947712"/>
                    </a:ext>
                  </a:extLst>
                </a:gridCol>
              </a:tblGrid>
              <a:tr h="368944">
                <a:tc>
                  <a:txBody>
                    <a:bodyPr/>
                    <a:lstStyle/>
                    <a:p>
                      <a:pPr algn="ctr" fontAlgn="ctr"/>
                      <a:r>
                        <a:rPr lang="es-ES" sz="1200" b="1" u="none" strike="noStrike" dirty="0">
                          <a:solidFill>
                            <a:schemeClr val="tx2"/>
                          </a:solidFill>
                          <a:effectLst/>
                        </a:rPr>
                        <a:t>Ejercicio fiscal</a:t>
                      </a:r>
                      <a:endParaRPr lang="es-ES" sz="1200" b="1" i="0" u="none" strike="noStrike" dirty="0">
                        <a:solidFill>
                          <a:schemeClr val="tx2"/>
                        </a:solidFill>
                        <a:effectLst/>
                        <a:latin typeface="+mn-lt"/>
                      </a:endParaRPr>
                    </a:p>
                  </a:txBody>
                  <a:tcPr marL="9525" marR="9525" marT="9525" anchor="ctr"/>
                </a:tc>
                <a:tc>
                  <a:txBody>
                    <a:bodyPr/>
                    <a:lstStyle/>
                    <a:p>
                      <a:pPr algn="ctr" fontAlgn="ctr"/>
                      <a:r>
                        <a:rPr lang="es-ES" sz="1200" b="1" u="none" strike="noStrike" dirty="0">
                          <a:solidFill>
                            <a:schemeClr val="tx2"/>
                          </a:solidFill>
                          <a:effectLst/>
                        </a:rPr>
                        <a:t>Ente Fiscalizador</a:t>
                      </a:r>
                      <a:endParaRPr lang="es-ES" sz="1200" b="1" dirty="0">
                        <a:solidFill>
                          <a:schemeClr val="tx2"/>
                        </a:solidFill>
                        <a:latin typeface="+mn-lt"/>
                      </a:endParaRPr>
                    </a:p>
                  </a:txBody>
                  <a:tcPr marL="9525" marR="9525" marT="9525" anchor="ctr"/>
                </a:tc>
                <a:tc>
                  <a:txBody>
                    <a:bodyPr/>
                    <a:lstStyle/>
                    <a:p>
                      <a:pPr algn="ctr" fontAlgn="ctr"/>
                      <a:r>
                        <a:rPr lang="es-ES" sz="1200" b="1" u="none" strike="noStrike" dirty="0">
                          <a:solidFill>
                            <a:schemeClr val="tx2"/>
                          </a:solidFill>
                          <a:effectLst/>
                        </a:rPr>
                        <a:t>Tipo de Auditoría</a:t>
                      </a:r>
                      <a:endParaRPr lang="es-ES" sz="1200" b="1" i="0" u="none" strike="noStrike" dirty="0">
                        <a:solidFill>
                          <a:schemeClr val="tx2"/>
                        </a:solidFill>
                        <a:effectLst/>
                        <a:latin typeface="+mn-lt"/>
                      </a:endParaRPr>
                    </a:p>
                  </a:txBody>
                  <a:tcPr marL="9525" marR="9525" marT="9525"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ES" sz="1200" b="1" u="none" strike="noStrike" dirty="0">
                          <a:solidFill>
                            <a:schemeClr val="tx2"/>
                          </a:solidFill>
                          <a:effectLst/>
                        </a:rPr>
                        <a:t> Estatus</a:t>
                      </a:r>
                      <a:endParaRPr lang="es-ES" sz="1200" b="1" i="0" u="none" strike="noStrike" dirty="0">
                        <a:solidFill>
                          <a:schemeClr val="tx2"/>
                        </a:solidFill>
                        <a:effectLst/>
                        <a:latin typeface="+mn-lt"/>
                      </a:endParaRPr>
                    </a:p>
                  </a:txBody>
                  <a:tcPr marL="9525" marR="9525" marT="9525" anchor="ctr"/>
                </a:tc>
                <a:extLst>
                  <a:ext uri="{0D108BD9-81ED-4DB2-BD59-A6C34878D82A}">
                    <a16:rowId xmlns:a16="http://schemas.microsoft.com/office/drawing/2014/main" val="1601496969"/>
                  </a:ext>
                </a:extLst>
              </a:tr>
              <a:tr h="653339">
                <a:tc>
                  <a:txBody>
                    <a:bodyPr/>
                    <a:lstStyle/>
                    <a:p>
                      <a:pPr marL="0" algn="ctr" defTabSz="914400" rtl="0" eaLnBrk="1" fontAlgn="ctr" latinLnBrk="0" hangingPunct="1"/>
                      <a:r>
                        <a:rPr lang="es-ES" sz="1200" b="0" u="none" strike="noStrike" kern="1200" baseline="0" dirty="0">
                          <a:solidFill>
                            <a:schemeClr val="tx1"/>
                          </a:solidFill>
                          <a:effectLst/>
                        </a:rPr>
                        <a:t>2023</a:t>
                      </a:r>
                      <a:endParaRPr lang="es-ES" sz="1200" b="0" i="0" u="none" strike="noStrike" kern="1200" dirty="0">
                        <a:solidFill>
                          <a:schemeClr val="tx1"/>
                        </a:solidFill>
                        <a:effectLst/>
                        <a:latin typeface="+mn-lt"/>
                        <a:ea typeface="+mn-ea"/>
                        <a:cs typeface="+mn-cs"/>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dirty="0">
                          <a:solidFill>
                            <a:schemeClr val="tx1"/>
                          </a:solidFill>
                          <a:effectLst/>
                        </a:rPr>
                        <a:t>Órgano Interno de Control (OIC)</a:t>
                      </a:r>
                      <a:endParaRPr lang="es-MX" sz="1200" b="0" i="0" u="none" strike="noStrike" kern="1200" dirty="0">
                        <a:solidFill>
                          <a:schemeClr val="tx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s-ES" sz="1200" b="0" u="none" strike="noStrike" kern="1200" dirty="0">
                          <a:solidFill>
                            <a:schemeClr val="tx1"/>
                          </a:solidFill>
                          <a:effectLst/>
                        </a:rPr>
                        <a:t>Auditoría </a:t>
                      </a:r>
                    </a:p>
                    <a:p>
                      <a:pPr marL="0" algn="ctr" defTabSz="914400" rtl="0" eaLnBrk="1" fontAlgn="ctr" latinLnBrk="0" hangingPunct="1"/>
                      <a:r>
                        <a:rPr lang="es-ES" sz="1200" b="0" u="none" strike="noStrike" kern="1200" dirty="0">
                          <a:solidFill>
                            <a:schemeClr val="tx1"/>
                          </a:solidFill>
                          <a:effectLst/>
                        </a:rPr>
                        <a:t>Presupuestal</a:t>
                      </a:r>
                      <a:endParaRPr lang="es-ES" sz="1200" b="0" i="0" u="none" strike="noStrike" kern="1200" dirty="0">
                        <a:solidFill>
                          <a:schemeClr val="tx1"/>
                        </a:solidFill>
                        <a:effectLst/>
                        <a:latin typeface="+mn-lt"/>
                        <a:ea typeface="+mn-ea"/>
                        <a:cs typeface="+mn-cs"/>
                      </a:endParaRPr>
                    </a:p>
                  </a:txBody>
                  <a:tcPr marL="9525" marR="9525" marT="9525" anchor="ctr"/>
                </a:tc>
                <a:tc>
                  <a:txBody>
                    <a:bodyPr/>
                    <a:lstStyle/>
                    <a:p>
                      <a:pPr marL="0" algn="l" defTabSz="914400" rtl="0" eaLnBrk="1" fontAlgn="ctr" latinLnBrk="0" hangingPunct="1"/>
                      <a:r>
                        <a:rPr lang="es-MX" sz="1200" b="0" u="none" strike="noStrike" kern="1200" dirty="0">
                          <a:solidFill>
                            <a:schemeClr val="tx1"/>
                          </a:solidFill>
                          <a:effectLst/>
                        </a:rPr>
                        <a:t>Queda pendiente 1 Observación:</a:t>
                      </a:r>
                      <a:r>
                        <a:rPr lang="es-MX" sz="1200" b="0" u="none" strike="noStrike" kern="1200" baseline="0" dirty="0">
                          <a:solidFill>
                            <a:schemeClr val="tx1"/>
                          </a:solidFill>
                          <a:effectLst/>
                        </a:rPr>
                        <a:t> </a:t>
                      </a:r>
                      <a:r>
                        <a:rPr lang="es-MX" sz="1200" b="0" u="none" strike="noStrike" kern="1200" dirty="0">
                          <a:solidFill>
                            <a:schemeClr val="tx1"/>
                          </a:solidFill>
                          <a:effectLst/>
                        </a:rPr>
                        <a:t>Reintegró al erario estatal de los pagos efectuados en demasía y entrega de recepción.</a:t>
                      </a:r>
                      <a:endParaRPr lang="es-ES" sz="1200" b="0" i="0" u="none" strike="noStrike" kern="1200" dirty="0">
                        <a:solidFill>
                          <a:schemeClr val="tx1"/>
                        </a:solidFill>
                        <a:effectLst/>
                        <a:latin typeface="+mn-lt"/>
                        <a:ea typeface="+mn-ea"/>
                        <a:cs typeface="+mn-cs"/>
                      </a:endParaRPr>
                    </a:p>
                  </a:txBody>
                  <a:tcPr marL="9525" marR="9525" marT="9525" anchor="ctr"/>
                </a:tc>
                <a:extLst>
                  <a:ext uri="{0D108BD9-81ED-4DB2-BD59-A6C34878D82A}">
                    <a16:rowId xmlns:a16="http://schemas.microsoft.com/office/drawing/2014/main" val="3573850786"/>
                  </a:ext>
                </a:extLst>
              </a:tr>
              <a:tr h="796515">
                <a:tc>
                  <a:txBody>
                    <a:bodyPr/>
                    <a:lstStyle/>
                    <a:p>
                      <a:pPr marL="0" algn="ctr" defTabSz="914400" rtl="0" eaLnBrk="1" fontAlgn="ctr" latinLnBrk="0" hangingPunct="1"/>
                      <a:r>
                        <a:rPr lang="es-ES" sz="1200" b="0" u="none" strike="noStrike" kern="1200" baseline="0" dirty="0">
                          <a:solidFill>
                            <a:schemeClr val="tx1"/>
                          </a:solidFill>
                          <a:effectLst/>
                        </a:rPr>
                        <a:t>2024</a:t>
                      </a:r>
                      <a:endParaRPr lang="es-ES" sz="1200" b="0" i="0" u="none" strike="noStrike" kern="1200" dirty="0">
                        <a:solidFill>
                          <a:schemeClr val="tx1"/>
                        </a:solidFill>
                        <a:effectLst/>
                        <a:latin typeface="+mn-lt"/>
                        <a:ea typeface="+mn-ea"/>
                        <a:cs typeface="+mn-cs"/>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dirty="0">
                          <a:solidFill>
                            <a:schemeClr val="tx1"/>
                          </a:solidFill>
                          <a:effectLst/>
                        </a:rPr>
                        <a:t>Órgano Interno de Control (OIC)</a:t>
                      </a:r>
                      <a:endParaRPr lang="es-MX" sz="1200" b="0" i="0" u="none" strike="noStrike" kern="1200" dirty="0">
                        <a:solidFill>
                          <a:schemeClr val="tx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s-ES" sz="1200" b="0" u="none" strike="noStrike" kern="1200" dirty="0">
                          <a:solidFill>
                            <a:schemeClr val="tx1"/>
                          </a:solidFill>
                          <a:effectLst/>
                        </a:rPr>
                        <a:t>Auditoría de Desempeño y Presupuestal</a:t>
                      </a:r>
                      <a:endParaRPr lang="es-ES" sz="1200" b="0" i="0" u="none" strike="noStrike" kern="1200" dirty="0">
                        <a:solidFill>
                          <a:schemeClr val="tx1"/>
                        </a:solidFill>
                        <a:effectLst/>
                        <a:latin typeface="+mn-lt"/>
                        <a:ea typeface="+mn-ea"/>
                        <a:cs typeface="+mn-cs"/>
                      </a:endParaRPr>
                    </a:p>
                  </a:txBody>
                  <a:tcPr marL="9525" marR="9525" marT="9525" anchor="ctr"/>
                </a:tc>
                <a:tc>
                  <a:txBody>
                    <a:bodyPr/>
                    <a:lstStyle/>
                    <a:p>
                      <a:pPr marL="0" algn="l" defTabSz="914400" rtl="0" eaLnBrk="1" fontAlgn="ctr" latinLnBrk="0" hangingPunct="1"/>
                      <a:r>
                        <a:rPr lang="es-MX" sz="1200" b="0" u="none" strike="noStrike" kern="1200" dirty="0">
                          <a:solidFill>
                            <a:schemeClr val="tx1"/>
                          </a:solidFill>
                          <a:effectLst/>
                        </a:rPr>
                        <a:t>Queda pendiente 1 observación</a:t>
                      </a:r>
                      <a:r>
                        <a:rPr lang="es-MX" sz="1200" b="0" u="none" strike="noStrike" kern="1200" baseline="0" dirty="0">
                          <a:solidFill>
                            <a:schemeClr val="tx1"/>
                          </a:solidFill>
                          <a:effectLst/>
                        </a:rPr>
                        <a:t> referente </a:t>
                      </a:r>
                      <a:r>
                        <a:rPr lang="es-MX" sz="1200" b="0" u="none" strike="noStrike" kern="1200" dirty="0">
                          <a:solidFill>
                            <a:schemeClr val="tx1"/>
                          </a:solidFill>
                          <a:effectLst/>
                        </a:rPr>
                        <a:t>ampliación y reducciones liquidas (autorización)</a:t>
                      </a:r>
                      <a:endParaRPr lang="es-ES" sz="1200" b="0" i="0" u="none" strike="noStrike" kern="1200" dirty="0">
                        <a:solidFill>
                          <a:schemeClr val="tx1"/>
                        </a:solidFill>
                        <a:effectLst/>
                        <a:latin typeface="+mn-lt"/>
                        <a:ea typeface="+mn-ea"/>
                        <a:cs typeface="+mn-cs"/>
                      </a:endParaRPr>
                    </a:p>
                  </a:txBody>
                  <a:tcPr marL="9525" marR="9525" marT="9525" anchor="ctr"/>
                </a:tc>
                <a:extLst>
                  <a:ext uri="{0D108BD9-81ED-4DB2-BD59-A6C34878D82A}">
                    <a16:rowId xmlns:a16="http://schemas.microsoft.com/office/drawing/2014/main" val="10003"/>
                  </a:ext>
                </a:extLst>
              </a:tr>
              <a:tr h="646287">
                <a:tc>
                  <a:txBody>
                    <a:bodyPr/>
                    <a:lstStyle/>
                    <a:p>
                      <a:pPr marL="0" algn="ctr" defTabSz="914400" rtl="0" eaLnBrk="1" fontAlgn="ctr" latinLnBrk="0" hangingPunct="1"/>
                      <a:r>
                        <a:rPr lang="es-ES" sz="1200" b="0" u="none" strike="noStrike" kern="1200" dirty="0">
                          <a:solidFill>
                            <a:schemeClr val="tx1"/>
                          </a:solidFill>
                          <a:effectLst/>
                        </a:rPr>
                        <a:t>2022</a:t>
                      </a:r>
                      <a:endParaRPr lang="es-ES" sz="1200" b="0" i="0" u="none" strike="noStrike" kern="1200" dirty="0">
                        <a:solidFill>
                          <a:schemeClr val="tx1"/>
                        </a:solidFill>
                        <a:effectLst/>
                        <a:latin typeface="+mn-lt"/>
                        <a:ea typeface="+mn-ea"/>
                        <a:cs typeface="+mn-cs"/>
                      </a:endParaRPr>
                    </a:p>
                  </a:txBody>
                  <a:tcPr marL="9525" marR="9525" marT="9525" anchor="ctr"/>
                </a:tc>
                <a:tc>
                  <a:txBody>
                    <a:bodyPr/>
                    <a:lstStyle/>
                    <a:p>
                      <a:pPr marL="0" algn="ctr" defTabSz="914400" rtl="0" eaLnBrk="1" fontAlgn="ctr" latinLnBrk="0" hangingPunct="1"/>
                      <a:r>
                        <a:rPr lang="es-MX" sz="1200" b="0" u="none" strike="noStrike" kern="1200" dirty="0">
                          <a:solidFill>
                            <a:schemeClr val="tx1"/>
                          </a:solidFill>
                          <a:effectLst/>
                        </a:rPr>
                        <a:t>Instituto Superior de Auditoría y Fiscalización (ISAF)</a:t>
                      </a:r>
                      <a:endParaRPr lang="es-MX" sz="1200" b="0" i="0" u="none" strike="noStrike" kern="1200" dirty="0">
                        <a:solidFill>
                          <a:schemeClr val="tx1"/>
                        </a:solidFill>
                        <a:effectLst/>
                        <a:latin typeface="+mn-lt"/>
                        <a:ea typeface="+mn-ea"/>
                        <a:cs typeface="+mn-cs"/>
                      </a:endParaRPr>
                    </a:p>
                  </a:txBody>
                  <a:tcPr marL="9525" marR="9525" marT="9525" marB="0" anchor="ctr"/>
                </a:tc>
                <a:tc>
                  <a:txBody>
                    <a:bodyPr/>
                    <a:lstStyle/>
                    <a:p>
                      <a:pPr marL="0" lvl="0" algn="ctr" defTabSz="914400" rtl="0" eaLnBrk="1" fontAlgn="b" latinLnBrk="0" hangingPunct="1">
                        <a:lnSpc>
                          <a:spcPct val="100000"/>
                        </a:lnSpc>
                        <a:spcBef>
                          <a:spcPts val="0"/>
                        </a:spcBef>
                        <a:spcAft>
                          <a:spcPts val="0"/>
                        </a:spcAft>
                        <a:buNone/>
                      </a:pPr>
                      <a:r>
                        <a:rPr lang="es-ES" sz="1200" b="0" u="none" strike="noStrike" kern="1200" noProof="0" dirty="0">
                          <a:solidFill>
                            <a:srgbClr val="000000"/>
                          </a:solidFill>
                          <a:effectLst/>
                        </a:rPr>
                        <a:t>Auditoria Presupuestal</a:t>
                      </a:r>
                      <a:endParaRPr lang="es-ES" sz="1200" b="0" u="none" strike="noStrike" kern="1200" dirty="0">
                        <a:solidFill>
                          <a:srgbClr val="000000"/>
                        </a:solidFill>
                        <a:effectLst/>
                        <a:latin typeface="+mn-lt"/>
                      </a:endParaRPr>
                    </a:p>
                  </a:txBody>
                  <a:tcPr marL="9525" marR="9525" marT="9525"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algn="l" defTabSz="914400" rtl="0" eaLnBrk="1" fontAlgn="b" latinLnBrk="0" hangingPunct="1">
                        <a:lnSpc>
                          <a:spcPct val="100000"/>
                        </a:lnSpc>
                        <a:spcBef>
                          <a:spcPts val="0"/>
                        </a:spcBef>
                        <a:spcAft>
                          <a:spcPts val="0"/>
                        </a:spcAft>
                        <a:buNone/>
                      </a:pPr>
                      <a:r>
                        <a:rPr lang="es-ES" sz="1200" b="0" u="none" strike="noStrike" kern="1200" noProof="0" dirty="0">
                          <a:solidFill>
                            <a:srgbClr val="000000"/>
                          </a:solidFill>
                          <a:effectLst/>
                        </a:rPr>
                        <a:t>(3</a:t>
                      </a:r>
                      <a:r>
                        <a:rPr lang="es-ES" sz="1200" b="0" u="none" strike="noStrike" kern="1200" baseline="0" noProof="0" dirty="0">
                          <a:solidFill>
                            <a:srgbClr val="000000"/>
                          </a:solidFill>
                          <a:effectLst/>
                        </a:rPr>
                        <a:t> Observaciones) </a:t>
                      </a:r>
                      <a:r>
                        <a:rPr lang="es-ES" sz="1200" b="0" u="none" strike="noStrike" kern="1200" noProof="0" dirty="0">
                          <a:solidFill>
                            <a:srgbClr val="000000"/>
                          </a:solidFill>
                          <a:effectLst/>
                        </a:rPr>
                        <a:t>Unidad de Investigación del ISAF</a:t>
                      </a:r>
                      <a:endParaRPr lang="es-ES" sz="1200" b="0" i="0" u="none" strike="noStrike" kern="1200" noProof="0" dirty="0">
                        <a:solidFill>
                          <a:srgbClr val="000000"/>
                        </a:solidFill>
                        <a:effectLst/>
                        <a:latin typeface="+mn-lt"/>
                        <a:ea typeface="+mn-ea"/>
                        <a:cs typeface="+mn-cs"/>
                      </a:endParaRPr>
                    </a:p>
                  </a:txBody>
                  <a:tcPr marL="6350" marR="6350" marT="6350" marB="0" anchor="ctr"/>
                </a:tc>
                <a:extLst>
                  <a:ext uri="{0D108BD9-81ED-4DB2-BD59-A6C34878D82A}">
                    <a16:rowId xmlns:a16="http://schemas.microsoft.com/office/drawing/2014/main" val="299191643"/>
                  </a:ext>
                </a:extLst>
              </a:tr>
              <a:tr h="608731">
                <a:tc>
                  <a:txBody>
                    <a:bodyPr/>
                    <a:lstStyle/>
                    <a:p>
                      <a:pPr marL="0" algn="ctr" defTabSz="914400" rtl="0" eaLnBrk="1" fontAlgn="ctr" latinLnBrk="0" hangingPunct="1"/>
                      <a:r>
                        <a:rPr lang="es-ES" sz="1200" b="0" u="none" strike="noStrike" kern="1200" dirty="0">
                          <a:solidFill>
                            <a:schemeClr val="tx1"/>
                          </a:solidFill>
                          <a:effectLst/>
                        </a:rPr>
                        <a:t>2022</a:t>
                      </a:r>
                      <a:endParaRPr lang="es-ES" sz="1200" b="0" u="none" strike="noStrike" kern="1200" dirty="0">
                        <a:solidFill>
                          <a:schemeClr val="tx1"/>
                        </a:solidFill>
                        <a:effectLst/>
                        <a:latin typeface="+mn-lt"/>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dirty="0">
                          <a:solidFill>
                            <a:schemeClr val="tx1"/>
                          </a:solidFill>
                          <a:effectLst/>
                        </a:rPr>
                        <a:t>Instituto Superior de Auditoría y Fiscalización (ISAF)</a:t>
                      </a:r>
                      <a:endParaRPr lang="es-MX" sz="1200" b="0" u="none" strike="noStrike" kern="1200" dirty="0">
                        <a:solidFill>
                          <a:schemeClr val="tx1"/>
                        </a:solidFill>
                        <a:effectLst/>
                        <a:latin typeface="+mn-lt"/>
                      </a:endParaRPr>
                    </a:p>
                  </a:txBody>
                  <a:tcPr marL="9525" marR="9525" marT="9525" marB="0" anchor="ctr"/>
                </a:tc>
                <a:tc>
                  <a:txBody>
                    <a:bodyPr/>
                    <a:lstStyle/>
                    <a:p>
                      <a:pPr marL="0" algn="ctr" defTabSz="914400" rtl="0" eaLnBrk="1" fontAlgn="ctr" latinLnBrk="0" hangingPunct="1"/>
                      <a:r>
                        <a:rPr lang="es-ES" sz="1200" b="0" u="none" strike="noStrike" kern="1200" dirty="0">
                          <a:solidFill>
                            <a:srgbClr val="000000"/>
                          </a:solidFill>
                          <a:effectLst/>
                        </a:rPr>
                        <a:t>Auditoría Financiera</a:t>
                      </a:r>
                      <a:endParaRPr lang="es-ES" sz="1200" b="0" u="none" strike="noStrike" kern="1200" dirty="0">
                        <a:solidFill>
                          <a:srgbClr val="000000"/>
                        </a:solidFill>
                        <a:effectLst/>
                        <a:latin typeface="+mn-lt"/>
                      </a:endParaRPr>
                    </a:p>
                  </a:txBody>
                  <a:tcPr marL="9525" marR="9525" marT="9525"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lvl="0" algn="l">
                        <a:lnSpc>
                          <a:spcPct val="100000"/>
                        </a:lnSpc>
                        <a:spcBef>
                          <a:spcPts val="0"/>
                        </a:spcBef>
                        <a:spcAft>
                          <a:spcPts val="0"/>
                        </a:spcAft>
                        <a:buNone/>
                      </a:pPr>
                      <a:r>
                        <a:rPr lang="es-ES" sz="1200" b="0" u="none" strike="noStrike" kern="1200" noProof="0" dirty="0">
                          <a:solidFill>
                            <a:srgbClr val="000000"/>
                          </a:solidFill>
                          <a:effectLst/>
                        </a:rPr>
                        <a:t>(1</a:t>
                      </a:r>
                      <a:r>
                        <a:rPr lang="es-ES" sz="1200" b="0" u="none" strike="noStrike" kern="1200" baseline="0" noProof="0" dirty="0">
                          <a:solidFill>
                            <a:srgbClr val="000000"/>
                          </a:solidFill>
                          <a:effectLst/>
                        </a:rPr>
                        <a:t> Observaciones) </a:t>
                      </a:r>
                      <a:r>
                        <a:rPr lang="es-ES" sz="1200" b="0" u="none" strike="noStrike" kern="1200" noProof="0" dirty="0">
                          <a:solidFill>
                            <a:srgbClr val="000000"/>
                          </a:solidFill>
                          <a:effectLst/>
                        </a:rPr>
                        <a:t>Unidad de Investigación del ISA</a:t>
                      </a:r>
                      <a:r>
                        <a:rPr lang="es-ES" sz="1200" b="0" u="none" strike="noStrike" noProof="0" dirty="0">
                          <a:solidFill>
                            <a:srgbClr val="000000"/>
                          </a:solidFill>
                          <a:effectLst/>
                        </a:rPr>
                        <a:t>F</a:t>
                      </a:r>
                      <a:endParaRPr lang="es-ES" sz="1200" b="0" i="0" u="none" strike="noStrike" noProof="0" dirty="0">
                        <a:solidFill>
                          <a:srgbClr val="000000"/>
                        </a:solidFill>
                        <a:effectLst/>
                        <a:latin typeface="+mn-lt"/>
                      </a:endParaRPr>
                    </a:p>
                  </a:txBody>
                  <a:tcPr marL="6350" marR="6350" marT="6350" marB="0" anchor="ctr"/>
                </a:tc>
                <a:extLst>
                  <a:ext uri="{0D108BD9-81ED-4DB2-BD59-A6C34878D82A}">
                    <a16:rowId xmlns:a16="http://schemas.microsoft.com/office/drawing/2014/main" val="2579039883"/>
                  </a:ext>
                </a:extLst>
              </a:tr>
              <a:tr h="608731">
                <a:tc>
                  <a:txBody>
                    <a:bodyPr/>
                    <a:lstStyle/>
                    <a:p>
                      <a:pPr marL="0" algn="ctr" defTabSz="914400" rtl="0" eaLnBrk="1" fontAlgn="ctr" latinLnBrk="0" hangingPunct="1"/>
                      <a:r>
                        <a:rPr lang="es-ES" sz="1200" b="0" u="none" strike="noStrike" kern="1200" dirty="0">
                          <a:solidFill>
                            <a:schemeClr val="tx1"/>
                          </a:solidFill>
                          <a:effectLst/>
                        </a:rPr>
                        <a:t>2022</a:t>
                      </a:r>
                      <a:endParaRPr lang="es-ES" sz="1200" b="0" u="none" strike="noStrike" kern="1200" dirty="0">
                        <a:solidFill>
                          <a:schemeClr val="tx1"/>
                        </a:solidFill>
                        <a:effectLst/>
                        <a:latin typeface="+mn-lt"/>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dirty="0">
                          <a:solidFill>
                            <a:srgbClr val="000000"/>
                          </a:solidFill>
                          <a:effectLst/>
                        </a:rPr>
                        <a:t>Instituto Superior de Auditoría y Fiscalización (ISAF)</a:t>
                      </a:r>
                      <a:endParaRPr lang="es-MX" sz="1200" b="0" u="none" strike="noStrike" kern="1200" dirty="0">
                        <a:solidFill>
                          <a:srgbClr val="000000"/>
                        </a:solidFill>
                        <a:effectLst/>
                        <a:latin typeface="+mn-lt"/>
                      </a:endParaRPr>
                    </a:p>
                  </a:txBody>
                  <a:tcPr marL="9525" marR="9525" marT="9525" marB="0" anchor="ctr"/>
                </a:tc>
                <a:tc>
                  <a:txBody>
                    <a:bodyPr/>
                    <a:lstStyle/>
                    <a:p>
                      <a:pPr marL="0" algn="ctr" defTabSz="914400" rtl="0" eaLnBrk="1" fontAlgn="ctr" latinLnBrk="0" hangingPunct="1"/>
                      <a:r>
                        <a:rPr lang="es-ES" sz="1200" b="0" u="none" strike="noStrike" kern="1200" dirty="0">
                          <a:solidFill>
                            <a:srgbClr val="000000"/>
                          </a:solidFill>
                          <a:effectLst/>
                        </a:rPr>
                        <a:t>Auditoría Integral</a:t>
                      </a:r>
                      <a:endParaRPr lang="es-ES" sz="1200" b="0" u="none" strike="noStrike" kern="1200" dirty="0">
                        <a:solidFill>
                          <a:srgbClr val="000000"/>
                        </a:solidFill>
                        <a:effectLst/>
                        <a:latin typeface="+mn-lt"/>
                      </a:endParaRPr>
                    </a:p>
                  </a:txBody>
                  <a:tcPr marL="9525" marR="9525" marT="9525"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b"/>
                      <a:r>
                        <a:rPr lang="es-ES" sz="1200" b="0" u="none" strike="noStrike" kern="1200" noProof="0" dirty="0">
                          <a:solidFill>
                            <a:srgbClr val="000000"/>
                          </a:solidFill>
                          <a:effectLst/>
                        </a:rPr>
                        <a:t>(6</a:t>
                      </a:r>
                      <a:r>
                        <a:rPr lang="es-ES" sz="1200" b="0" u="none" strike="noStrike" kern="1200" baseline="0" noProof="0" dirty="0">
                          <a:solidFill>
                            <a:srgbClr val="000000"/>
                          </a:solidFill>
                          <a:effectLst/>
                        </a:rPr>
                        <a:t> Observaciones) </a:t>
                      </a:r>
                      <a:r>
                        <a:rPr lang="es-ES" sz="1200" b="0" u="none" strike="noStrike" dirty="0">
                          <a:solidFill>
                            <a:srgbClr val="000000"/>
                          </a:solidFill>
                          <a:effectLst/>
                        </a:rPr>
                        <a:t>Unidad de Investigación del ISAF</a:t>
                      </a:r>
                      <a:endParaRPr lang="es-ES" sz="12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val="3703517711"/>
                  </a:ext>
                </a:extLst>
              </a:tr>
              <a:tr h="463507">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ES" sz="1200" b="0" u="none" strike="noStrike" kern="1200" dirty="0">
                          <a:solidFill>
                            <a:srgbClr val="000000"/>
                          </a:solidFill>
                          <a:effectLst/>
                        </a:rPr>
                        <a:t> </a:t>
                      </a:r>
                      <a:r>
                        <a:rPr lang="es-ES" sz="1200" b="0" u="none" strike="noStrike" kern="1200" dirty="0">
                          <a:solidFill>
                            <a:schemeClr val="tx1"/>
                          </a:solidFill>
                          <a:effectLst/>
                        </a:rPr>
                        <a:t>2023</a:t>
                      </a:r>
                      <a:endParaRPr lang="es-ES" sz="1200" b="0" u="none" strike="noStrike" kern="1200" dirty="0">
                        <a:solidFill>
                          <a:schemeClr val="tx1"/>
                        </a:solidFill>
                        <a:effectLst/>
                        <a:latin typeface="+mn-lt"/>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dirty="0">
                          <a:solidFill>
                            <a:srgbClr val="000000"/>
                          </a:solidFill>
                          <a:effectLst/>
                        </a:rPr>
                        <a:t>Instituto Superior de Auditoría y Fiscalización (ISAF)</a:t>
                      </a:r>
                      <a:endParaRPr lang="es-MX" sz="1200" b="0" u="none" strike="noStrike" kern="1200" dirty="0">
                        <a:solidFill>
                          <a:srgbClr val="000000"/>
                        </a:solidFill>
                        <a:effectLst/>
                        <a:latin typeface="+mn-lt"/>
                      </a:endParaRPr>
                    </a:p>
                  </a:txBody>
                  <a:tcPr marL="9525" marR="9525" marT="9525" marB="0" anchor="ctr"/>
                </a:tc>
                <a:tc>
                  <a:txBody>
                    <a:bodyPr/>
                    <a:lstStyle/>
                    <a:p>
                      <a:pPr marL="0" algn="ctr" defTabSz="914400" rtl="0" eaLnBrk="1" fontAlgn="ctr" latinLnBrk="0" hangingPunct="1"/>
                      <a:r>
                        <a:rPr lang="es-ES" sz="1200" b="0" u="none" strike="noStrike" kern="1200" dirty="0">
                          <a:solidFill>
                            <a:srgbClr val="000000"/>
                          </a:solidFill>
                          <a:effectLst/>
                        </a:rPr>
                        <a:t>Auditoria Integral </a:t>
                      </a:r>
                      <a:endParaRPr lang="es-ES" sz="1200" b="0" u="none" strike="noStrike" kern="1200" dirty="0">
                        <a:solidFill>
                          <a:srgbClr val="000000"/>
                        </a:solidFill>
                        <a:effectLst/>
                        <a:latin typeface="+mn-lt"/>
                      </a:endParaRPr>
                    </a:p>
                  </a:txBody>
                  <a:tcPr marL="9525" marR="9525" marT="9525"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s-ES" sz="1200" b="0" u="none" strike="noStrike" kern="1200" noProof="0" dirty="0">
                          <a:solidFill>
                            <a:srgbClr val="000000"/>
                          </a:solidFill>
                          <a:effectLst/>
                        </a:rPr>
                        <a:t>10</a:t>
                      </a:r>
                      <a:r>
                        <a:rPr lang="es-ES" sz="1200" b="0" u="none" strike="noStrike" kern="1200" baseline="0" noProof="0" dirty="0">
                          <a:solidFill>
                            <a:srgbClr val="000000"/>
                          </a:solidFill>
                          <a:effectLst/>
                        </a:rPr>
                        <a:t> Observaciones en total, 2 se fueron a  </a:t>
                      </a:r>
                      <a:r>
                        <a:rPr lang="es-ES" sz="1200" b="0" u="none" strike="noStrike" dirty="0">
                          <a:solidFill>
                            <a:srgbClr val="000000"/>
                          </a:solidFill>
                          <a:effectLst/>
                        </a:rPr>
                        <a:t>Unidad de Investigación del ISAF</a:t>
                      </a:r>
                      <a:endParaRPr lang="es-ES" sz="1200" b="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369092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7C06C1-47E9-35B1-B081-7005446ECCF7}"/>
            </a:ext>
          </a:extLst>
        </p:cNvPr>
        <p:cNvGrpSpPr/>
        <p:nvPr/>
      </p:nvGrpSpPr>
      <p:grpSpPr>
        <a:xfrm>
          <a:off x="0" y="0"/>
          <a:ext cx="0" cy="0"/>
          <a:chOff x="0" y="0"/>
          <a:chExt cx="0" cy="0"/>
        </a:xfrm>
      </p:grpSpPr>
      <p:sp>
        <p:nvSpPr>
          <p:cNvPr id="6" name="Rectángulo 5">
            <a:extLst>
              <a:ext uri="{FF2B5EF4-FFF2-40B4-BE49-F238E27FC236}">
                <a16:creationId xmlns:a16="http://schemas.microsoft.com/office/drawing/2014/main" id="{5BD13FAF-C326-6D83-E156-CD2AAF091131}"/>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7" name="Grupo 6">
            <a:extLst>
              <a:ext uri="{FF2B5EF4-FFF2-40B4-BE49-F238E27FC236}">
                <a16:creationId xmlns:a16="http://schemas.microsoft.com/office/drawing/2014/main" id="{FC5DE10C-0854-49F3-D6C3-DC28EF28A970}"/>
              </a:ext>
            </a:extLst>
          </p:cNvPr>
          <p:cNvGrpSpPr/>
          <p:nvPr/>
        </p:nvGrpSpPr>
        <p:grpSpPr>
          <a:xfrm>
            <a:off x="346289" y="284341"/>
            <a:ext cx="11565257" cy="813283"/>
            <a:chOff x="346289" y="284341"/>
            <a:chExt cx="11565257" cy="813283"/>
          </a:xfrm>
        </p:grpSpPr>
        <p:sp>
          <p:nvSpPr>
            <p:cNvPr id="8" name="Google Shape;364;p19">
              <a:extLst>
                <a:ext uri="{FF2B5EF4-FFF2-40B4-BE49-F238E27FC236}">
                  <a16:creationId xmlns:a16="http://schemas.microsoft.com/office/drawing/2014/main" id="{A4E2F7F9-1AE7-0A49-68BE-D732F3BECAA1}"/>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Auditorías y Observaciones/Turismo</a:t>
              </a:r>
            </a:p>
          </p:txBody>
        </p:sp>
        <p:grpSp>
          <p:nvGrpSpPr>
            <p:cNvPr id="10" name="Grupo 9">
              <a:extLst>
                <a:ext uri="{FF2B5EF4-FFF2-40B4-BE49-F238E27FC236}">
                  <a16:creationId xmlns:a16="http://schemas.microsoft.com/office/drawing/2014/main" id="{FD8AA54E-7EF1-9136-7F13-ABFE66315CC0}"/>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54D708D0-19C9-0616-70DE-B45F48134FAA}"/>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8CE0510E-0367-E649-E608-885627BAFFD0}"/>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6562751B-BB82-C025-7855-D1429B89A36F}"/>
              </a:ext>
            </a:extLst>
          </p:cNvPr>
          <p:cNvSpPr txBox="1"/>
          <p:nvPr/>
        </p:nvSpPr>
        <p:spPr>
          <a:xfrm>
            <a:off x="4126318" y="1166152"/>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Estatus de Observaciones</a:t>
            </a:r>
          </a:p>
        </p:txBody>
      </p:sp>
      <p:graphicFrame>
        <p:nvGraphicFramePr>
          <p:cNvPr id="9" name="6 Tabla">
            <a:extLst>
              <a:ext uri="{FF2B5EF4-FFF2-40B4-BE49-F238E27FC236}">
                <a16:creationId xmlns:a16="http://schemas.microsoft.com/office/drawing/2014/main" id="{358E3635-E228-D17C-6DB8-23EA2B12137C}"/>
              </a:ext>
            </a:extLst>
          </p:cNvPr>
          <p:cNvGraphicFramePr>
            <a:graphicFrameLocks noGrp="1"/>
          </p:cNvGraphicFramePr>
          <p:nvPr>
            <p:extLst>
              <p:ext uri="{D42A27DB-BD31-4B8C-83A1-F6EECF244321}">
                <p14:modId xmlns:p14="http://schemas.microsoft.com/office/powerpoint/2010/main" val="3267940550"/>
              </p:ext>
            </p:extLst>
          </p:nvPr>
        </p:nvGraphicFramePr>
        <p:xfrm>
          <a:off x="1066800" y="1790407"/>
          <a:ext cx="10058400" cy="1472565"/>
        </p:xfrm>
        <a:graphic>
          <a:graphicData uri="http://schemas.openxmlformats.org/drawingml/2006/table">
            <a:tbl>
              <a:tblPr>
                <a:tableStyleId>{F5AB1C69-6EDB-4FF4-983F-18BD219EF322}</a:tableStyleId>
              </a:tblPr>
              <a:tblGrid>
                <a:gridCol w="1592359">
                  <a:extLst>
                    <a:ext uri="{9D8B030D-6E8A-4147-A177-3AD203B41FA5}">
                      <a16:colId xmlns:a16="http://schemas.microsoft.com/office/drawing/2014/main" val="20000"/>
                    </a:ext>
                  </a:extLst>
                </a:gridCol>
                <a:gridCol w="3284240">
                  <a:extLst>
                    <a:ext uri="{9D8B030D-6E8A-4147-A177-3AD203B41FA5}">
                      <a16:colId xmlns:a16="http://schemas.microsoft.com/office/drawing/2014/main" val="20001"/>
                    </a:ext>
                  </a:extLst>
                </a:gridCol>
                <a:gridCol w="2016988">
                  <a:extLst>
                    <a:ext uri="{9D8B030D-6E8A-4147-A177-3AD203B41FA5}">
                      <a16:colId xmlns:a16="http://schemas.microsoft.com/office/drawing/2014/main" val="20002"/>
                    </a:ext>
                  </a:extLst>
                </a:gridCol>
                <a:gridCol w="3164813">
                  <a:extLst>
                    <a:ext uri="{9D8B030D-6E8A-4147-A177-3AD203B41FA5}">
                      <a16:colId xmlns:a16="http://schemas.microsoft.com/office/drawing/2014/main" val="20003"/>
                    </a:ext>
                  </a:extLst>
                </a:gridCol>
              </a:tblGrid>
              <a:tr h="190500">
                <a:tc gridSpan="4">
                  <a:txBody>
                    <a:bodyPr/>
                    <a:lstStyle/>
                    <a:p>
                      <a:pPr algn="ctr" fontAlgn="b"/>
                      <a:r>
                        <a:rPr lang="es-MX" sz="1400" b="1" u="none" strike="noStrike" dirty="0">
                          <a:solidFill>
                            <a:srgbClr val="000000"/>
                          </a:solidFill>
                        </a:rPr>
                        <a:t>Observaciones determinadas por el </a:t>
                      </a:r>
                      <a:r>
                        <a:rPr lang="es-MX" sz="1400" b="1" u="none" strike="noStrike" dirty="0">
                          <a:solidFill>
                            <a:schemeClr val="tx1"/>
                          </a:solidFill>
                        </a:rPr>
                        <a:t>Órgano Interno de Control</a:t>
                      </a:r>
                      <a:endParaRPr lang="es-MX" sz="1400" b="1" i="1" u="none" strike="noStrike" dirty="0">
                        <a:solidFill>
                          <a:schemeClr val="tx1"/>
                        </a:solidFill>
                        <a:latin typeface="+mn-lt"/>
                      </a:endParaRPr>
                    </a:p>
                  </a:txBody>
                  <a:tcPr marL="9525" marR="9525" marT="9525" marB="0" anchor="b"/>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581025">
                <a:tc>
                  <a:txBody>
                    <a:bodyPr/>
                    <a:lstStyle/>
                    <a:p>
                      <a:pPr algn="ctr" fontAlgn="ctr"/>
                      <a:r>
                        <a:rPr lang="es-MX" sz="1400" b="1" u="none" strike="noStrike" dirty="0">
                          <a:solidFill>
                            <a:srgbClr val="000000"/>
                          </a:solidFill>
                        </a:rPr>
                        <a:t>Ejercicio Fiscal</a:t>
                      </a:r>
                      <a:endParaRPr lang="es-MX" sz="1400" b="1" i="0" u="none" strike="noStrike" dirty="0">
                        <a:solidFill>
                          <a:srgbClr val="000000"/>
                        </a:solidFill>
                        <a:latin typeface="+mn-lt"/>
                      </a:endParaRPr>
                    </a:p>
                  </a:txBody>
                  <a:tcPr marL="9525" marR="9525" marT="9525" marB="0" anchor="ctr"/>
                </a:tc>
                <a:tc>
                  <a:txBody>
                    <a:bodyPr/>
                    <a:lstStyle/>
                    <a:p>
                      <a:pPr algn="ctr" fontAlgn="ctr"/>
                      <a:r>
                        <a:rPr lang="es-MX" sz="1400" b="1" u="none" strike="noStrike" dirty="0">
                          <a:solidFill>
                            <a:srgbClr val="000000"/>
                          </a:solidFill>
                        </a:rPr>
                        <a:t>Auditoría</a:t>
                      </a:r>
                      <a:endParaRPr lang="es-MX" sz="1400" b="1" i="0" u="none" strike="noStrike" dirty="0">
                        <a:solidFill>
                          <a:srgbClr val="000000"/>
                        </a:solidFill>
                        <a:latin typeface="+mn-lt"/>
                      </a:endParaRPr>
                    </a:p>
                  </a:txBody>
                  <a:tcPr marL="9525" marR="9525" marT="9525" marB="0" anchor="ctr"/>
                </a:tc>
                <a:tc>
                  <a:txBody>
                    <a:bodyPr/>
                    <a:lstStyle/>
                    <a:p>
                      <a:pPr algn="ctr" fontAlgn="ctr"/>
                      <a:r>
                        <a:rPr lang="es-MX" sz="1400" b="1" u="none" strike="noStrike" dirty="0">
                          <a:solidFill>
                            <a:srgbClr val="000000"/>
                          </a:solidFill>
                        </a:rPr>
                        <a:t>Observaciones pendientes de Solventar</a:t>
                      </a:r>
                      <a:endParaRPr lang="es-MX" sz="1400" b="1" i="0" u="none" strike="noStrike" dirty="0">
                        <a:solidFill>
                          <a:srgbClr val="000000"/>
                        </a:solidFill>
                        <a:latin typeface="+mn-lt"/>
                      </a:endParaRPr>
                    </a:p>
                  </a:txBody>
                  <a:tcPr marL="9525" marR="9525" marT="9525" marB="0" anchor="ctr"/>
                </a:tc>
                <a:tc>
                  <a:txBody>
                    <a:bodyPr/>
                    <a:lstStyle/>
                    <a:p>
                      <a:pPr algn="ctr" fontAlgn="ctr"/>
                      <a:r>
                        <a:rPr lang="es-MX" sz="1400" b="1" u="none" strike="noStrike" dirty="0">
                          <a:solidFill>
                            <a:srgbClr val="000000"/>
                          </a:solidFill>
                        </a:rPr>
                        <a:t>Comentarios</a:t>
                      </a:r>
                      <a:endParaRPr lang="es-MX" sz="1400" b="1" i="0" u="none" strike="noStrike" dirty="0">
                        <a:solidFill>
                          <a:srgbClr val="000000"/>
                        </a:solidFill>
                        <a:latin typeface="+mn-lt"/>
                      </a:endParaRPr>
                    </a:p>
                  </a:txBody>
                  <a:tcPr marL="9525" marR="9525" marT="9525" marB="0" anchor="ctr"/>
                </a:tc>
                <a:extLst>
                  <a:ext uri="{0D108BD9-81ED-4DB2-BD59-A6C34878D82A}">
                    <a16:rowId xmlns:a16="http://schemas.microsoft.com/office/drawing/2014/main" val="10002"/>
                  </a:ext>
                </a:extLst>
              </a:tr>
              <a:tr h="200025">
                <a:tc>
                  <a:txBody>
                    <a:bodyPr/>
                    <a:lstStyle/>
                    <a:p>
                      <a:pPr algn="ctr" fontAlgn="ctr"/>
                      <a:r>
                        <a:rPr lang="es-MX" sz="1400" b="0" u="none" strike="noStrike" dirty="0">
                          <a:solidFill>
                            <a:srgbClr val="000000"/>
                          </a:solidFill>
                        </a:rPr>
                        <a:t>2023</a:t>
                      </a:r>
                      <a:endParaRPr lang="es-MX" sz="1400" b="0" i="0" u="none" strike="noStrike" dirty="0">
                        <a:solidFill>
                          <a:srgbClr val="000000"/>
                        </a:solidFill>
                        <a:latin typeface="+mn-lt"/>
                      </a:endParaRPr>
                    </a:p>
                  </a:txBody>
                  <a:tcPr marL="9525" marR="9525" marT="9525" marB="0" anchor="ctr"/>
                </a:tc>
                <a:tc>
                  <a:txBody>
                    <a:bodyPr/>
                    <a:lstStyle/>
                    <a:p>
                      <a:pPr algn="ctr" fontAlgn="ctr"/>
                      <a:r>
                        <a:rPr lang="es-MX" sz="1400" b="0" u="none" strike="noStrike" dirty="0">
                          <a:solidFill>
                            <a:srgbClr val="000000"/>
                          </a:solidFill>
                        </a:rPr>
                        <a:t>Integral</a:t>
                      </a:r>
                      <a:endParaRPr lang="es-MX" sz="1400" b="0" i="0" u="none" strike="noStrike" dirty="0">
                        <a:solidFill>
                          <a:srgbClr val="000000"/>
                        </a:solidFill>
                        <a:latin typeface="+mn-lt"/>
                      </a:endParaRPr>
                    </a:p>
                  </a:txBody>
                  <a:tcPr marL="9525" marR="9525" marT="9525" marB="0" anchor="ctr"/>
                </a:tc>
                <a:tc>
                  <a:txBody>
                    <a:bodyPr/>
                    <a:lstStyle/>
                    <a:p>
                      <a:pPr algn="ctr" fontAlgn="b"/>
                      <a:r>
                        <a:rPr lang="es-MX" sz="1400" b="0" u="none" strike="noStrike" dirty="0">
                          <a:solidFill>
                            <a:srgbClr val="000000"/>
                          </a:solidFill>
                        </a:rPr>
                        <a:t>0</a:t>
                      </a:r>
                      <a:endParaRPr lang="es-MX" sz="1400" b="0" u="none" strike="noStrike" dirty="0">
                        <a:solidFill>
                          <a:srgbClr val="000000"/>
                        </a:solidFill>
                        <a:latin typeface="+mn-lt"/>
                      </a:endParaRPr>
                    </a:p>
                  </a:txBody>
                  <a:tcPr marL="9525" marR="9525" marT="9525" marB="0" anchor="ctr"/>
                </a:tc>
                <a:tc>
                  <a:txBody>
                    <a:bodyPr/>
                    <a:lstStyle/>
                    <a:p>
                      <a:pPr algn="ctr" fontAlgn="b"/>
                      <a:r>
                        <a:rPr lang="es-MX" sz="1400" b="0" u="none" strike="noStrike" dirty="0">
                          <a:solidFill>
                            <a:srgbClr val="000000"/>
                          </a:solidFill>
                        </a:rPr>
                        <a:t>Solventada</a:t>
                      </a:r>
                      <a:endParaRPr lang="es-MX" sz="1400" b="0" u="none" strike="noStrike" dirty="0">
                        <a:solidFill>
                          <a:srgbClr val="000000"/>
                        </a:solidFill>
                        <a:latin typeface="+mn-lt"/>
                      </a:endParaRPr>
                    </a:p>
                  </a:txBody>
                  <a:tcPr marL="9525" marR="9525" marT="9525" marB="0" anchor="ctr"/>
                </a:tc>
                <a:extLst>
                  <a:ext uri="{0D108BD9-81ED-4DB2-BD59-A6C34878D82A}">
                    <a16:rowId xmlns:a16="http://schemas.microsoft.com/office/drawing/2014/main" val="10003"/>
                  </a:ext>
                </a:extLst>
              </a:tr>
              <a:tr h="200025">
                <a:tc>
                  <a:txBody>
                    <a:bodyPr/>
                    <a:lstStyle/>
                    <a:p>
                      <a:pPr algn="ctr" fontAlgn="ctr"/>
                      <a:r>
                        <a:rPr lang="es-MX" sz="1400" b="0" u="none" strike="noStrike" dirty="0">
                          <a:solidFill>
                            <a:srgbClr val="000000"/>
                          </a:solidFill>
                        </a:rPr>
                        <a:t>2023</a:t>
                      </a:r>
                      <a:endParaRPr lang="es-MX" sz="1400" b="0" i="0" u="none" strike="noStrike" dirty="0">
                        <a:solidFill>
                          <a:srgbClr val="000000"/>
                        </a:solidFill>
                        <a:latin typeface="+mn-lt"/>
                      </a:endParaRPr>
                    </a:p>
                  </a:txBody>
                  <a:tcPr marL="9525" marR="9525" marT="9525" marB="0" anchor="ctr"/>
                </a:tc>
                <a:tc>
                  <a:txBody>
                    <a:bodyPr/>
                    <a:lstStyle/>
                    <a:p>
                      <a:pPr algn="ctr" fontAlgn="ctr"/>
                      <a:r>
                        <a:rPr lang="es-MX" sz="1400" b="0" u="none" strike="noStrike" dirty="0">
                          <a:solidFill>
                            <a:srgbClr val="000000"/>
                          </a:solidFill>
                        </a:rPr>
                        <a:t>Desempeño</a:t>
                      </a:r>
                      <a:endParaRPr lang="es-MX" sz="1400" b="0" i="0" u="none" strike="noStrike" dirty="0">
                        <a:solidFill>
                          <a:srgbClr val="000000"/>
                        </a:solidFill>
                        <a:latin typeface="+mn-lt"/>
                      </a:endParaRPr>
                    </a:p>
                  </a:txBody>
                  <a:tcPr marL="9525" marR="9525" marT="9525" marB="0" anchor="ctr"/>
                </a:tc>
                <a:tc>
                  <a:txBody>
                    <a:bodyPr/>
                    <a:lstStyle/>
                    <a:p>
                      <a:pPr algn="ctr" fontAlgn="b"/>
                      <a:r>
                        <a:rPr lang="es-MX" sz="1400" b="0" u="none" strike="noStrike" dirty="0">
                          <a:solidFill>
                            <a:srgbClr val="000000"/>
                          </a:solidFill>
                        </a:rPr>
                        <a:t>0</a:t>
                      </a:r>
                      <a:endParaRPr lang="es-MX" sz="1400" b="0" u="none" strike="noStrike" dirty="0">
                        <a:solidFill>
                          <a:srgbClr val="000000"/>
                        </a:solidFill>
                        <a:latin typeface="+mn-lt"/>
                      </a:endParaRPr>
                    </a:p>
                  </a:txBody>
                  <a:tcPr marL="9525" marR="9525" marT="9525" marB="0" anchor="ctr"/>
                </a:tc>
                <a:tc>
                  <a:txBody>
                    <a:bodyPr/>
                    <a:lstStyle/>
                    <a:p>
                      <a:pPr lvl="0" algn="ctr">
                        <a:buNone/>
                      </a:pPr>
                      <a:r>
                        <a:rPr lang="es-MX" sz="1400" b="0" u="none" strike="noStrike" noProof="0" dirty="0">
                          <a:solidFill>
                            <a:srgbClr val="000000"/>
                          </a:solidFill>
                        </a:rPr>
                        <a:t>Solventada</a:t>
                      </a:r>
                      <a:endParaRPr lang="es-ES" dirty="0"/>
                    </a:p>
                  </a:txBody>
                  <a:tcPr marL="9525" marR="9525" marT="9525" marB="0" anchor="ctr"/>
                </a:tc>
                <a:extLst>
                  <a:ext uri="{0D108BD9-81ED-4DB2-BD59-A6C34878D82A}">
                    <a16:rowId xmlns:a16="http://schemas.microsoft.com/office/drawing/2014/main" val="10004"/>
                  </a:ext>
                </a:extLst>
              </a:tr>
              <a:tr h="200025">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400" dirty="0">
                          <a:effectLst/>
                          <a:latin typeface="+mn-lt"/>
                        </a:rPr>
                        <a:t>2023</a:t>
                      </a: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400" dirty="0">
                          <a:effectLst/>
                          <a:latin typeface="+mn-lt"/>
                        </a:rPr>
                        <a:t>Financiera</a:t>
                      </a:r>
                    </a:p>
                  </a:txBody>
                  <a:tcPr marL="9525" marR="9525" marT="9525" marB="0" anchor="ctr"/>
                </a:tc>
                <a:tc>
                  <a:txBody>
                    <a:bodyPr/>
                    <a:lstStyle/>
                    <a:p>
                      <a:pPr algn="ctr" fontAlgn="b"/>
                      <a:r>
                        <a:rPr lang="es-MX" sz="1400" b="0" u="none" strike="noStrike" dirty="0">
                          <a:solidFill>
                            <a:srgbClr val="000000"/>
                          </a:solidFill>
                          <a:latin typeface="+mn-lt"/>
                        </a:rPr>
                        <a:t>0</a:t>
                      </a:r>
                    </a:p>
                  </a:txBody>
                  <a:tcPr marL="9525" marR="9525" marT="9525" marB="0" anchor="ctr"/>
                </a:tc>
                <a:tc>
                  <a:txBody>
                    <a:bodyPr/>
                    <a:lstStyle/>
                    <a:p>
                      <a:pPr marL="0" lvl="0" algn="ctr" defTabSz="914400" rtl="0" eaLnBrk="1" latinLnBrk="0" hangingPunct="1">
                        <a:buNone/>
                      </a:pPr>
                      <a:r>
                        <a:rPr lang="es-ES" sz="1400" b="0" u="none" strike="noStrike" kern="1200" dirty="0">
                          <a:solidFill>
                            <a:srgbClr val="000000"/>
                          </a:solidFill>
                          <a:latin typeface="+mn-lt"/>
                          <a:ea typeface="+mn-ea"/>
                          <a:cs typeface="+mn-cs"/>
                        </a:rPr>
                        <a:t>Sin observaciones</a:t>
                      </a:r>
                    </a:p>
                  </a:txBody>
                  <a:tcPr marL="9525" marR="9525" marT="9525" marB="0" anchor="ctr"/>
                </a:tc>
                <a:extLst>
                  <a:ext uri="{0D108BD9-81ED-4DB2-BD59-A6C34878D82A}">
                    <a16:rowId xmlns:a16="http://schemas.microsoft.com/office/drawing/2014/main" val="2172744242"/>
                  </a:ext>
                </a:extLst>
              </a:tr>
            </a:tbl>
          </a:graphicData>
        </a:graphic>
      </p:graphicFrame>
      <p:graphicFrame>
        <p:nvGraphicFramePr>
          <p:cNvPr id="11" name="5 Tabla">
            <a:extLst>
              <a:ext uri="{FF2B5EF4-FFF2-40B4-BE49-F238E27FC236}">
                <a16:creationId xmlns:a16="http://schemas.microsoft.com/office/drawing/2014/main" id="{3B86ADC5-6F17-069D-972B-5BBB26A40474}"/>
              </a:ext>
            </a:extLst>
          </p:cNvPr>
          <p:cNvGraphicFramePr>
            <a:graphicFrameLocks noGrp="1"/>
          </p:cNvGraphicFramePr>
          <p:nvPr>
            <p:extLst>
              <p:ext uri="{D42A27DB-BD31-4B8C-83A1-F6EECF244321}">
                <p14:modId xmlns:p14="http://schemas.microsoft.com/office/powerpoint/2010/main" val="2805179100"/>
              </p:ext>
            </p:extLst>
          </p:nvPr>
        </p:nvGraphicFramePr>
        <p:xfrm>
          <a:off x="1024128" y="3595029"/>
          <a:ext cx="10101069" cy="2590092"/>
        </p:xfrm>
        <a:graphic>
          <a:graphicData uri="http://schemas.openxmlformats.org/drawingml/2006/table">
            <a:tbl>
              <a:tblPr>
                <a:tableStyleId>{F5AB1C69-6EDB-4FF4-983F-18BD219EF322}</a:tableStyleId>
              </a:tblPr>
              <a:tblGrid>
                <a:gridCol w="645621">
                  <a:extLst>
                    <a:ext uri="{9D8B030D-6E8A-4147-A177-3AD203B41FA5}">
                      <a16:colId xmlns:a16="http://schemas.microsoft.com/office/drawing/2014/main" val="20000"/>
                    </a:ext>
                  </a:extLst>
                </a:gridCol>
                <a:gridCol w="1027766">
                  <a:extLst>
                    <a:ext uri="{9D8B030D-6E8A-4147-A177-3AD203B41FA5}">
                      <a16:colId xmlns:a16="http://schemas.microsoft.com/office/drawing/2014/main" val="20001"/>
                    </a:ext>
                  </a:extLst>
                </a:gridCol>
                <a:gridCol w="1014631">
                  <a:extLst>
                    <a:ext uri="{9D8B030D-6E8A-4147-A177-3AD203B41FA5}">
                      <a16:colId xmlns:a16="http://schemas.microsoft.com/office/drawing/2014/main" val="20002"/>
                    </a:ext>
                  </a:extLst>
                </a:gridCol>
                <a:gridCol w="2068667">
                  <a:extLst>
                    <a:ext uri="{9D8B030D-6E8A-4147-A177-3AD203B41FA5}">
                      <a16:colId xmlns:a16="http://schemas.microsoft.com/office/drawing/2014/main" val="20004"/>
                    </a:ext>
                  </a:extLst>
                </a:gridCol>
                <a:gridCol w="3523161">
                  <a:extLst>
                    <a:ext uri="{9D8B030D-6E8A-4147-A177-3AD203B41FA5}">
                      <a16:colId xmlns:a16="http://schemas.microsoft.com/office/drawing/2014/main" val="20005"/>
                    </a:ext>
                  </a:extLst>
                </a:gridCol>
                <a:gridCol w="1821223">
                  <a:extLst>
                    <a:ext uri="{9D8B030D-6E8A-4147-A177-3AD203B41FA5}">
                      <a16:colId xmlns:a16="http://schemas.microsoft.com/office/drawing/2014/main" val="20006"/>
                    </a:ext>
                  </a:extLst>
                </a:gridCol>
              </a:tblGrid>
              <a:tr h="408922">
                <a:tc gridSpan="6">
                  <a:txBody>
                    <a:bodyPr/>
                    <a:lstStyle/>
                    <a:p>
                      <a:pPr marL="0" algn="ctr" defTabSz="914400" rtl="0" eaLnBrk="1" fontAlgn="b" latinLnBrk="0" hangingPunct="1"/>
                      <a:r>
                        <a:rPr lang="es-MX" sz="1400" b="1" u="none" strike="noStrike" kern="1200" dirty="0">
                          <a:solidFill>
                            <a:srgbClr val="000000"/>
                          </a:solidFill>
                        </a:rPr>
                        <a:t>Observaciones Determinadas por el Instituto Superior de Fiscalización </a:t>
                      </a:r>
                    </a:p>
                    <a:p>
                      <a:pPr marL="0" algn="ctr" defTabSz="914400" rtl="0" eaLnBrk="1" fontAlgn="b" latinLnBrk="0" hangingPunct="1"/>
                      <a:r>
                        <a:rPr lang="es-MX" sz="1400" b="1" u="none" strike="noStrike" kern="1200" dirty="0">
                          <a:solidFill>
                            <a:srgbClr val="000000"/>
                          </a:solidFill>
                        </a:rPr>
                        <a:t>extraído del Portal SIGA de ISAF</a:t>
                      </a:r>
                      <a:endParaRPr lang="es-MX" sz="1400" b="1" u="none" strike="noStrike" kern="1200" dirty="0">
                        <a:solidFill>
                          <a:srgbClr val="000000"/>
                        </a:solidFill>
                        <a:latin typeface="+mn-lt"/>
                        <a:ea typeface="+mn-ea"/>
                        <a:cs typeface="+mn-cs"/>
                      </a:endParaRPr>
                    </a:p>
                  </a:txBody>
                  <a:tcPr marL="7443" marR="7443" marT="7443" marB="0" anchor="ctr"/>
                </a:tc>
                <a:tc hMerge="1">
                  <a:txBody>
                    <a:bodyPr/>
                    <a:lstStyle/>
                    <a:p>
                      <a:endParaRPr lang="es-MX"/>
                    </a:p>
                  </a:txBody>
                  <a:tcPr/>
                </a:tc>
                <a:tc hMerge="1">
                  <a:txBody>
                    <a:bodyPr/>
                    <a:lstStyle/>
                    <a:p>
                      <a:endParaRPr lang="es-MX"/>
                    </a:p>
                  </a:txBody>
                  <a:tcPr/>
                </a:tc>
                <a:tc hMerge="1">
                  <a:txBody>
                    <a:bodyPr/>
                    <a:lstStyle/>
                    <a:p>
                      <a:endParaRPr lang="es-MX"/>
                    </a:p>
                  </a:txBody>
                  <a:tcPr>
                    <a:lnL w="12700" cmpd="sng">
                      <a:noFill/>
                      <a:prstDash val="solid"/>
                    </a:ln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408922">
                <a:tc>
                  <a:txBody>
                    <a:bodyPr/>
                    <a:lstStyle/>
                    <a:p>
                      <a:pPr marL="0" algn="ctr" defTabSz="914400" rtl="0" eaLnBrk="1" fontAlgn="b" latinLnBrk="0" hangingPunct="1"/>
                      <a:r>
                        <a:rPr lang="es-MX" sz="1400" b="1" u="none" strike="noStrike" kern="1200" dirty="0">
                          <a:solidFill>
                            <a:srgbClr val="000000"/>
                          </a:solidFill>
                        </a:rPr>
                        <a:t>Ejercicio Fiscal</a:t>
                      </a:r>
                      <a:endParaRPr lang="es-MX" sz="1400" b="1" u="none" strike="noStrike" kern="1200" dirty="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dirty="0">
                          <a:solidFill>
                            <a:srgbClr val="000000"/>
                          </a:solidFill>
                        </a:rPr>
                        <a:t>Órgano Fiscalizador</a:t>
                      </a:r>
                      <a:endParaRPr lang="es-MX" sz="1400" b="1" u="none" strike="noStrike" kern="1200" dirty="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a:solidFill>
                            <a:srgbClr val="000000"/>
                          </a:solidFill>
                        </a:rPr>
                        <a:t>Observaciones</a:t>
                      </a:r>
                      <a:endParaRPr lang="es-MX" sz="1400" b="1" u="none" strike="noStrike" kern="120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a:solidFill>
                            <a:srgbClr val="000000"/>
                          </a:solidFill>
                        </a:rPr>
                        <a:t>Auditoría</a:t>
                      </a:r>
                      <a:endParaRPr lang="es-MX" sz="1400" b="1" u="none" strike="noStrike" kern="120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a:solidFill>
                            <a:srgbClr val="000000"/>
                          </a:solidFill>
                        </a:rPr>
                        <a:t>ESTATUS (Denuncias)</a:t>
                      </a:r>
                      <a:endParaRPr lang="es-MX" sz="1400" b="1" u="none" strike="noStrike" kern="120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dirty="0">
                          <a:solidFill>
                            <a:srgbClr val="000000"/>
                          </a:solidFill>
                        </a:rPr>
                        <a:t>Comentarios</a:t>
                      </a:r>
                      <a:endParaRPr lang="es-MX" sz="1400" b="1" u="none" strike="noStrike" kern="1200" dirty="0">
                        <a:solidFill>
                          <a:srgbClr val="000000"/>
                        </a:solidFill>
                        <a:latin typeface="+mn-lt"/>
                        <a:ea typeface="+mn-ea"/>
                        <a:cs typeface="+mn-cs"/>
                      </a:endParaRPr>
                    </a:p>
                  </a:txBody>
                  <a:tcPr marL="7443" marR="7443" marT="7443" marB="0" anchor="ctr"/>
                </a:tc>
                <a:extLst>
                  <a:ext uri="{0D108BD9-81ED-4DB2-BD59-A6C34878D82A}">
                    <a16:rowId xmlns:a16="http://schemas.microsoft.com/office/drawing/2014/main" val="10003"/>
                  </a:ext>
                </a:extLst>
              </a:tr>
              <a:tr h="1011790">
                <a:tc>
                  <a:txBody>
                    <a:bodyPr/>
                    <a:lstStyle/>
                    <a:p>
                      <a:pPr marL="0" algn="ctr" defTabSz="914400" rtl="0" eaLnBrk="1" fontAlgn="b" latinLnBrk="0" hangingPunct="1"/>
                      <a:r>
                        <a:rPr lang="es-MX" sz="1400" b="0" u="none" strike="noStrike" kern="1200" dirty="0">
                          <a:solidFill>
                            <a:srgbClr val="000000"/>
                          </a:solidFill>
                        </a:rPr>
                        <a:t>2021</a:t>
                      </a:r>
                      <a:endParaRPr lang="es-MX" sz="1400" b="0" u="none" strike="noStrike" kern="1200" dirty="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dirty="0">
                          <a:solidFill>
                            <a:srgbClr val="000000"/>
                          </a:solidFill>
                        </a:rPr>
                        <a:t>ISAF</a:t>
                      </a:r>
                      <a:endParaRPr lang="es-MX" sz="1400" b="0" u="none" strike="noStrike" kern="1200" dirty="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dirty="0">
                          <a:solidFill>
                            <a:srgbClr val="000000"/>
                          </a:solidFill>
                        </a:rPr>
                        <a:t>8</a:t>
                      </a:r>
                      <a:endParaRPr lang="es-MX" sz="1400" b="0" u="none" strike="noStrike" kern="1200" dirty="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dirty="0">
                          <a:solidFill>
                            <a:srgbClr val="000000"/>
                          </a:solidFill>
                        </a:rPr>
                        <a:t>5 Financieras y 3 Presupuestales</a:t>
                      </a:r>
                      <a:endParaRPr lang="es-MX" sz="1400" b="0" u="none" strike="noStrike" kern="1200" dirty="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dirty="0">
                          <a:solidFill>
                            <a:srgbClr val="000000"/>
                          </a:solidFill>
                        </a:rPr>
                        <a:t> Presupuestal </a:t>
                      </a:r>
                      <a:r>
                        <a:rPr lang="es-MX" sz="1400" b="0" u="none" strike="noStrike" kern="1200" dirty="0" err="1">
                          <a:solidFill>
                            <a:srgbClr val="000000"/>
                          </a:solidFill>
                        </a:rPr>
                        <a:t>Obs</a:t>
                      </a:r>
                      <a:r>
                        <a:rPr lang="es-MX" sz="1400" b="0" u="none" strike="noStrike" kern="1200" dirty="0">
                          <a:solidFill>
                            <a:srgbClr val="000000"/>
                          </a:solidFill>
                        </a:rPr>
                        <a:t>. 1 CEIFA-1811/2023  </a:t>
                      </a:r>
                    </a:p>
                    <a:p>
                      <a:pPr marL="0" algn="ctr" defTabSz="914400" rtl="0" eaLnBrk="1" fontAlgn="b" latinLnBrk="0" hangingPunct="1"/>
                      <a:r>
                        <a:rPr lang="es-MX" sz="1400" b="0" u="none" strike="noStrike" kern="1200" dirty="0">
                          <a:solidFill>
                            <a:srgbClr val="000000"/>
                          </a:solidFill>
                        </a:rPr>
                        <a:t>Presupuestal </a:t>
                      </a:r>
                      <a:r>
                        <a:rPr lang="es-MX" sz="1400" b="0" u="none" strike="noStrike" kern="1200" dirty="0" err="1">
                          <a:solidFill>
                            <a:srgbClr val="000000"/>
                          </a:solidFill>
                        </a:rPr>
                        <a:t>Obs</a:t>
                      </a:r>
                      <a:r>
                        <a:rPr lang="es-MX" sz="1400" b="0" u="none" strike="noStrike" kern="1200" dirty="0">
                          <a:solidFill>
                            <a:srgbClr val="000000"/>
                          </a:solidFill>
                        </a:rPr>
                        <a:t>.  3 y 4 CEIFA-1884/2023 </a:t>
                      </a:r>
                    </a:p>
                    <a:p>
                      <a:pPr marL="0" algn="ctr" defTabSz="914400" rtl="0" eaLnBrk="1" fontAlgn="b" latinLnBrk="0" hangingPunct="1"/>
                      <a:r>
                        <a:rPr lang="es-MX" sz="1400" b="0" u="none" strike="noStrike" kern="1200" dirty="0">
                          <a:solidFill>
                            <a:srgbClr val="000000"/>
                          </a:solidFill>
                        </a:rPr>
                        <a:t>Financiera </a:t>
                      </a:r>
                      <a:r>
                        <a:rPr lang="es-MX" sz="1400" b="0" u="none" strike="noStrike" kern="1200" dirty="0" err="1">
                          <a:solidFill>
                            <a:srgbClr val="000000"/>
                          </a:solidFill>
                        </a:rPr>
                        <a:t>Obs</a:t>
                      </a:r>
                      <a:r>
                        <a:rPr lang="es-MX" sz="1400" b="0" u="none" strike="noStrike" kern="1200" dirty="0">
                          <a:solidFill>
                            <a:srgbClr val="000000"/>
                          </a:solidFill>
                        </a:rPr>
                        <a:t>. 1 CEIFA-1818/2023  </a:t>
                      </a:r>
                    </a:p>
                    <a:p>
                      <a:pPr marL="0" algn="ctr" defTabSz="914400" rtl="0" eaLnBrk="1" fontAlgn="b" latinLnBrk="0" hangingPunct="1"/>
                      <a:r>
                        <a:rPr lang="es-MX" sz="1400" b="0" u="none" strike="noStrike" kern="1200" dirty="0">
                          <a:solidFill>
                            <a:srgbClr val="000000"/>
                          </a:solidFill>
                        </a:rPr>
                        <a:t>Financiera </a:t>
                      </a:r>
                      <a:r>
                        <a:rPr lang="es-MX" sz="1400" b="0" u="none" strike="noStrike" kern="1200" dirty="0" err="1">
                          <a:solidFill>
                            <a:srgbClr val="000000"/>
                          </a:solidFill>
                        </a:rPr>
                        <a:t>Obs</a:t>
                      </a:r>
                      <a:r>
                        <a:rPr lang="es-MX" sz="1400" b="0" u="none" strike="noStrike" kern="1200" dirty="0">
                          <a:solidFill>
                            <a:srgbClr val="000000"/>
                          </a:solidFill>
                        </a:rPr>
                        <a:t>. 5, 7, 9 y 10 CEIFA-1840/2023</a:t>
                      </a:r>
                      <a:endParaRPr lang="es-MX" sz="1400" b="0" u="none" strike="noStrike" kern="1200" dirty="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dirty="0">
                          <a:solidFill>
                            <a:srgbClr val="000000"/>
                          </a:solidFill>
                        </a:rPr>
                        <a:t>Denuncias turnadas al Órgano Interno de Control para seguimiento y determinar responsabilidades.</a:t>
                      </a:r>
                      <a:endParaRPr lang="es-MX" sz="1400" b="0" u="none" strike="noStrike" kern="1200" dirty="0">
                        <a:solidFill>
                          <a:srgbClr val="000000"/>
                        </a:solidFill>
                        <a:latin typeface="+mn-lt"/>
                        <a:ea typeface="+mn-ea"/>
                        <a:cs typeface="+mn-cs"/>
                      </a:endParaRPr>
                    </a:p>
                  </a:txBody>
                  <a:tcPr marL="7443" marR="7443" marT="7443" marB="0" anchor="ctr"/>
                </a:tc>
                <a:extLst>
                  <a:ext uri="{0D108BD9-81ED-4DB2-BD59-A6C34878D82A}">
                    <a16:rowId xmlns:a16="http://schemas.microsoft.com/office/drawing/2014/main" val="10004"/>
                  </a:ext>
                </a:extLst>
              </a:tr>
              <a:tr h="219032">
                <a:tc>
                  <a:txBody>
                    <a:bodyPr/>
                    <a:lstStyle/>
                    <a:p>
                      <a:pPr marL="0" algn="ctr" defTabSz="914400" rtl="0" eaLnBrk="1" fontAlgn="b" latinLnBrk="0" hangingPunct="1"/>
                      <a:r>
                        <a:rPr lang="es-MX" sz="1400" b="0" u="none" strike="noStrike" kern="1200">
                          <a:solidFill>
                            <a:srgbClr val="000000"/>
                          </a:solidFill>
                        </a:rPr>
                        <a:t>2023</a:t>
                      </a:r>
                      <a:endParaRPr lang="es-MX" sz="1400" b="0" u="none" strike="noStrike" kern="120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a:solidFill>
                            <a:srgbClr val="000000"/>
                          </a:solidFill>
                        </a:rPr>
                        <a:t>ISAF</a:t>
                      </a:r>
                      <a:endParaRPr lang="es-MX" sz="1400" b="0" u="none" strike="noStrike" kern="120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a:solidFill>
                            <a:srgbClr val="000000"/>
                          </a:solidFill>
                        </a:rPr>
                        <a:t>1</a:t>
                      </a:r>
                      <a:endParaRPr lang="es-MX" sz="1400" b="0" u="none" strike="noStrike" kern="120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a:solidFill>
                            <a:srgbClr val="000000"/>
                          </a:solidFill>
                        </a:rPr>
                        <a:t>Auditoría Integral domiciliaria</a:t>
                      </a:r>
                      <a:endParaRPr lang="es-MX" sz="1400" b="0" u="none" strike="noStrike" kern="120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dirty="0">
                          <a:solidFill>
                            <a:srgbClr val="000000"/>
                          </a:solidFill>
                        </a:rPr>
                        <a:t>En proceso de </a:t>
                      </a:r>
                      <a:r>
                        <a:rPr lang="es-MX" sz="1400" b="0" u="none" strike="noStrike" kern="1200" dirty="0" err="1">
                          <a:solidFill>
                            <a:srgbClr val="000000"/>
                          </a:solidFill>
                        </a:rPr>
                        <a:t>solventación</a:t>
                      </a:r>
                      <a:endParaRPr lang="es-MX" sz="1400" b="0" u="none" strike="noStrike" kern="1200" dirty="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dirty="0">
                          <a:solidFill>
                            <a:srgbClr val="000000"/>
                          </a:solidFill>
                        </a:rPr>
                        <a:t> </a:t>
                      </a:r>
                      <a:endParaRPr lang="es-MX" sz="1400" b="0" u="none" strike="noStrike" kern="1200" dirty="0">
                        <a:solidFill>
                          <a:srgbClr val="000000"/>
                        </a:solidFill>
                        <a:latin typeface="+mn-lt"/>
                        <a:ea typeface="+mn-ea"/>
                        <a:cs typeface="+mn-cs"/>
                      </a:endParaRPr>
                    </a:p>
                  </a:txBody>
                  <a:tcPr marL="7443" marR="7443" marT="7443" marB="0" anchor="ctr"/>
                </a:tc>
                <a:extLst>
                  <a:ext uri="{0D108BD9-81ED-4DB2-BD59-A6C34878D82A}">
                    <a16:rowId xmlns:a16="http://schemas.microsoft.com/office/drawing/2014/main" val="10006"/>
                  </a:ext>
                </a:extLst>
              </a:tr>
            </a:tbl>
          </a:graphicData>
        </a:graphic>
      </p:graphicFrame>
      <p:sp>
        <p:nvSpPr>
          <p:cNvPr id="15" name="CuadroTexto 14">
            <a:extLst>
              <a:ext uri="{FF2B5EF4-FFF2-40B4-BE49-F238E27FC236}">
                <a16:creationId xmlns:a16="http://schemas.microsoft.com/office/drawing/2014/main" id="{874C1236-F2E0-B1B3-32EC-A6E7C1EAEC27}"/>
              </a:ext>
            </a:extLst>
          </p:cNvPr>
          <p:cNvSpPr txBox="1"/>
          <p:nvPr/>
        </p:nvSpPr>
        <p:spPr>
          <a:xfrm>
            <a:off x="2077045"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4ta. Sesión Ordinaria del 4to. Trimestre 2024</a:t>
            </a:r>
          </a:p>
        </p:txBody>
      </p:sp>
      <p:pic>
        <p:nvPicPr>
          <p:cNvPr id="4" name="Imagen 3">
            <a:extLst>
              <a:ext uri="{FF2B5EF4-FFF2-40B4-BE49-F238E27FC236}">
                <a16:creationId xmlns:a16="http://schemas.microsoft.com/office/drawing/2014/main" id="{512E46F3-2D2E-EF46-27D5-F9076EC485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Tree>
    <p:extLst>
      <p:ext uri="{BB962C8B-B14F-4D97-AF65-F5344CB8AC3E}">
        <p14:creationId xmlns:p14="http://schemas.microsoft.com/office/powerpoint/2010/main" val="25831074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8">
            <a:extLst>
              <a:ext uri="{FF2B5EF4-FFF2-40B4-BE49-F238E27FC236}">
                <a16:creationId xmlns:a16="http://schemas.microsoft.com/office/drawing/2014/main" id="{884C7EE5-C7F9-4779-47FA-6C8D804CF192}"/>
              </a:ext>
            </a:extLst>
          </p:cNvPr>
          <p:cNvGraphicFramePr>
            <a:graphicFrameLocks noGrp="1"/>
          </p:cNvGraphicFramePr>
          <p:nvPr>
            <p:extLst>
              <p:ext uri="{D42A27DB-BD31-4B8C-83A1-F6EECF244321}">
                <p14:modId xmlns:p14="http://schemas.microsoft.com/office/powerpoint/2010/main" val="3258521485"/>
              </p:ext>
            </p:extLst>
          </p:nvPr>
        </p:nvGraphicFramePr>
        <p:xfrm>
          <a:off x="346289" y="200294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77392">
                <a:tc>
                  <a:txBody>
                    <a:bodyPr/>
                    <a:lstStyle/>
                    <a:p>
                      <a:pPr algn="ctr"/>
                      <a:r>
                        <a:rPr lang="es-ES" sz="1500">
                          <a:latin typeface="+mn-lt"/>
                        </a:rPr>
                        <a:t>Acuerdo Auditorías</a:t>
                      </a:r>
                    </a:p>
                  </a:txBody>
                  <a:tcPr anchor="ctr"/>
                </a:tc>
                <a:tc>
                  <a:txBody>
                    <a:bodyPr/>
                    <a:lstStyle/>
                    <a:p>
                      <a:pPr algn="ctr"/>
                      <a:r>
                        <a:rPr lang="es-ES" sz="1500">
                          <a:latin typeface="+mn-lt"/>
                        </a:rPr>
                        <a:t>Área Responsable </a:t>
                      </a:r>
                    </a:p>
                  </a:txBody>
                  <a:tcPr anchor="ctr"/>
                </a:tc>
                <a:tc>
                  <a:txBody>
                    <a:bodyPr/>
                    <a:lstStyle/>
                    <a:p>
                      <a:pPr algn="ctr"/>
                      <a:r>
                        <a:rPr lang="es-ES" sz="1500" b="1">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ES" sz="1200">
                        <a:solidFill>
                          <a:srgbClr val="FF0000"/>
                        </a:solidFill>
                        <a:latin typeface="+mn-lt"/>
                      </a:endParaRPr>
                    </a:p>
                  </a:txBody>
                  <a:tcPr/>
                </a:tc>
                <a:tc>
                  <a:txBody>
                    <a:bodyPr/>
                    <a:lstStyle/>
                    <a:p>
                      <a:endParaRPr lang="es-ES" sz="1200">
                        <a:solidFill>
                          <a:srgbClr val="FF0000"/>
                        </a:solidFill>
                        <a:latin typeface="+mn-lt"/>
                      </a:endParaRPr>
                    </a:p>
                  </a:txBody>
                  <a:tcPr/>
                </a:tc>
                <a:tc>
                  <a:txBody>
                    <a:bodyPr/>
                    <a:lstStyle/>
                    <a:p>
                      <a:endParaRPr lang="es-ES" sz="1200">
                        <a:solidFill>
                          <a:srgbClr val="FF0000"/>
                        </a:solidFill>
                        <a:latin typeface="+mn-lt"/>
                      </a:endParaRPr>
                    </a:p>
                  </a:txBody>
                  <a:tcPr/>
                </a:tc>
                <a:extLst>
                  <a:ext uri="{0D108BD9-81ED-4DB2-BD59-A6C34878D82A}">
                    <a16:rowId xmlns:a16="http://schemas.microsoft.com/office/drawing/2014/main" val="695581485"/>
                  </a:ext>
                </a:extLst>
              </a:tr>
              <a:tr h="370840">
                <a:tc>
                  <a:txBody>
                    <a:bodyPr/>
                    <a:lstStyle/>
                    <a:p>
                      <a:endParaRPr lang="es-ES">
                        <a:latin typeface="+mn-lt"/>
                      </a:endParaRPr>
                    </a:p>
                  </a:txBody>
                  <a:tcPr/>
                </a:tc>
                <a:tc>
                  <a:txBody>
                    <a:bodyPr/>
                    <a:lstStyle/>
                    <a:p>
                      <a:endParaRPr lang="es-ES">
                        <a:latin typeface="+mn-lt"/>
                      </a:endParaRPr>
                    </a:p>
                  </a:txBody>
                  <a:tcPr/>
                </a:tc>
                <a:tc>
                  <a:txBody>
                    <a:bodyPr/>
                    <a:lstStyle/>
                    <a:p>
                      <a:endParaRPr lang="es-ES">
                        <a:latin typeface="+mn-lt"/>
                      </a:endParaRPr>
                    </a:p>
                  </a:txBody>
                  <a:tcPr/>
                </a:tc>
                <a:extLst>
                  <a:ext uri="{0D108BD9-81ED-4DB2-BD59-A6C34878D82A}">
                    <a16:rowId xmlns:a16="http://schemas.microsoft.com/office/drawing/2014/main" val="1586698540"/>
                  </a:ext>
                </a:extLst>
              </a:tr>
            </a:tbl>
          </a:graphicData>
        </a:graphic>
      </p:graphicFrame>
      <p:sp>
        <p:nvSpPr>
          <p:cNvPr id="4" name="Rectángulo 3">
            <a:extLst>
              <a:ext uri="{FF2B5EF4-FFF2-40B4-BE49-F238E27FC236}">
                <a16:creationId xmlns:a16="http://schemas.microsoft.com/office/drawing/2014/main" id="{B8E06B76-56D3-2EC4-EADE-5C14AC092C48}"/>
              </a:ext>
            </a:extLst>
          </p:cNvPr>
          <p:cNvSpPr/>
          <p:nvPr/>
        </p:nvSpPr>
        <p:spPr>
          <a:xfrm>
            <a:off x="0" y="0"/>
            <a:ext cx="12192000" cy="19138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CuadroTexto 1">
            <a:extLst>
              <a:ext uri="{FF2B5EF4-FFF2-40B4-BE49-F238E27FC236}">
                <a16:creationId xmlns:a16="http://schemas.microsoft.com/office/drawing/2014/main" id="{911775A3-7906-9817-FFD2-424117383272}"/>
              </a:ext>
            </a:extLst>
          </p:cNvPr>
          <p:cNvSpPr txBox="1"/>
          <p:nvPr/>
        </p:nvSpPr>
        <p:spPr>
          <a:xfrm>
            <a:off x="697422" y="1239909"/>
            <a:ext cx="10807006" cy="523220"/>
          </a:xfrm>
          <a:prstGeom prst="rect">
            <a:avLst/>
          </a:prstGeom>
          <a:noFill/>
          <a:ln>
            <a:solidFill>
              <a:srgbClr val="FF0000"/>
            </a:solidFill>
          </a:ln>
        </p:spPr>
        <p:txBody>
          <a:bodyPr wrap="square" rtlCol="0">
            <a:spAutoFit/>
          </a:bodyPr>
          <a:lstStyle/>
          <a:p>
            <a:r>
              <a:rPr lang="es-MX" sz="1400">
                <a:solidFill>
                  <a:srgbClr val="FF0000"/>
                </a:solidFill>
              </a:rPr>
              <a:t>Con fundamento en el Capítulo IV, Sección III, Numeral 41.02. Los acuerdos se tomarán por mayoría de votos de los integrantes asistentes. En caso de empate el presidente contará con voto de calidad.</a:t>
            </a:r>
          </a:p>
        </p:txBody>
      </p:sp>
      <p:grpSp>
        <p:nvGrpSpPr>
          <p:cNvPr id="9" name="Grupo 8">
            <a:extLst>
              <a:ext uri="{FF2B5EF4-FFF2-40B4-BE49-F238E27FC236}">
                <a16:creationId xmlns:a16="http://schemas.microsoft.com/office/drawing/2014/main" id="{0E497B60-E9EE-6E96-31EB-A2E59368C8A1}"/>
              </a:ext>
            </a:extLst>
          </p:cNvPr>
          <p:cNvGrpSpPr/>
          <p:nvPr/>
        </p:nvGrpSpPr>
        <p:grpSpPr>
          <a:xfrm>
            <a:off x="346289" y="284341"/>
            <a:ext cx="11565257" cy="813283"/>
            <a:chOff x="346289" y="284341"/>
            <a:chExt cx="11565257" cy="813283"/>
          </a:xfrm>
        </p:grpSpPr>
        <p:sp>
          <p:nvSpPr>
            <p:cNvPr id="10" name="Google Shape;364;p19">
              <a:extLst>
                <a:ext uri="{FF2B5EF4-FFF2-40B4-BE49-F238E27FC236}">
                  <a16:creationId xmlns:a16="http://schemas.microsoft.com/office/drawing/2014/main" id="{BA28978D-336E-7901-5645-C4254AC4C7BE}"/>
                </a:ext>
              </a:extLst>
            </p:cNvPr>
            <p:cNvSpPr txBox="1"/>
            <p:nvPr/>
          </p:nvSpPr>
          <p:spPr>
            <a:xfrm>
              <a:off x="6848831" y="314997"/>
              <a:ext cx="4688149"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Votación para la Aprobación de Acuerdos Fiscalización y Auditorías</a:t>
              </a:r>
            </a:p>
          </p:txBody>
        </p:sp>
        <p:grpSp>
          <p:nvGrpSpPr>
            <p:cNvPr id="17" name="Grupo 16">
              <a:extLst>
                <a:ext uri="{FF2B5EF4-FFF2-40B4-BE49-F238E27FC236}">
                  <a16:creationId xmlns:a16="http://schemas.microsoft.com/office/drawing/2014/main" id="{CD011C7A-D913-0A63-76D1-9C034486E08D}"/>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EDDA6DEE-0A0E-9095-DBB5-B885FFBB24E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067ABE14-E237-35AB-DD42-9A151D88929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nvGrpSpPr>
          <p:cNvPr id="3" name="Grupo 2">
            <a:extLst>
              <a:ext uri="{FF2B5EF4-FFF2-40B4-BE49-F238E27FC236}">
                <a16:creationId xmlns:a16="http://schemas.microsoft.com/office/drawing/2014/main" id="{6A5ECF28-E0CC-8588-FBDA-CC6F13D68502}"/>
              </a:ext>
            </a:extLst>
          </p:cNvPr>
          <p:cNvGrpSpPr/>
          <p:nvPr/>
        </p:nvGrpSpPr>
        <p:grpSpPr>
          <a:xfrm>
            <a:off x="8705088" y="2557271"/>
            <a:ext cx="3177199" cy="3188210"/>
            <a:chOff x="7332920" y="2008202"/>
            <a:chExt cx="4161658" cy="4190580"/>
          </a:xfrm>
        </p:grpSpPr>
        <p:sp>
          <p:nvSpPr>
            <p:cNvPr id="5" name="Google Shape;2065;p35">
              <a:extLst>
                <a:ext uri="{FF2B5EF4-FFF2-40B4-BE49-F238E27FC236}">
                  <a16:creationId xmlns:a16="http://schemas.microsoft.com/office/drawing/2014/main" id="{103B6D41-0B89-2D01-2BE5-9E5EFD2D4A02}"/>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 name="Google Shape;2080;p35">
              <a:extLst>
                <a:ext uri="{FF2B5EF4-FFF2-40B4-BE49-F238E27FC236}">
                  <a16:creationId xmlns:a16="http://schemas.microsoft.com/office/drawing/2014/main" id="{52A7DF0D-36A2-E009-7A46-21EAC4468A96}"/>
                </a:ext>
              </a:extLst>
            </p:cNvPr>
            <p:cNvGrpSpPr/>
            <p:nvPr/>
          </p:nvGrpSpPr>
          <p:grpSpPr>
            <a:xfrm>
              <a:off x="7980102" y="2331531"/>
              <a:ext cx="3062177" cy="2939218"/>
              <a:chOff x="6543825" y="3202075"/>
              <a:chExt cx="296975" cy="275350"/>
            </a:xfrm>
            <a:solidFill>
              <a:srgbClr val="9D2E3B"/>
            </a:solidFill>
          </p:grpSpPr>
          <p:sp>
            <p:nvSpPr>
              <p:cNvPr id="11" name="Google Shape;2081;p35">
                <a:extLst>
                  <a:ext uri="{FF2B5EF4-FFF2-40B4-BE49-F238E27FC236}">
                    <a16:creationId xmlns:a16="http://schemas.microsoft.com/office/drawing/2014/main" id="{90CA77C9-3042-8223-551B-AAB3914DD2A3}"/>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 name="Google Shape;2082;p35">
                <a:extLst>
                  <a:ext uri="{FF2B5EF4-FFF2-40B4-BE49-F238E27FC236}">
                    <a16:creationId xmlns:a16="http://schemas.microsoft.com/office/drawing/2014/main" id="{34D07E64-8D41-1B00-FC42-F92BBEEB906D}"/>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 name="Google Shape;2083;p35">
                <a:extLst>
                  <a:ext uri="{FF2B5EF4-FFF2-40B4-BE49-F238E27FC236}">
                    <a16:creationId xmlns:a16="http://schemas.microsoft.com/office/drawing/2014/main" id="{7CFFB90A-EE95-CDB9-011F-CBA94CB487DE}"/>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2084;p35">
                <a:extLst>
                  <a:ext uri="{FF2B5EF4-FFF2-40B4-BE49-F238E27FC236}">
                    <a16:creationId xmlns:a16="http://schemas.microsoft.com/office/drawing/2014/main" id="{7BA0EBF4-2399-E7F6-A910-94410753B5B4}"/>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 name="Google Shape;2085;p35">
                <a:extLst>
                  <a:ext uri="{FF2B5EF4-FFF2-40B4-BE49-F238E27FC236}">
                    <a16:creationId xmlns:a16="http://schemas.microsoft.com/office/drawing/2014/main" id="{AF90B7DC-2E31-2F43-6AC6-EAD39C595A65}"/>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2086;p35">
                <a:extLst>
                  <a:ext uri="{FF2B5EF4-FFF2-40B4-BE49-F238E27FC236}">
                    <a16:creationId xmlns:a16="http://schemas.microsoft.com/office/drawing/2014/main" id="{246CDF35-D090-4387-5901-32EE11ACD8E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2087;p35">
                <a:extLst>
                  <a:ext uri="{FF2B5EF4-FFF2-40B4-BE49-F238E27FC236}">
                    <a16:creationId xmlns:a16="http://schemas.microsoft.com/office/drawing/2014/main" id="{67D5A03C-37A9-650A-D9E6-80CCF70B14AC}"/>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aphicFrame>
        <p:nvGraphicFramePr>
          <p:cNvPr id="8" name="Tabla 8">
            <a:extLst>
              <a:ext uri="{FF2B5EF4-FFF2-40B4-BE49-F238E27FC236}">
                <a16:creationId xmlns:a16="http://schemas.microsoft.com/office/drawing/2014/main" id="{B14E44A3-E517-BB41-1AD7-C3936CAD20F5}"/>
              </a:ext>
            </a:extLst>
          </p:cNvPr>
          <p:cNvGraphicFramePr>
            <a:graphicFrameLocks noGrp="1"/>
          </p:cNvGraphicFramePr>
          <p:nvPr>
            <p:extLst>
              <p:ext uri="{D42A27DB-BD31-4B8C-83A1-F6EECF244321}">
                <p14:modId xmlns:p14="http://schemas.microsoft.com/office/powerpoint/2010/main" val="57035491"/>
              </p:ext>
            </p:extLst>
          </p:nvPr>
        </p:nvGraphicFramePr>
        <p:xfrm>
          <a:off x="346289" y="351713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ES" sz="1500">
                          <a:latin typeface="+mn-lt"/>
                        </a:rPr>
                        <a:t>Acuerdo Observaciones</a:t>
                      </a:r>
                    </a:p>
                  </a:txBody>
                  <a:tcPr anchor="ctr"/>
                </a:tc>
                <a:tc>
                  <a:txBody>
                    <a:bodyPr/>
                    <a:lstStyle/>
                    <a:p>
                      <a:pPr algn="ctr"/>
                      <a:r>
                        <a:rPr lang="es-ES" sz="1500">
                          <a:latin typeface="+mn-lt"/>
                        </a:rPr>
                        <a:t>Área Responsable </a:t>
                      </a:r>
                    </a:p>
                  </a:txBody>
                  <a:tcPr anchor="ctr"/>
                </a:tc>
                <a:tc>
                  <a:txBody>
                    <a:bodyPr/>
                    <a:lstStyle/>
                    <a:p>
                      <a:pPr algn="ctr"/>
                      <a:r>
                        <a:rPr lang="es-ES" sz="1500" b="1">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ES" sz="1200">
                        <a:solidFill>
                          <a:srgbClr val="FF0000"/>
                        </a:solidFill>
                        <a:latin typeface="+mn-lt"/>
                      </a:endParaRPr>
                    </a:p>
                  </a:txBody>
                  <a:tcPr/>
                </a:tc>
                <a:tc>
                  <a:txBody>
                    <a:bodyPr/>
                    <a:lstStyle/>
                    <a:p>
                      <a:endParaRPr lang="es-ES" sz="1200">
                        <a:solidFill>
                          <a:srgbClr val="FF0000"/>
                        </a:solidFill>
                        <a:latin typeface="+mn-lt"/>
                      </a:endParaRPr>
                    </a:p>
                  </a:txBody>
                  <a:tcPr/>
                </a:tc>
                <a:tc>
                  <a:txBody>
                    <a:bodyPr/>
                    <a:lstStyle/>
                    <a:p>
                      <a:endParaRPr lang="es-ES" sz="1200">
                        <a:solidFill>
                          <a:srgbClr val="FF0000"/>
                        </a:solidFill>
                        <a:latin typeface="+mn-lt"/>
                      </a:endParaRPr>
                    </a:p>
                  </a:txBody>
                  <a:tcPr/>
                </a:tc>
                <a:extLst>
                  <a:ext uri="{0D108BD9-81ED-4DB2-BD59-A6C34878D82A}">
                    <a16:rowId xmlns:a16="http://schemas.microsoft.com/office/drawing/2014/main" val="695581485"/>
                  </a:ext>
                </a:extLst>
              </a:tr>
              <a:tr h="370840">
                <a:tc>
                  <a:txBody>
                    <a:bodyPr/>
                    <a:lstStyle/>
                    <a:p>
                      <a:endParaRPr lang="es-ES">
                        <a:latin typeface="+mn-lt"/>
                      </a:endParaRPr>
                    </a:p>
                  </a:txBody>
                  <a:tcPr/>
                </a:tc>
                <a:tc>
                  <a:txBody>
                    <a:bodyPr/>
                    <a:lstStyle/>
                    <a:p>
                      <a:endParaRPr lang="es-ES">
                        <a:latin typeface="+mn-lt"/>
                      </a:endParaRPr>
                    </a:p>
                  </a:txBody>
                  <a:tcPr/>
                </a:tc>
                <a:tc>
                  <a:txBody>
                    <a:bodyPr/>
                    <a:lstStyle/>
                    <a:p>
                      <a:endParaRPr lang="es-ES">
                        <a:latin typeface="+mn-lt"/>
                      </a:endParaRPr>
                    </a:p>
                  </a:txBody>
                  <a:tcPr/>
                </a:tc>
                <a:extLst>
                  <a:ext uri="{0D108BD9-81ED-4DB2-BD59-A6C34878D82A}">
                    <a16:rowId xmlns:a16="http://schemas.microsoft.com/office/drawing/2014/main" val="1586698540"/>
                  </a:ext>
                </a:extLst>
              </a:tr>
            </a:tbl>
          </a:graphicData>
        </a:graphic>
      </p:graphicFrame>
      <p:pic>
        <p:nvPicPr>
          <p:cNvPr id="16" name="Imagen 15">
            <a:extLst>
              <a:ext uri="{FF2B5EF4-FFF2-40B4-BE49-F238E27FC236}">
                <a16:creationId xmlns:a16="http://schemas.microsoft.com/office/drawing/2014/main" id="{D1AFAAAD-2607-BA31-75CF-5CD5662907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8" name="CuadroTexto 17">
            <a:extLst>
              <a:ext uri="{FF2B5EF4-FFF2-40B4-BE49-F238E27FC236}">
                <a16:creationId xmlns:a16="http://schemas.microsoft.com/office/drawing/2014/main" id="{221A4A96-A013-C37A-FB8B-BA17BC00EE66}"/>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22867471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6BAF87-CC3F-8F54-7F81-5623844CFEF2}"/>
            </a:ext>
          </a:extLst>
        </p:cNvPr>
        <p:cNvGrpSpPr/>
        <p:nvPr/>
      </p:nvGrpSpPr>
      <p:grpSpPr>
        <a:xfrm>
          <a:off x="0" y="0"/>
          <a:ext cx="0" cy="0"/>
          <a:chOff x="0" y="0"/>
          <a:chExt cx="0" cy="0"/>
        </a:xfrm>
      </p:grpSpPr>
      <p:grpSp>
        <p:nvGrpSpPr>
          <p:cNvPr id="27" name="Grupo 26">
            <a:extLst>
              <a:ext uri="{FF2B5EF4-FFF2-40B4-BE49-F238E27FC236}">
                <a16:creationId xmlns:a16="http://schemas.microsoft.com/office/drawing/2014/main" id="{D7CC8DAF-B023-B22F-1B7B-1BE189D33753}"/>
              </a:ext>
            </a:extLst>
          </p:cNvPr>
          <p:cNvGrpSpPr/>
          <p:nvPr/>
        </p:nvGrpSpPr>
        <p:grpSpPr>
          <a:xfrm>
            <a:off x="1938528" y="1588549"/>
            <a:ext cx="8684594" cy="4669869"/>
            <a:chOff x="1563291" y="2088190"/>
            <a:chExt cx="8724817" cy="4440254"/>
          </a:xfrm>
        </p:grpSpPr>
        <p:sp>
          <p:nvSpPr>
            <p:cNvPr id="28" name="TextBox 18">
              <a:extLst>
                <a:ext uri="{FF2B5EF4-FFF2-40B4-BE49-F238E27FC236}">
                  <a16:creationId xmlns:a16="http://schemas.microsoft.com/office/drawing/2014/main" id="{7277E83C-3D41-79C1-E849-B769CBD16F5C}"/>
                </a:ext>
              </a:extLst>
            </p:cNvPr>
            <p:cNvSpPr txBox="1"/>
            <p:nvPr/>
          </p:nvSpPr>
          <p:spPr>
            <a:xfrm>
              <a:off x="1563291" y="2333424"/>
              <a:ext cx="3521592" cy="902195"/>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nSpc>
                  <a:spcPct val="80000"/>
                </a:lnSpc>
                <a:defRPr/>
              </a:pPr>
              <a:r>
                <a:rPr kumimoji="0" lang="en-US" sz="2300" b="1" i="0" u="none" strike="noStrike" kern="0" cap="none" spc="0" normalizeH="0" baseline="0" noProof="0" dirty="0">
                  <a:ln>
                    <a:noFill/>
                  </a:ln>
                  <a:solidFill>
                    <a:srgbClr val="CC9900"/>
                  </a:solidFill>
                  <a:effectLst/>
                  <a:uLnTx/>
                  <a:uFillTx/>
                  <a:latin typeface="LuloCleanW01-OneBold"/>
                </a:rPr>
                <a:t>5. </a:t>
              </a:r>
              <a:r>
                <a:rPr lang="en-US" sz="2300" b="1" kern="0" dirty="0">
                  <a:solidFill>
                    <a:srgbClr val="CC9900"/>
                  </a:solidFill>
                  <a:latin typeface="LuloCleanW01-OneBold"/>
                </a:rPr>
                <a:t>PROGRAMA DE TRABAJO DE CONTROL INTERNO</a:t>
              </a:r>
              <a:endParaRPr kumimoji="0" lang="en-US" sz="2300" b="1" i="0" u="none" strike="noStrike" kern="0" cap="none" spc="0" normalizeH="0" baseline="0" noProof="0" dirty="0">
                <a:ln>
                  <a:noFill/>
                </a:ln>
                <a:solidFill>
                  <a:srgbClr val="CC9900"/>
                </a:solidFill>
                <a:effectLst/>
                <a:uLnTx/>
                <a:uFillTx/>
                <a:latin typeface="LuloCleanW01-OneBold"/>
              </a:endParaRPr>
            </a:p>
          </p:txBody>
        </p:sp>
        <p:sp>
          <p:nvSpPr>
            <p:cNvPr id="29" name="TextBox 19">
              <a:extLst>
                <a:ext uri="{FF2B5EF4-FFF2-40B4-BE49-F238E27FC236}">
                  <a16:creationId xmlns:a16="http://schemas.microsoft.com/office/drawing/2014/main" id="{205A885B-FD46-3781-B9FD-B1A12781A6C9}"/>
                </a:ext>
              </a:extLst>
            </p:cNvPr>
            <p:cNvSpPr txBox="1"/>
            <p:nvPr/>
          </p:nvSpPr>
          <p:spPr>
            <a:xfrm>
              <a:off x="1563291" y="3543482"/>
              <a:ext cx="3842894" cy="2984962"/>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285750" indent="-285750">
                <a:buFont typeface="Arial" panose="020B0604020202020204" pitchFamily="34" charset="0"/>
                <a:buChar char="•"/>
              </a:pPr>
              <a:r>
                <a:rPr lang="es-MX" kern="0" dirty="0">
                  <a:solidFill>
                    <a:prstClr val="black"/>
                  </a:solidFill>
                  <a:latin typeface="LuloCleanW01-OneBold"/>
                  <a:cs typeface="Arial" panose="020B0604020202020204" pitchFamily="34" charset="0"/>
                  <a:sym typeface="Fira Sans"/>
                </a:rPr>
                <a:t>Resultados de la Autoevaluación al Control Interno 2024</a:t>
              </a:r>
              <a:endParaRPr lang="es-ES" kern="0" dirty="0">
                <a:solidFill>
                  <a:prstClr val="black"/>
                </a:solidFill>
                <a:latin typeface="LuloCleanW01-OneBold"/>
                <a:cs typeface="Arial" panose="020B0604020202020204" pitchFamily="34" charset="0"/>
                <a:sym typeface="Fira Sans"/>
              </a:endParaRPr>
            </a:p>
            <a:p>
              <a:pPr marL="285750" indent="-285750">
                <a:buFont typeface="Arial" panose="020B0604020202020204" pitchFamily="34" charset="0"/>
                <a:buChar char="•"/>
              </a:pPr>
              <a:r>
                <a:rPr lang="es-ES" kern="0" dirty="0">
                  <a:solidFill>
                    <a:prstClr val="black"/>
                  </a:solidFill>
                  <a:latin typeface="LuloCleanW01-OneBold"/>
                  <a:cs typeface="Arial" panose="020B0604020202020204" pitchFamily="34" charset="0"/>
                  <a:sym typeface="Fira Sans"/>
                </a:rPr>
                <a:t>Cierre de Programa de Trabajo de Control Interno 2024.</a:t>
              </a:r>
            </a:p>
            <a:p>
              <a:pPr marL="285750" indent="-285750">
                <a:buFont typeface="Arial" panose="020B0604020202020204" pitchFamily="34" charset="0"/>
                <a:buChar char="•"/>
              </a:pPr>
              <a:r>
                <a:rPr lang="es-ES" kern="0" dirty="0">
                  <a:solidFill>
                    <a:prstClr val="black"/>
                  </a:solidFill>
                  <a:latin typeface="LuloCleanW01-OneBold"/>
                  <a:cs typeface="Arial" panose="020B0604020202020204" pitchFamily="34" charset="0"/>
                  <a:sym typeface="Fira Sans"/>
                </a:rPr>
                <a:t>Reporte Anual del Comportamiento de los riesgos.</a:t>
              </a:r>
            </a:p>
            <a:p>
              <a:pPr marL="285750" indent="-285750">
                <a:buFont typeface="Arial" panose="020B0604020202020204" pitchFamily="34" charset="0"/>
                <a:buChar char="•"/>
              </a:pPr>
              <a:r>
                <a:rPr lang="es-ES" kern="0" dirty="0">
                  <a:solidFill>
                    <a:prstClr val="black"/>
                  </a:solidFill>
                  <a:latin typeface="LuloCleanW01-OneBold"/>
                  <a:cs typeface="Arial" panose="020B0604020202020204" pitchFamily="34" charset="0"/>
                  <a:sym typeface="Fira Sans"/>
                </a:rPr>
                <a:t>Programa de Trabajo de Control Interno 2025</a:t>
              </a:r>
            </a:p>
            <a:p>
              <a:endParaRPr lang="es-ES" sz="1800" b="1" dirty="0">
                <a:solidFill>
                  <a:schemeClr val="dk1"/>
                </a:solidFill>
                <a:ea typeface="Fira Sans"/>
                <a:cs typeface="Fira Sans"/>
                <a:sym typeface="Fira Sans"/>
              </a:endParaRPr>
            </a:p>
            <a:p>
              <a:pPr marL="0" lvl="0" indent="0" rtl="0">
                <a:spcBef>
                  <a:spcPts val="0"/>
                </a:spcBef>
                <a:spcAft>
                  <a:spcPts val="0"/>
                </a:spcAft>
                <a:buNone/>
              </a:pPr>
              <a:endParaRPr lang="es-ES" kern="0" dirty="0">
                <a:solidFill>
                  <a:prstClr val="black"/>
                </a:solidFill>
                <a:latin typeface="LuloCleanW01-OneBold"/>
                <a:cs typeface="Arial" panose="020B0604020202020204" pitchFamily="34" charset="0"/>
                <a:sym typeface="Fira Sans"/>
              </a:endParaRPr>
            </a:p>
            <a:p>
              <a:pPr marL="0" lvl="0" indent="0" rtl="0">
                <a:spcBef>
                  <a:spcPts val="0"/>
                </a:spcBef>
                <a:spcAft>
                  <a:spcPts val="0"/>
                </a:spcAft>
                <a:buNone/>
              </a:pPr>
              <a:endParaRPr lang="es-ES" kern="0" dirty="0">
                <a:solidFill>
                  <a:prstClr val="black"/>
                </a:solidFill>
                <a:latin typeface="LuloCleanW01-OneBold"/>
                <a:cs typeface="Arial" panose="020B0604020202020204" pitchFamily="34" charset="0"/>
                <a:sym typeface="Fira Sans"/>
              </a:endParaRPr>
            </a:p>
          </p:txBody>
        </p:sp>
        <p:sp>
          <p:nvSpPr>
            <p:cNvPr id="48" name="Cube 11">
              <a:extLst>
                <a:ext uri="{FF2B5EF4-FFF2-40B4-BE49-F238E27FC236}">
                  <a16:creationId xmlns:a16="http://schemas.microsoft.com/office/drawing/2014/main" id="{C9C7C7B8-C6E1-F7E9-51F7-E8A8CB4C260E}"/>
                </a:ext>
              </a:extLst>
            </p:cNvPr>
            <p:cNvSpPr/>
            <p:nvPr/>
          </p:nvSpPr>
          <p:spPr>
            <a:xfrm rot="2700000">
              <a:off x="6697991" y="2084809"/>
              <a:ext cx="3586735" cy="3593498"/>
            </a:xfrm>
            <a:prstGeom prst="cube">
              <a:avLst>
                <a:gd name="adj" fmla="val 14635"/>
              </a:avLst>
            </a:prstGeom>
            <a:solidFill>
              <a:srgbClr val="9C2F3F"/>
            </a:solidFill>
            <a:ln w="12700" cap="flat" cmpd="sng" algn="ctr">
              <a:solidFill>
                <a:schemeClr val="accent1"/>
              </a:solid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DADCDF45-469C-E41E-CDC7-3D3D99D3C0BE}"/>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lang="en-US" sz="9600" kern="0" dirty="0">
                  <a:solidFill>
                    <a:schemeClr val="bg1"/>
                  </a:solidFill>
                </a:rPr>
                <a:t>5</a:t>
              </a:r>
              <a:endParaRPr kumimoji="0" lang="en-US" sz="9600" b="0" i="0" u="none" strike="noStrike" kern="0" cap="none" spc="0" normalizeH="0" baseline="0" noProof="0" dirty="0">
                <a:ln>
                  <a:noFill/>
                </a:ln>
                <a:solidFill>
                  <a:schemeClr val="bg1"/>
                </a:solidFill>
                <a:effectLst/>
                <a:uLnTx/>
                <a:uFillTx/>
              </a:endParaRPr>
            </a:p>
          </p:txBody>
        </p:sp>
        <p:sp>
          <p:nvSpPr>
            <p:cNvPr id="41" name="Round Same Side Corner Rectangle 26">
              <a:extLst>
                <a:ext uri="{FF2B5EF4-FFF2-40B4-BE49-F238E27FC236}">
                  <a16:creationId xmlns:a16="http://schemas.microsoft.com/office/drawing/2014/main" id="{99294634-3262-D3D8-2C1D-7F48A62FE7C0}"/>
                </a:ext>
              </a:extLst>
            </p:cNvPr>
            <p:cNvSpPr/>
            <p:nvPr/>
          </p:nvSpPr>
          <p:spPr>
            <a:xfrm rot="5400000">
              <a:off x="1914719" y="2911667"/>
              <a:ext cx="55320" cy="553350"/>
            </a:xfrm>
            <a:prstGeom prst="round2SameRect">
              <a:avLst>
                <a:gd name="adj1" fmla="val 50000"/>
                <a:gd name="adj2" fmla="val 0"/>
              </a:avLst>
            </a:prstGeom>
            <a:solidFill>
              <a:schemeClr val="bg2">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2" name="Rectángulo 1">
            <a:extLst>
              <a:ext uri="{FF2B5EF4-FFF2-40B4-BE49-F238E27FC236}">
                <a16:creationId xmlns:a16="http://schemas.microsoft.com/office/drawing/2014/main" id="{BBEA3229-F05F-40B9-7651-25734948DD83}"/>
              </a:ext>
            </a:extLst>
          </p:cNvPr>
          <p:cNvSpPr/>
          <p:nvPr/>
        </p:nvSpPr>
        <p:spPr>
          <a:xfrm>
            <a:off x="0" y="0"/>
            <a:ext cx="12192000" cy="22782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3" name="Grupo 2">
            <a:extLst>
              <a:ext uri="{FF2B5EF4-FFF2-40B4-BE49-F238E27FC236}">
                <a16:creationId xmlns:a16="http://schemas.microsoft.com/office/drawing/2014/main" id="{8B59515C-956C-B4A1-563A-B79022F159D7}"/>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8C7AA192-DBC6-C05E-FDA0-8E586C1D80D1}"/>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Desahogo de Temas </a:t>
              </a:r>
            </a:p>
          </p:txBody>
        </p:sp>
        <p:grpSp>
          <p:nvGrpSpPr>
            <p:cNvPr id="7" name="Grupo 6">
              <a:extLst>
                <a:ext uri="{FF2B5EF4-FFF2-40B4-BE49-F238E27FC236}">
                  <a16:creationId xmlns:a16="http://schemas.microsoft.com/office/drawing/2014/main" id="{EA28F5A2-F31D-5575-44FF-DA96BE6259AB}"/>
                </a:ext>
              </a:extLst>
            </p:cNvPr>
            <p:cNvGrpSpPr/>
            <p:nvPr/>
          </p:nvGrpSpPr>
          <p:grpSpPr>
            <a:xfrm>
              <a:off x="346289" y="284341"/>
              <a:ext cx="11565257" cy="813283"/>
              <a:chOff x="346289" y="284341"/>
              <a:chExt cx="11565257" cy="813283"/>
            </a:xfrm>
          </p:grpSpPr>
          <p:cxnSp>
            <p:nvCxnSpPr>
              <p:cNvPr id="13" name="Conector recto 12">
                <a:extLst>
                  <a:ext uri="{FF2B5EF4-FFF2-40B4-BE49-F238E27FC236}">
                    <a16:creationId xmlns:a16="http://schemas.microsoft.com/office/drawing/2014/main" id="{5254C408-327C-9536-5778-5CF6B196DDD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6" name="Google Shape;188;p2" descr="Un conjunto de letras blancas en un fondo blanco&#10;&#10;Descripción generada automáticamente con confianza media">
                <a:extLst>
                  <a:ext uri="{FF2B5EF4-FFF2-40B4-BE49-F238E27FC236}">
                    <a16:creationId xmlns:a16="http://schemas.microsoft.com/office/drawing/2014/main" id="{39EC8A4D-2516-B1A2-3B71-5EF6BCF033BC}"/>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F30E4973-5484-260B-C004-096835B126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6" name="CuadroTexto 5">
            <a:extLst>
              <a:ext uri="{FF2B5EF4-FFF2-40B4-BE49-F238E27FC236}">
                <a16:creationId xmlns:a16="http://schemas.microsoft.com/office/drawing/2014/main" id="{799086AC-29B8-FC66-B4D8-587FE897D2E9}"/>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3976243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4985F5-02EC-6A1C-DFC1-0E9A04279F70}"/>
            </a:ext>
          </a:extLst>
        </p:cNvPr>
        <p:cNvGrpSpPr/>
        <p:nvPr/>
      </p:nvGrpSpPr>
      <p:grpSpPr>
        <a:xfrm>
          <a:off x="0" y="0"/>
          <a:ext cx="0" cy="0"/>
          <a:chOff x="0" y="0"/>
          <a:chExt cx="0" cy="0"/>
        </a:xfrm>
      </p:grpSpPr>
      <p:sp>
        <p:nvSpPr>
          <p:cNvPr id="11" name="Rectángulo 10">
            <a:extLst>
              <a:ext uri="{FF2B5EF4-FFF2-40B4-BE49-F238E27FC236}">
                <a16:creationId xmlns:a16="http://schemas.microsoft.com/office/drawing/2014/main" id="{F34E908F-2CD6-E302-2A90-3BD495B57D01}"/>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3" name="Grupo 12">
            <a:extLst>
              <a:ext uri="{FF2B5EF4-FFF2-40B4-BE49-F238E27FC236}">
                <a16:creationId xmlns:a16="http://schemas.microsoft.com/office/drawing/2014/main" id="{9C245A0C-830D-84A1-71B7-93F8D70E0522}"/>
              </a:ext>
            </a:extLst>
          </p:cNvPr>
          <p:cNvGrpSpPr/>
          <p:nvPr/>
        </p:nvGrpSpPr>
        <p:grpSpPr>
          <a:xfrm>
            <a:off x="346289" y="284341"/>
            <a:ext cx="11565257" cy="813283"/>
            <a:chOff x="346289" y="284341"/>
            <a:chExt cx="11565257" cy="813283"/>
          </a:xfrm>
        </p:grpSpPr>
        <p:sp>
          <p:nvSpPr>
            <p:cNvPr id="14" name="Google Shape;364;p19">
              <a:extLst>
                <a:ext uri="{FF2B5EF4-FFF2-40B4-BE49-F238E27FC236}">
                  <a16:creationId xmlns:a16="http://schemas.microsoft.com/office/drawing/2014/main" id="{190ABDF6-7A19-C85B-4D03-326768A87B86}"/>
                </a:ext>
              </a:extLst>
            </p:cNvPr>
            <p:cNvSpPr txBox="1"/>
            <p:nvPr/>
          </p:nvSpPr>
          <p:spPr>
            <a:xfrm>
              <a:off x="6848831" y="314997"/>
              <a:ext cx="4645175"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Resultados de la Autoevaluación al Control Interno 2024</a:t>
              </a:r>
            </a:p>
          </p:txBody>
        </p:sp>
        <p:grpSp>
          <p:nvGrpSpPr>
            <p:cNvPr id="16" name="Grupo 15">
              <a:extLst>
                <a:ext uri="{FF2B5EF4-FFF2-40B4-BE49-F238E27FC236}">
                  <a16:creationId xmlns:a16="http://schemas.microsoft.com/office/drawing/2014/main" id="{FEBAD669-0877-A5EC-41B2-E006A6A09AF5}"/>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B77DA1A2-2AA3-8093-0518-A7743B83B31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444F0467-CC80-D60A-D81B-7DBD1F6D3DF2}"/>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4" name="image1.png">
            <a:extLst>
              <a:ext uri="{FF2B5EF4-FFF2-40B4-BE49-F238E27FC236}">
                <a16:creationId xmlns:a16="http://schemas.microsoft.com/office/drawing/2014/main" id="{E1612484-B456-085A-1E16-FFB808F208A8}"/>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02705" y="203692"/>
            <a:ext cx="1937084" cy="794084"/>
          </a:xfrm>
          <a:prstGeom prst="rect">
            <a:avLst/>
          </a:prstGeom>
          <a:ln/>
        </p:spPr>
      </p:pic>
      <p:sp>
        <p:nvSpPr>
          <p:cNvPr id="2" name="CuadroTexto 1">
            <a:extLst>
              <a:ext uri="{FF2B5EF4-FFF2-40B4-BE49-F238E27FC236}">
                <a16:creationId xmlns:a16="http://schemas.microsoft.com/office/drawing/2014/main" id="{48910277-76A5-12D4-2DB3-69143A6FBBCF}"/>
              </a:ext>
            </a:extLst>
          </p:cNvPr>
          <p:cNvSpPr txBox="1"/>
          <p:nvPr/>
        </p:nvSpPr>
        <p:spPr>
          <a:xfrm>
            <a:off x="2039789" y="1277722"/>
            <a:ext cx="1810512"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s-MX" dirty="0"/>
              <a:t>ECONOMÍA</a:t>
            </a:r>
          </a:p>
        </p:txBody>
      </p:sp>
      <p:pic>
        <p:nvPicPr>
          <p:cNvPr id="5" name="Imagen 4">
            <a:extLst>
              <a:ext uri="{FF2B5EF4-FFF2-40B4-BE49-F238E27FC236}">
                <a16:creationId xmlns:a16="http://schemas.microsoft.com/office/drawing/2014/main" id="{E48C3BFE-1A53-D05B-68ED-A3C41E08A29E}"/>
              </a:ext>
            </a:extLst>
          </p:cNvPr>
          <p:cNvPicPr>
            <a:picLocks noChangeAspect="1"/>
          </p:cNvPicPr>
          <p:nvPr/>
        </p:nvPicPr>
        <p:blipFill>
          <a:blip r:embed="rId5"/>
          <a:stretch>
            <a:fillRect/>
          </a:stretch>
        </p:blipFill>
        <p:spPr>
          <a:xfrm>
            <a:off x="697994" y="1890255"/>
            <a:ext cx="4974349" cy="4185931"/>
          </a:xfrm>
          <a:prstGeom prst="rect">
            <a:avLst/>
          </a:prstGeom>
        </p:spPr>
      </p:pic>
      <p:sp>
        <p:nvSpPr>
          <p:cNvPr id="6" name="CuadroTexto 5">
            <a:extLst>
              <a:ext uri="{FF2B5EF4-FFF2-40B4-BE49-F238E27FC236}">
                <a16:creationId xmlns:a16="http://schemas.microsoft.com/office/drawing/2014/main" id="{2B097311-164D-D3BC-561E-BC5F352B1F2D}"/>
              </a:ext>
            </a:extLst>
          </p:cNvPr>
          <p:cNvSpPr txBox="1"/>
          <p:nvPr/>
        </p:nvSpPr>
        <p:spPr>
          <a:xfrm>
            <a:off x="8101576" y="1318026"/>
            <a:ext cx="1810512"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s-MX" dirty="0"/>
              <a:t>TURISMO</a:t>
            </a:r>
          </a:p>
        </p:txBody>
      </p:sp>
      <p:pic>
        <p:nvPicPr>
          <p:cNvPr id="8" name="Imagen 7">
            <a:extLst>
              <a:ext uri="{FF2B5EF4-FFF2-40B4-BE49-F238E27FC236}">
                <a16:creationId xmlns:a16="http://schemas.microsoft.com/office/drawing/2014/main" id="{677D25BD-DA2A-2859-635B-6A79868C888B}"/>
              </a:ext>
            </a:extLst>
          </p:cNvPr>
          <p:cNvPicPr>
            <a:picLocks noChangeAspect="1"/>
          </p:cNvPicPr>
          <p:nvPr/>
        </p:nvPicPr>
        <p:blipFill>
          <a:blip r:embed="rId6"/>
          <a:stretch>
            <a:fillRect/>
          </a:stretch>
        </p:blipFill>
        <p:spPr>
          <a:xfrm>
            <a:off x="6519658" y="1875626"/>
            <a:ext cx="4974348" cy="4200560"/>
          </a:xfrm>
          <a:prstGeom prst="rect">
            <a:avLst/>
          </a:prstGeom>
        </p:spPr>
      </p:pic>
    </p:spTree>
    <p:extLst>
      <p:ext uri="{BB962C8B-B14F-4D97-AF65-F5344CB8AC3E}">
        <p14:creationId xmlns:p14="http://schemas.microsoft.com/office/powerpoint/2010/main" val="41820844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609CFB-9C48-CB62-11EE-884496C9772C}"/>
            </a:ext>
          </a:extLst>
        </p:cNvPr>
        <p:cNvGrpSpPr/>
        <p:nvPr/>
      </p:nvGrpSpPr>
      <p:grpSpPr>
        <a:xfrm>
          <a:off x="0" y="0"/>
          <a:ext cx="0" cy="0"/>
          <a:chOff x="0" y="0"/>
          <a:chExt cx="0" cy="0"/>
        </a:xfrm>
      </p:grpSpPr>
      <p:sp>
        <p:nvSpPr>
          <p:cNvPr id="11" name="Rectángulo 10">
            <a:extLst>
              <a:ext uri="{FF2B5EF4-FFF2-40B4-BE49-F238E27FC236}">
                <a16:creationId xmlns:a16="http://schemas.microsoft.com/office/drawing/2014/main" id="{AFDB8EB1-B69A-F01B-1B9A-5A8B58165F0B}"/>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3" name="Grupo 12">
            <a:extLst>
              <a:ext uri="{FF2B5EF4-FFF2-40B4-BE49-F238E27FC236}">
                <a16:creationId xmlns:a16="http://schemas.microsoft.com/office/drawing/2014/main" id="{6C69F65B-9C13-BD28-E4FC-1E418E1EDABE}"/>
              </a:ext>
            </a:extLst>
          </p:cNvPr>
          <p:cNvGrpSpPr/>
          <p:nvPr/>
        </p:nvGrpSpPr>
        <p:grpSpPr>
          <a:xfrm>
            <a:off x="346289" y="284341"/>
            <a:ext cx="11565257" cy="813283"/>
            <a:chOff x="346289" y="284341"/>
            <a:chExt cx="11565257" cy="813283"/>
          </a:xfrm>
        </p:grpSpPr>
        <p:sp>
          <p:nvSpPr>
            <p:cNvPr id="14" name="Google Shape;364;p19">
              <a:extLst>
                <a:ext uri="{FF2B5EF4-FFF2-40B4-BE49-F238E27FC236}">
                  <a16:creationId xmlns:a16="http://schemas.microsoft.com/office/drawing/2014/main" id="{FC875F70-09AF-3E19-F7F9-C41B0E2E94A5}"/>
                </a:ext>
              </a:extLst>
            </p:cNvPr>
            <p:cNvSpPr txBox="1"/>
            <p:nvPr/>
          </p:nvSpPr>
          <p:spPr>
            <a:xfrm>
              <a:off x="6848831" y="314997"/>
              <a:ext cx="4645175"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Cierre de Programa de Trabajo de Control Interno 2024</a:t>
              </a:r>
            </a:p>
          </p:txBody>
        </p:sp>
        <p:grpSp>
          <p:nvGrpSpPr>
            <p:cNvPr id="16" name="Grupo 15">
              <a:extLst>
                <a:ext uri="{FF2B5EF4-FFF2-40B4-BE49-F238E27FC236}">
                  <a16:creationId xmlns:a16="http://schemas.microsoft.com/office/drawing/2014/main" id="{5079D487-D848-E7C1-14DE-52F53F0A79DA}"/>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D289A666-3043-5F35-4EE8-88C1A186AD6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22E69787-AD5A-FA77-4269-71383DC5FBD6}"/>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2764A6C9-1A46-FA68-7356-BAB6E61364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4" name="CuadroTexto 3">
            <a:extLst>
              <a:ext uri="{FF2B5EF4-FFF2-40B4-BE49-F238E27FC236}">
                <a16:creationId xmlns:a16="http://schemas.microsoft.com/office/drawing/2014/main" id="{6EB3AD30-4A02-9F8D-EA2C-2CCA8E0FC20F}"/>
              </a:ext>
            </a:extLst>
          </p:cNvPr>
          <p:cNvSpPr txBox="1"/>
          <p:nvPr/>
        </p:nvSpPr>
        <p:spPr>
          <a:xfrm>
            <a:off x="2829193" y="314996"/>
            <a:ext cx="2382885"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s-MX" sz="2400" dirty="0"/>
              <a:t>ECONOMÍA</a:t>
            </a:r>
          </a:p>
        </p:txBody>
      </p:sp>
      <p:graphicFrame>
        <p:nvGraphicFramePr>
          <p:cNvPr id="33" name="CuadroTexto 14">
            <a:extLst>
              <a:ext uri="{FF2B5EF4-FFF2-40B4-BE49-F238E27FC236}">
                <a16:creationId xmlns:a16="http://schemas.microsoft.com/office/drawing/2014/main" id="{CCF6C55D-9C83-3AE9-79FC-7C2B3297CD66}"/>
              </a:ext>
            </a:extLst>
          </p:cNvPr>
          <p:cNvGraphicFramePr/>
          <p:nvPr>
            <p:extLst>
              <p:ext uri="{D42A27DB-BD31-4B8C-83A1-F6EECF244321}">
                <p14:modId xmlns:p14="http://schemas.microsoft.com/office/powerpoint/2010/main" val="337360922"/>
              </p:ext>
            </p:extLst>
          </p:nvPr>
        </p:nvGraphicFramePr>
        <p:xfrm>
          <a:off x="441978" y="1275305"/>
          <a:ext cx="11308044" cy="435349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6760616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1B8248-6697-6630-A8E8-3E55AC960E25}"/>
            </a:ext>
          </a:extLst>
        </p:cNvPr>
        <p:cNvGrpSpPr/>
        <p:nvPr/>
      </p:nvGrpSpPr>
      <p:grpSpPr>
        <a:xfrm>
          <a:off x="0" y="0"/>
          <a:ext cx="0" cy="0"/>
          <a:chOff x="0" y="0"/>
          <a:chExt cx="0" cy="0"/>
        </a:xfrm>
      </p:grpSpPr>
      <p:sp>
        <p:nvSpPr>
          <p:cNvPr id="11" name="Rectángulo 10">
            <a:extLst>
              <a:ext uri="{FF2B5EF4-FFF2-40B4-BE49-F238E27FC236}">
                <a16:creationId xmlns:a16="http://schemas.microsoft.com/office/drawing/2014/main" id="{2838CF7B-ADC7-3A0D-0952-71896F05CB5A}"/>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3" name="Grupo 12">
            <a:extLst>
              <a:ext uri="{FF2B5EF4-FFF2-40B4-BE49-F238E27FC236}">
                <a16:creationId xmlns:a16="http://schemas.microsoft.com/office/drawing/2014/main" id="{4E376C8E-F973-71E2-FD02-1F78769D2750}"/>
              </a:ext>
            </a:extLst>
          </p:cNvPr>
          <p:cNvGrpSpPr/>
          <p:nvPr/>
        </p:nvGrpSpPr>
        <p:grpSpPr>
          <a:xfrm>
            <a:off x="346289" y="284341"/>
            <a:ext cx="11565257" cy="813283"/>
            <a:chOff x="346289" y="284341"/>
            <a:chExt cx="11565257" cy="813283"/>
          </a:xfrm>
        </p:grpSpPr>
        <p:sp>
          <p:nvSpPr>
            <p:cNvPr id="14" name="Google Shape;364;p19">
              <a:extLst>
                <a:ext uri="{FF2B5EF4-FFF2-40B4-BE49-F238E27FC236}">
                  <a16:creationId xmlns:a16="http://schemas.microsoft.com/office/drawing/2014/main" id="{9A9FB02D-6768-59B3-AB29-A91542E277A1}"/>
                </a:ext>
              </a:extLst>
            </p:cNvPr>
            <p:cNvSpPr txBox="1"/>
            <p:nvPr/>
          </p:nvSpPr>
          <p:spPr>
            <a:xfrm>
              <a:off x="6848831" y="314997"/>
              <a:ext cx="4645175"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Reporte anual del comportamiento de los riesgos</a:t>
              </a:r>
            </a:p>
          </p:txBody>
        </p:sp>
        <p:grpSp>
          <p:nvGrpSpPr>
            <p:cNvPr id="16" name="Grupo 15">
              <a:extLst>
                <a:ext uri="{FF2B5EF4-FFF2-40B4-BE49-F238E27FC236}">
                  <a16:creationId xmlns:a16="http://schemas.microsoft.com/office/drawing/2014/main" id="{66B80B27-7733-CFF9-1817-D660E4FCF1E5}"/>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B3034937-4906-252F-BAD5-E5128EEEC0B0}"/>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272343CA-F332-DA5B-6FE4-278DA7A955B2}"/>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60CD4746-CDCF-350D-EA50-B96A5DBA23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4" name="CuadroTexto 3">
            <a:extLst>
              <a:ext uri="{FF2B5EF4-FFF2-40B4-BE49-F238E27FC236}">
                <a16:creationId xmlns:a16="http://schemas.microsoft.com/office/drawing/2014/main" id="{1E505521-B575-382E-711D-DE172B255415}"/>
              </a:ext>
            </a:extLst>
          </p:cNvPr>
          <p:cNvSpPr txBox="1"/>
          <p:nvPr/>
        </p:nvSpPr>
        <p:spPr>
          <a:xfrm>
            <a:off x="2829193" y="314996"/>
            <a:ext cx="2382885"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s-MX" sz="2400" dirty="0"/>
              <a:t>ECONOMÍA</a:t>
            </a:r>
          </a:p>
        </p:txBody>
      </p:sp>
      <p:sp>
        <p:nvSpPr>
          <p:cNvPr id="3" name="CuadroTexto 2">
            <a:extLst>
              <a:ext uri="{FF2B5EF4-FFF2-40B4-BE49-F238E27FC236}">
                <a16:creationId xmlns:a16="http://schemas.microsoft.com/office/drawing/2014/main" id="{FF506420-9893-5B4B-920A-87A27E1E792A}"/>
              </a:ext>
            </a:extLst>
          </p:cNvPr>
          <p:cNvSpPr txBox="1"/>
          <p:nvPr/>
        </p:nvSpPr>
        <p:spPr>
          <a:xfrm>
            <a:off x="2249424" y="1664208"/>
            <a:ext cx="6976872" cy="369332"/>
          </a:xfrm>
          <a:prstGeom prst="rect">
            <a:avLst/>
          </a:prstGeom>
          <a:noFill/>
        </p:spPr>
        <p:txBody>
          <a:bodyPr wrap="square" rtlCol="0">
            <a:spAutoFit/>
          </a:bodyPr>
          <a:lstStyle/>
          <a:p>
            <a:r>
              <a:rPr lang="es-MX" dirty="0"/>
              <a:t>    </a:t>
            </a:r>
          </a:p>
        </p:txBody>
      </p:sp>
      <p:sp>
        <p:nvSpPr>
          <p:cNvPr id="9" name="CuadroTexto 8">
            <a:extLst>
              <a:ext uri="{FF2B5EF4-FFF2-40B4-BE49-F238E27FC236}">
                <a16:creationId xmlns:a16="http://schemas.microsoft.com/office/drawing/2014/main" id="{67F2BD2B-788C-18F8-9A9E-D1C2D48281EB}"/>
              </a:ext>
            </a:extLst>
          </p:cNvPr>
          <p:cNvSpPr txBox="1"/>
          <p:nvPr/>
        </p:nvSpPr>
        <p:spPr>
          <a:xfrm>
            <a:off x="1901950" y="1848874"/>
            <a:ext cx="3310128" cy="369332"/>
          </a:xfrm>
          <a:prstGeom prst="rect">
            <a:avLst/>
          </a:prstGeom>
          <a:noFill/>
        </p:spPr>
        <p:txBody>
          <a:bodyPr wrap="square" rtlCol="0">
            <a:spAutoFit/>
          </a:bodyPr>
          <a:lstStyle/>
          <a:p>
            <a:r>
              <a:rPr lang="es-MX" dirty="0"/>
              <a:t>Estrategias implementadas:</a:t>
            </a:r>
          </a:p>
        </p:txBody>
      </p:sp>
      <p:graphicFrame>
        <p:nvGraphicFramePr>
          <p:cNvPr id="23" name="CuadroTexto 7">
            <a:extLst>
              <a:ext uri="{FF2B5EF4-FFF2-40B4-BE49-F238E27FC236}">
                <a16:creationId xmlns:a16="http://schemas.microsoft.com/office/drawing/2014/main" id="{B5DECE27-B03E-E67B-8B10-B2A04693AB21}"/>
              </a:ext>
            </a:extLst>
          </p:cNvPr>
          <p:cNvGraphicFramePr/>
          <p:nvPr>
            <p:extLst>
              <p:ext uri="{D42A27DB-BD31-4B8C-83A1-F6EECF244321}">
                <p14:modId xmlns:p14="http://schemas.microsoft.com/office/powerpoint/2010/main" val="2146836036"/>
              </p:ext>
            </p:extLst>
          </p:nvPr>
        </p:nvGraphicFramePr>
        <p:xfrm>
          <a:off x="1426705" y="2456839"/>
          <a:ext cx="8009903" cy="286232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0559637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38932-FFC4-16CF-8B8B-F1B6D37B2DA6}"/>
            </a:ext>
          </a:extLst>
        </p:cNvPr>
        <p:cNvGrpSpPr/>
        <p:nvPr/>
      </p:nvGrpSpPr>
      <p:grpSpPr>
        <a:xfrm>
          <a:off x="0" y="0"/>
          <a:ext cx="0" cy="0"/>
          <a:chOff x="0" y="0"/>
          <a:chExt cx="0" cy="0"/>
        </a:xfrm>
      </p:grpSpPr>
      <p:sp>
        <p:nvSpPr>
          <p:cNvPr id="11" name="Rectángulo 10">
            <a:extLst>
              <a:ext uri="{FF2B5EF4-FFF2-40B4-BE49-F238E27FC236}">
                <a16:creationId xmlns:a16="http://schemas.microsoft.com/office/drawing/2014/main" id="{E3F3EBB3-E762-DB77-1597-C9412092B632}"/>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3" name="Grupo 12">
            <a:extLst>
              <a:ext uri="{FF2B5EF4-FFF2-40B4-BE49-F238E27FC236}">
                <a16:creationId xmlns:a16="http://schemas.microsoft.com/office/drawing/2014/main" id="{E6862E76-C0EB-6106-A281-CA19C1C4F492}"/>
              </a:ext>
            </a:extLst>
          </p:cNvPr>
          <p:cNvGrpSpPr/>
          <p:nvPr/>
        </p:nvGrpSpPr>
        <p:grpSpPr>
          <a:xfrm>
            <a:off x="346289" y="284341"/>
            <a:ext cx="11565257" cy="813283"/>
            <a:chOff x="346289" y="284341"/>
            <a:chExt cx="11565257" cy="813283"/>
          </a:xfrm>
        </p:grpSpPr>
        <p:sp>
          <p:nvSpPr>
            <p:cNvPr id="14" name="Google Shape;364;p19">
              <a:extLst>
                <a:ext uri="{FF2B5EF4-FFF2-40B4-BE49-F238E27FC236}">
                  <a16:creationId xmlns:a16="http://schemas.microsoft.com/office/drawing/2014/main" id="{6C288508-0C8E-7DC6-D129-2CB264E4CCB3}"/>
                </a:ext>
              </a:extLst>
            </p:cNvPr>
            <p:cNvSpPr txBox="1"/>
            <p:nvPr/>
          </p:nvSpPr>
          <p:spPr>
            <a:xfrm>
              <a:off x="6848831" y="314997"/>
              <a:ext cx="4645175"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Cierre de Programa de trabajo de control interno 2024</a:t>
              </a:r>
            </a:p>
          </p:txBody>
        </p:sp>
        <p:grpSp>
          <p:nvGrpSpPr>
            <p:cNvPr id="16" name="Grupo 15">
              <a:extLst>
                <a:ext uri="{FF2B5EF4-FFF2-40B4-BE49-F238E27FC236}">
                  <a16:creationId xmlns:a16="http://schemas.microsoft.com/office/drawing/2014/main" id="{717496E7-4429-6047-CF17-3F84DF8E54F0}"/>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F742DF9B-E683-4FB6-79CF-8F154BDF8DF7}"/>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0AE0E47C-CD37-DD1C-8437-8C5261343E89}"/>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20BE451D-93F0-D908-B22F-CE922C9AC1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4" name="CuadroTexto 3">
            <a:extLst>
              <a:ext uri="{FF2B5EF4-FFF2-40B4-BE49-F238E27FC236}">
                <a16:creationId xmlns:a16="http://schemas.microsoft.com/office/drawing/2014/main" id="{422E69CB-48FB-2780-0D98-9A68D3EE2288}"/>
              </a:ext>
            </a:extLst>
          </p:cNvPr>
          <p:cNvSpPr txBox="1"/>
          <p:nvPr/>
        </p:nvSpPr>
        <p:spPr>
          <a:xfrm>
            <a:off x="2829193" y="314996"/>
            <a:ext cx="2382885"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s-MX" sz="2400" dirty="0"/>
              <a:t>TURISMO</a:t>
            </a:r>
          </a:p>
        </p:txBody>
      </p:sp>
      <p:graphicFrame>
        <p:nvGraphicFramePr>
          <p:cNvPr id="29" name="CuadroTexto 2">
            <a:extLst>
              <a:ext uri="{FF2B5EF4-FFF2-40B4-BE49-F238E27FC236}">
                <a16:creationId xmlns:a16="http://schemas.microsoft.com/office/drawing/2014/main" id="{503EB336-2051-71AC-5716-63B7053ADD19}"/>
              </a:ext>
            </a:extLst>
          </p:cNvPr>
          <p:cNvGraphicFramePr/>
          <p:nvPr>
            <p:extLst>
              <p:ext uri="{D42A27DB-BD31-4B8C-83A1-F6EECF244321}">
                <p14:modId xmlns:p14="http://schemas.microsoft.com/office/powerpoint/2010/main" val="113872383"/>
              </p:ext>
            </p:extLst>
          </p:nvPr>
        </p:nvGraphicFramePr>
        <p:xfrm>
          <a:off x="722376" y="1666855"/>
          <a:ext cx="10341864" cy="406619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4057564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05C380-1862-75CE-3839-82B7A2C6430A}"/>
            </a:ext>
          </a:extLst>
        </p:cNvPr>
        <p:cNvGrpSpPr/>
        <p:nvPr/>
      </p:nvGrpSpPr>
      <p:grpSpPr>
        <a:xfrm>
          <a:off x="0" y="0"/>
          <a:ext cx="0" cy="0"/>
          <a:chOff x="0" y="0"/>
          <a:chExt cx="0" cy="0"/>
        </a:xfrm>
      </p:grpSpPr>
      <p:sp>
        <p:nvSpPr>
          <p:cNvPr id="11" name="Rectángulo 10">
            <a:extLst>
              <a:ext uri="{FF2B5EF4-FFF2-40B4-BE49-F238E27FC236}">
                <a16:creationId xmlns:a16="http://schemas.microsoft.com/office/drawing/2014/main" id="{73860A18-60F3-7F3F-D6D9-FAD060E29A85}"/>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3" name="Grupo 12">
            <a:extLst>
              <a:ext uri="{FF2B5EF4-FFF2-40B4-BE49-F238E27FC236}">
                <a16:creationId xmlns:a16="http://schemas.microsoft.com/office/drawing/2014/main" id="{73B1A903-C9C8-5C54-3C3F-5A90B9287B6F}"/>
              </a:ext>
            </a:extLst>
          </p:cNvPr>
          <p:cNvGrpSpPr/>
          <p:nvPr/>
        </p:nvGrpSpPr>
        <p:grpSpPr>
          <a:xfrm>
            <a:off x="346289" y="284341"/>
            <a:ext cx="11565257" cy="813283"/>
            <a:chOff x="346289" y="284341"/>
            <a:chExt cx="11565257" cy="813283"/>
          </a:xfrm>
        </p:grpSpPr>
        <p:sp>
          <p:nvSpPr>
            <p:cNvPr id="14" name="Google Shape;364;p19">
              <a:extLst>
                <a:ext uri="{FF2B5EF4-FFF2-40B4-BE49-F238E27FC236}">
                  <a16:creationId xmlns:a16="http://schemas.microsoft.com/office/drawing/2014/main" id="{3361A41B-4F80-10E4-1E72-FC7AD563AD9C}"/>
                </a:ext>
              </a:extLst>
            </p:cNvPr>
            <p:cNvSpPr txBox="1"/>
            <p:nvPr/>
          </p:nvSpPr>
          <p:spPr>
            <a:xfrm>
              <a:off x="6848831" y="314997"/>
              <a:ext cx="4645175"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Reporte anual del comportamiento de los riesgos</a:t>
              </a:r>
            </a:p>
          </p:txBody>
        </p:sp>
        <p:grpSp>
          <p:nvGrpSpPr>
            <p:cNvPr id="16" name="Grupo 15">
              <a:extLst>
                <a:ext uri="{FF2B5EF4-FFF2-40B4-BE49-F238E27FC236}">
                  <a16:creationId xmlns:a16="http://schemas.microsoft.com/office/drawing/2014/main" id="{E99ACE41-6C63-AB0E-2BFB-E3C56C743507}"/>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6A7E858F-5D90-9EF0-E6F2-F6A97D8C689D}"/>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D88A30EB-3D6A-8D68-C3DD-2CF2EA7573FC}"/>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B52E7583-A3CB-B4C5-0F5F-77D46E3222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4" name="CuadroTexto 3">
            <a:extLst>
              <a:ext uri="{FF2B5EF4-FFF2-40B4-BE49-F238E27FC236}">
                <a16:creationId xmlns:a16="http://schemas.microsoft.com/office/drawing/2014/main" id="{DF916ABD-BDE7-2E47-94FF-6D93FC5F6060}"/>
              </a:ext>
            </a:extLst>
          </p:cNvPr>
          <p:cNvSpPr txBox="1"/>
          <p:nvPr/>
        </p:nvSpPr>
        <p:spPr>
          <a:xfrm>
            <a:off x="2829193" y="314996"/>
            <a:ext cx="2382885"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s-MX" sz="2400" dirty="0"/>
              <a:t>TURISMO</a:t>
            </a:r>
          </a:p>
        </p:txBody>
      </p:sp>
      <p:graphicFrame>
        <p:nvGraphicFramePr>
          <p:cNvPr id="29" name="CuadroTexto 4">
            <a:extLst>
              <a:ext uri="{FF2B5EF4-FFF2-40B4-BE49-F238E27FC236}">
                <a16:creationId xmlns:a16="http://schemas.microsoft.com/office/drawing/2014/main" id="{B407E523-573E-E890-9ED3-D4723761FBE7}"/>
              </a:ext>
            </a:extLst>
          </p:cNvPr>
          <p:cNvGraphicFramePr/>
          <p:nvPr>
            <p:extLst>
              <p:ext uri="{D42A27DB-BD31-4B8C-83A1-F6EECF244321}">
                <p14:modId xmlns:p14="http://schemas.microsoft.com/office/powerpoint/2010/main" val="261803494"/>
              </p:ext>
            </p:extLst>
          </p:nvPr>
        </p:nvGraphicFramePr>
        <p:xfrm>
          <a:off x="346289" y="1371709"/>
          <a:ext cx="10972798" cy="449353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6126063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2A228-08F3-3DAE-EBB6-2ECA9566A9D8}"/>
            </a:ext>
          </a:extLst>
        </p:cNvPr>
        <p:cNvGrpSpPr/>
        <p:nvPr/>
      </p:nvGrpSpPr>
      <p:grpSpPr>
        <a:xfrm>
          <a:off x="0" y="0"/>
          <a:ext cx="0" cy="0"/>
          <a:chOff x="0" y="0"/>
          <a:chExt cx="0" cy="0"/>
        </a:xfrm>
      </p:grpSpPr>
      <p:sp>
        <p:nvSpPr>
          <p:cNvPr id="11" name="Rectángulo 10">
            <a:extLst>
              <a:ext uri="{FF2B5EF4-FFF2-40B4-BE49-F238E27FC236}">
                <a16:creationId xmlns:a16="http://schemas.microsoft.com/office/drawing/2014/main" id="{F0BCB578-5DC6-3D9D-2C40-D6DDF761CB3D}"/>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3" name="Grupo 12">
            <a:extLst>
              <a:ext uri="{FF2B5EF4-FFF2-40B4-BE49-F238E27FC236}">
                <a16:creationId xmlns:a16="http://schemas.microsoft.com/office/drawing/2014/main" id="{23C2B720-E1AA-A92B-368C-797B338E865C}"/>
              </a:ext>
            </a:extLst>
          </p:cNvPr>
          <p:cNvGrpSpPr/>
          <p:nvPr/>
        </p:nvGrpSpPr>
        <p:grpSpPr>
          <a:xfrm>
            <a:off x="346289" y="284341"/>
            <a:ext cx="11565257" cy="813283"/>
            <a:chOff x="346289" y="284341"/>
            <a:chExt cx="11565257" cy="813283"/>
          </a:xfrm>
        </p:grpSpPr>
        <p:sp>
          <p:nvSpPr>
            <p:cNvPr id="14" name="Google Shape;364;p19">
              <a:extLst>
                <a:ext uri="{FF2B5EF4-FFF2-40B4-BE49-F238E27FC236}">
                  <a16:creationId xmlns:a16="http://schemas.microsoft.com/office/drawing/2014/main" id="{1B841E2A-DE03-6F57-7AB5-3973E4E68B91}"/>
                </a:ext>
              </a:extLst>
            </p:cNvPr>
            <p:cNvSpPr txBox="1"/>
            <p:nvPr/>
          </p:nvSpPr>
          <p:spPr>
            <a:xfrm>
              <a:off x="6848831" y="314997"/>
              <a:ext cx="4645175"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Programa de Trabajo de Control Interno (PTCI) 2025</a:t>
              </a:r>
            </a:p>
          </p:txBody>
        </p:sp>
        <p:grpSp>
          <p:nvGrpSpPr>
            <p:cNvPr id="16" name="Grupo 15">
              <a:extLst>
                <a:ext uri="{FF2B5EF4-FFF2-40B4-BE49-F238E27FC236}">
                  <a16:creationId xmlns:a16="http://schemas.microsoft.com/office/drawing/2014/main" id="{DF740C79-67FC-7EE4-0CC3-12C50ACD927F}"/>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2332C3E4-34A6-9BE2-F67C-45269E56716E}"/>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2B58DED5-AD90-4537-1B8A-70A647061101}"/>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CF124594-ECEF-0521-2B1C-81067E7E13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graphicFrame>
        <p:nvGraphicFramePr>
          <p:cNvPr id="25" name="CuadroTexto 2">
            <a:extLst>
              <a:ext uri="{FF2B5EF4-FFF2-40B4-BE49-F238E27FC236}">
                <a16:creationId xmlns:a16="http://schemas.microsoft.com/office/drawing/2014/main" id="{2035ECD6-7964-8BA9-CF43-CBBA692D822E}"/>
              </a:ext>
            </a:extLst>
          </p:cNvPr>
          <p:cNvGraphicFramePr/>
          <p:nvPr>
            <p:extLst>
              <p:ext uri="{D42A27DB-BD31-4B8C-83A1-F6EECF244321}">
                <p14:modId xmlns:p14="http://schemas.microsoft.com/office/powerpoint/2010/main" val="3156606086"/>
              </p:ext>
            </p:extLst>
          </p:nvPr>
        </p:nvGraphicFramePr>
        <p:xfrm>
          <a:off x="1061071" y="1684046"/>
          <a:ext cx="10135690" cy="482427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CuadroTexto 4">
            <a:extLst>
              <a:ext uri="{FF2B5EF4-FFF2-40B4-BE49-F238E27FC236}">
                <a16:creationId xmlns:a16="http://schemas.microsoft.com/office/drawing/2014/main" id="{35CD9612-10E8-F2B1-5ED2-0738481A49F7}"/>
              </a:ext>
            </a:extLst>
          </p:cNvPr>
          <p:cNvSpPr txBox="1"/>
          <p:nvPr/>
        </p:nvSpPr>
        <p:spPr>
          <a:xfrm>
            <a:off x="2845634" y="1440083"/>
            <a:ext cx="6566565" cy="369332"/>
          </a:xfrm>
          <a:prstGeom prst="rect">
            <a:avLst/>
          </a:prstGeom>
          <a:solidFill>
            <a:schemeClr val="accent1"/>
          </a:solidFill>
        </p:spPr>
        <p:txBody>
          <a:bodyPr wrap="square" rtlCol="0">
            <a:spAutoFit/>
          </a:bodyPr>
          <a:lstStyle/>
          <a:p>
            <a:pPr algn="ctr"/>
            <a:r>
              <a:rPr lang="es-MX" b="1" dirty="0">
                <a:solidFill>
                  <a:schemeClr val="bg1"/>
                </a:solidFill>
              </a:rPr>
              <a:t>Actividades de Selección de Mejora 2025:</a:t>
            </a:r>
            <a:endParaRPr lang="en-US" dirty="0">
              <a:solidFill>
                <a:schemeClr val="bg1"/>
              </a:solidFill>
            </a:endParaRPr>
          </a:p>
        </p:txBody>
      </p:sp>
    </p:spTree>
    <p:extLst>
      <p:ext uri="{BB962C8B-B14F-4D97-AF65-F5344CB8AC3E}">
        <p14:creationId xmlns:p14="http://schemas.microsoft.com/office/powerpoint/2010/main" val="951916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45485807-625E-3838-702D-49902D8683F1}"/>
              </a:ext>
            </a:extLst>
          </p:cNvPr>
          <p:cNvSpPr txBox="1">
            <a:spLocks/>
          </p:cNvSpPr>
          <p:nvPr/>
        </p:nvSpPr>
        <p:spPr>
          <a:xfrm>
            <a:off x="560610" y="994502"/>
            <a:ext cx="4980218" cy="461665"/>
          </a:xfrm>
          <a:prstGeom prst="rect">
            <a:avLst/>
          </a:prstGeom>
          <a:noFill/>
        </p:spPr>
        <p:txBody>
          <a:bodyPr wrap="square">
            <a:spAutoFit/>
          </a:bodyPr>
          <a:lstStyle>
            <a:defPPr>
              <a:defRPr lang="en-US"/>
            </a:defPPr>
            <a:lvl1pPr algn="ctr">
              <a:defRPr sz="4000" b="1">
                <a:ln w="9525">
                  <a:noFill/>
                  <a:prstDash val="solid"/>
                </a:ln>
                <a:solidFill>
                  <a:schemeClr val="bg1"/>
                </a:solidFill>
                <a:effectLst>
                  <a:outerShdw blurRad="63500" sx="102000" sy="102000" algn="ctr" rotWithShape="0">
                    <a:prstClr val="black">
                      <a:alpha val="40000"/>
                    </a:prstClr>
                  </a:outerShdw>
                </a:effectLst>
              </a:defRPr>
            </a:lvl1pPr>
          </a:lstStyle>
          <a:p>
            <a:pPr algn="l"/>
            <a:r>
              <a:rPr lang="es-MX" sz="2400" dirty="0">
                <a:solidFill>
                  <a:srgbClr val="AE065E"/>
                </a:solidFill>
                <a:effectLst>
                  <a:outerShdw blurRad="50800" dist="38100" dir="2700000" algn="tl" rotWithShape="0">
                    <a:prstClr val="black">
                      <a:alpha val="40000"/>
                    </a:prstClr>
                  </a:outerShdw>
                </a:effectLst>
                <a:latin typeface="Aptos" panose="020B0004020202020204" pitchFamily="34" charset="0"/>
              </a:rPr>
              <a:t>PREVENCIÓN Y BUEN GOBIERNO </a:t>
            </a:r>
          </a:p>
        </p:txBody>
      </p:sp>
      <p:sp>
        <p:nvSpPr>
          <p:cNvPr id="9" name="CuadroTexto 8">
            <a:extLst>
              <a:ext uri="{FF2B5EF4-FFF2-40B4-BE49-F238E27FC236}">
                <a16:creationId xmlns:a16="http://schemas.microsoft.com/office/drawing/2014/main" id="{44A126EF-C61D-71D4-F7ED-8FC04726B311}"/>
              </a:ext>
            </a:extLst>
          </p:cNvPr>
          <p:cNvSpPr txBox="1"/>
          <p:nvPr/>
        </p:nvSpPr>
        <p:spPr>
          <a:xfrm>
            <a:off x="560610" y="387680"/>
            <a:ext cx="11070772" cy="584775"/>
          </a:xfrm>
          <a:prstGeom prst="rect">
            <a:avLst/>
          </a:prstGeom>
          <a:noFill/>
        </p:spPr>
        <p:txBody>
          <a:bodyPr wrap="square">
            <a:spAutoFit/>
          </a:bodyPr>
          <a:lstStyle>
            <a:defPPr>
              <a:defRPr lang="en-US"/>
            </a:defPPr>
            <a:lvl1pPr algn="ctr">
              <a:defRPr sz="4000" b="1">
                <a:ln w="9525">
                  <a:noFill/>
                  <a:prstDash val="solid"/>
                </a:ln>
                <a:solidFill>
                  <a:schemeClr val="bg1"/>
                </a:solidFill>
                <a:effectLst>
                  <a:outerShdw blurRad="63500" sx="102000" sy="102000" algn="ctr" rotWithShape="0">
                    <a:prstClr val="black">
                      <a:alpha val="40000"/>
                    </a:prstClr>
                  </a:outerShdw>
                </a:effectLst>
              </a:defRPr>
            </a:lvl1pPr>
          </a:lstStyle>
          <a:p>
            <a:pPr algn="l"/>
            <a:r>
              <a:rPr lang="es-MX" sz="3200" dirty="0">
                <a:solidFill>
                  <a:srgbClr val="93034E"/>
                </a:solidFill>
                <a:effectLst>
                  <a:outerShdw blurRad="50800" dist="38100" dir="2700000" algn="tl" rotWithShape="0">
                    <a:prstClr val="black">
                      <a:alpha val="40000"/>
                    </a:prstClr>
                  </a:outerShdw>
                </a:effectLst>
                <a:latin typeface="Aptos" panose="020B0004020202020204" pitchFamily="34" charset="0"/>
              </a:rPr>
              <a:t>Secretaría de Anticorrupción y Buen Gobierno</a:t>
            </a:r>
          </a:p>
        </p:txBody>
      </p:sp>
      <p:pic>
        <p:nvPicPr>
          <p:cNvPr id="10" name="Imagen 9" descr="Imagen que contiene Logotipo&#10;&#10;Descripción generada automáticamente">
            <a:extLst>
              <a:ext uri="{FF2B5EF4-FFF2-40B4-BE49-F238E27FC236}">
                <a16:creationId xmlns:a16="http://schemas.microsoft.com/office/drawing/2014/main" id="{B3CF8CC5-952B-A807-9A35-734C746DB8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6237" y="321133"/>
            <a:ext cx="2032147" cy="762504"/>
          </a:xfrm>
          <a:prstGeom prst="rect">
            <a:avLst/>
          </a:prstGeom>
        </p:spPr>
      </p:pic>
      <p:pic>
        <p:nvPicPr>
          <p:cNvPr id="6" name="Imagen 5" descr="Círculo&#10;&#10;Descripción generada automáticamente con confianza media">
            <a:extLst>
              <a:ext uri="{FF2B5EF4-FFF2-40B4-BE49-F238E27FC236}">
                <a16:creationId xmlns:a16="http://schemas.microsoft.com/office/drawing/2014/main" id="{E1C3759D-78A6-74E5-CC81-E66562D11065}"/>
              </a:ext>
            </a:extLst>
          </p:cNvPr>
          <p:cNvPicPr>
            <a:picLocks noChangeAspect="1"/>
          </p:cNvPicPr>
          <p:nvPr/>
        </p:nvPicPr>
        <p:blipFill>
          <a:blip r:embed="rId3">
            <a:extLst>
              <a:ext uri="{28A0092B-C50C-407E-A947-70E740481C1C}">
                <a14:useLocalDpi xmlns:a14="http://schemas.microsoft.com/office/drawing/2010/main" val="0"/>
              </a:ext>
            </a:extLst>
          </a:blip>
          <a:srcRect r="1063" b="4341"/>
          <a:stretch/>
        </p:blipFill>
        <p:spPr>
          <a:xfrm>
            <a:off x="738700" y="1816142"/>
            <a:ext cx="10579792" cy="4575186"/>
          </a:xfrm>
          <a:prstGeom prst="rect">
            <a:avLst/>
          </a:prstGeom>
        </p:spPr>
      </p:pic>
    </p:spTree>
    <p:extLst>
      <p:ext uri="{BB962C8B-B14F-4D97-AF65-F5344CB8AC3E}">
        <p14:creationId xmlns:p14="http://schemas.microsoft.com/office/powerpoint/2010/main" val="38376148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CCC8BF-8FA8-E1AF-8B66-EE1201C07D63}"/>
            </a:ext>
          </a:extLst>
        </p:cNvPr>
        <p:cNvGrpSpPr/>
        <p:nvPr/>
      </p:nvGrpSpPr>
      <p:grpSpPr>
        <a:xfrm>
          <a:off x="0" y="0"/>
          <a:ext cx="0" cy="0"/>
          <a:chOff x="0" y="0"/>
          <a:chExt cx="0" cy="0"/>
        </a:xfrm>
      </p:grpSpPr>
      <p:sp>
        <p:nvSpPr>
          <p:cNvPr id="11" name="Rectángulo 10">
            <a:extLst>
              <a:ext uri="{FF2B5EF4-FFF2-40B4-BE49-F238E27FC236}">
                <a16:creationId xmlns:a16="http://schemas.microsoft.com/office/drawing/2014/main" id="{31DDE4ED-8A33-B516-7BD7-8DDAB7112B88}"/>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3" name="Grupo 12">
            <a:extLst>
              <a:ext uri="{FF2B5EF4-FFF2-40B4-BE49-F238E27FC236}">
                <a16:creationId xmlns:a16="http://schemas.microsoft.com/office/drawing/2014/main" id="{B617E8F5-148D-0A43-1619-44497DC5DE0C}"/>
              </a:ext>
            </a:extLst>
          </p:cNvPr>
          <p:cNvGrpSpPr/>
          <p:nvPr/>
        </p:nvGrpSpPr>
        <p:grpSpPr>
          <a:xfrm>
            <a:off x="346289" y="284341"/>
            <a:ext cx="11565257" cy="813283"/>
            <a:chOff x="346289" y="284341"/>
            <a:chExt cx="11565257" cy="813283"/>
          </a:xfrm>
        </p:grpSpPr>
        <p:sp>
          <p:nvSpPr>
            <p:cNvPr id="14" name="Google Shape;364;p19">
              <a:extLst>
                <a:ext uri="{FF2B5EF4-FFF2-40B4-BE49-F238E27FC236}">
                  <a16:creationId xmlns:a16="http://schemas.microsoft.com/office/drawing/2014/main" id="{C6250E93-E8E3-8E21-7A73-6EF19CB891DF}"/>
                </a:ext>
              </a:extLst>
            </p:cNvPr>
            <p:cNvSpPr txBox="1"/>
            <p:nvPr/>
          </p:nvSpPr>
          <p:spPr>
            <a:xfrm>
              <a:off x="6848831" y="314997"/>
              <a:ext cx="4645175"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Plan Anual de Trabajo de Control Interno 2025</a:t>
              </a:r>
            </a:p>
          </p:txBody>
        </p:sp>
        <p:grpSp>
          <p:nvGrpSpPr>
            <p:cNvPr id="16" name="Grupo 15">
              <a:extLst>
                <a:ext uri="{FF2B5EF4-FFF2-40B4-BE49-F238E27FC236}">
                  <a16:creationId xmlns:a16="http://schemas.microsoft.com/office/drawing/2014/main" id="{A438E0FF-7FA1-5EF5-2227-40141AE94568}"/>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80A16ABF-5869-83AC-D293-50AE4E61EAD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001DD4D2-4239-46DA-9F12-AB0E5AC4883B}"/>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C783FCF0-7BAF-4436-12B8-2FD9EB8029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graphicFrame>
        <p:nvGraphicFramePr>
          <p:cNvPr id="30" name="CuadroTexto 2">
            <a:extLst>
              <a:ext uri="{FF2B5EF4-FFF2-40B4-BE49-F238E27FC236}">
                <a16:creationId xmlns:a16="http://schemas.microsoft.com/office/drawing/2014/main" id="{655EF689-345B-9F54-41BF-D85A95A13F55}"/>
              </a:ext>
            </a:extLst>
          </p:cNvPr>
          <p:cNvGraphicFramePr/>
          <p:nvPr>
            <p:extLst>
              <p:ext uri="{D42A27DB-BD31-4B8C-83A1-F6EECF244321}">
                <p14:modId xmlns:p14="http://schemas.microsoft.com/office/powerpoint/2010/main" val="2483227299"/>
              </p:ext>
            </p:extLst>
          </p:nvPr>
        </p:nvGraphicFramePr>
        <p:xfrm>
          <a:off x="-2879" y="1321024"/>
          <a:ext cx="12091248" cy="532666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cxnSp>
        <p:nvCxnSpPr>
          <p:cNvPr id="4" name="Conector recto de flecha 3">
            <a:extLst>
              <a:ext uri="{FF2B5EF4-FFF2-40B4-BE49-F238E27FC236}">
                <a16:creationId xmlns:a16="http://schemas.microsoft.com/office/drawing/2014/main" id="{46510E76-2311-2088-297E-EA48811D2261}"/>
              </a:ext>
            </a:extLst>
          </p:cNvPr>
          <p:cNvCxnSpPr>
            <a:cxnSpLocks/>
          </p:cNvCxnSpPr>
          <p:nvPr/>
        </p:nvCxnSpPr>
        <p:spPr>
          <a:xfrm>
            <a:off x="915757" y="3438144"/>
            <a:ext cx="658368" cy="0"/>
          </a:xfrm>
          <a:prstGeom prst="straightConnector1">
            <a:avLst/>
          </a:prstGeom>
          <a:ln w="762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4897413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22DF17-B946-4F4C-1930-B8F2F8D37671}"/>
            </a:ext>
          </a:extLst>
        </p:cNvPr>
        <p:cNvGrpSpPr/>
        <p:nvPr/>
      </p:nvGrpSpPr>
      <p:grpSpPr>
        <a:xfrm>
          <a:off x="0" y="0"/>
          <a:ext cx="0" cy="0"/>
          <a:chOff x="0" y="0"/>
          <a:chExt cx="0" cy="0"/>
        </a:xfrm>
      </p:grpSpPr>
      <p:sp>
        <p:nvSpPr>
          <p:cNvPr id="11" name="Rectángulo 10">
            <a:extLst>
              <a:ext uri="{FF2B5EF4-FFF2-40B4-BE49-F238E27FC236}">
                <a16:creationId xmlns:a16="http://schemas.microsoft.com/office/drawing/2014/main" id="{BBA9DAB4-378B-FBFB-4779-9F8AB8B6749D}"/>
              </a:ext>
            </a:extLst>
          </p:cNvPr>
          <p:cNvSpPr/>
          <p:nvPr/>
        </p:nvSpPr>
        <p:spPr>
          <a:xfrm>
            <a:off x="0" y="0"/>
            <a:ext cx="12192000" cy="2592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3" name="Grupo 12">
            <a:extLst>
              <a:ext uri="{FF2B5EF4-FFF2-40B4-BE49-F238E27FC236}">
                <a16:creationId xmlns:a16="http://schemas.microsoft.com/office/drawing/2014/main" id="{91DF69CF-093E-5EE8-C0A4-DA426583F3E5}"/>
              </a:ext>
            </a:extLst>
          </p:cNvPr>
          <p:cNvGrpSpPr/>
          <p:nvPr/>
        </p:nvGrpSpPr>
        <p:grpSpPr>
          <a:xfrm>
            <a:off x="346289" y="284341"/>
            <a:ext cx="11565257" cy="813283"/>
            <a:chOff x="346289" y="284341"/>
            <a:chExt cx="11565257" cy="813283"/>
          </a:xfrm>
        </p:grpSpPr>
        <p:sp>
          <p:nvSpPr>
            <p:cNvPr id="14" name="Google Shape;364;p19">
              <a:extLst>
                <a:ext uri="{FF2B5EF4-FFF2-40B4-BE49-F238E27FC236}">
                  <a16:creationId xmlns:a16="http://schemas.microsoft.com/office/drawing/2014/main" id="{3D3BE3D1-B070-33C2-6F63-095B9EE53ECA}"/>
                </a:ext>
              </a:extLst>
            </p:cNvPr>
            <p:cNvSpPr txBox="1"/>
            <p:nvPr/>
          </p:nvSpPr>
          <p:spPr>
            <a:xfrm>
              <a:off x="6848831" y="314997"/>
              <a:ext cx="4645175"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Acciones de mejora</a:t>
              </a:r>
              <a:endParaRPr lang="es-ES" sz="2400" b="1" dirty="0">
                <a:solidFill>
                  <a:schemeClr val="dk1"/>
                </a:solidFill>
                <a:ea typeface="Fira Sans"/>
                <a:cs typeface="Fira Sans"/>
                <a:sym typeface="Fira Sans"/>
              </a:endParaRPr>
            </a:p>
          </p:txBody>
        </p:sp>
        <p:grpSp>
          <p:nvGrpSpPr>
            <p:cNvPr id="16" name="Grupo 15">
              <a:extLst>
                <a:ext uri="{FF2B5EF4-FFF2-40B4-BE49-F238E27FC236}">
                  <a16:creationId xmlns:a16="http://schemas.microsoft.com/office/drawing/2014/main" id="{3B96BC08-295A-4A83-9F46-CB22AAD23D78}"/>
                </a:ext>
              </a:extLst>
            </p:cNvPr>
            <p:cNvGrpSpPr/>
            <p:nvPr/>
          </p:nvGrpSpPr>
          <p:grpSpPr>
            <a:xfrm>
              <a:off x="346289" y="284341"/>
              <a:ext cx="11565257" cy="813283"/>
              <a:chOff x="346289" y="284341"/>
              <a:chExt cx="11565257" cy="813283"/>
            </a:xfrm>
          </p:grpSpPr>
          <p:cxnSp>
            <p:nvCxnSpPr>
              <p:cNvPr id="18" name="Conector recto 17">
                <a:extLst>
                  <a:ext uri="{FF2B5EF4-FFF2-40B4-BE49-F238E27FC236}">
                    <a16:creationId xmlns:a16="http://schemas.microsoft.com/office/drawing/2014/main" id="{74112CFB-50E3-75E6-B624-A4587532AAFE}"/>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E4DF900A-8870-CF7D-3B25-9C5C31EA50EB}"/>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BBD5E9F0-4D45-6B39-7ABF-677EC00630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graphicFrame>
        <p:nvGraphicFramePr>
          <p:cNvPr id="24" name="Google Shape;364;p19">
            <a:extLst>
              <a:ext uri="{FF2B5EF4-FFF2-40B4-BE49-F238E27FC236}">
                <a16:creationId xmlns:a16="http://schemas.microsoft.com/office/drawing/2014/main" id="{94787BCB-EA16-7021-EFE1-A40B84861558}"/>
              </a:ext>
            </a:extLst>
          </p:cNvPr>
          <p:cNvGraphicFramePr/>
          <p:nvPr>
            <p:extLst>
              <p:ext uri="{D42A27DB-BD31-4B8C-83A1-F6EECF244321}">
                <p14:modId xmlns:p14="http://schemas.microsoft.com/office/powerpoint/2010/main" val="4114340187"/>
              </p:ext>
            </p:extLst>
          </p:nvPr>
        </p:nvGraphicFramePr>
        <p:xfrm>
          <a:off x="584020" y="1890255"/>
          <a:ext cx="11190366" cy="346724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218412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875BC3-C1DA-3090-38C3-1E3E2FCE2CA6}"/>
            </a:ext>
          </a:extLst>
        </p:cNvPr>
        <p:cNvGrpSpPr/>
        <p:nvPr/>
      </p:nvGrpSpPr>
      <p:grpSpPr>
        <a:xfrm>
          <a:off x="0" y="0"/>
          <a:ext cx="0" cy="0"/>
          <a:chOff x="0" y="0"/>
          <a:chExt cx="0" cy="0"/>
        </a:xfrm>
      </p:grpSpPr>
      <p:graphicFrame>
        <p:nvGraphicFramePr>
          <p:cNvPr id="7" name="Tabla 8">
            <a:extLst>
              <a:ext uri="{FF2B5EF4-FFF2-40B4-BE49-F238E27FC236}">
                <a16:creationId xmlns:a16="http://schemas.microsoft.com/office/drawing/2014/main" id="{A1BA708C-FD17-4C4B-8C34-6F885FBBE9B9}"/>
              </a:ext>
            </a:extLst>
          </p:cNvPr>
          <p:cNvGraphicFramePr>
            <a:graphicFrameLocks noGrp="1"/>
          </p:cNvGraphicFramePr>
          <p:nvPr>
            <p:extLst>
              <p:ext uri="{D42A27DB-BD31-4B8C-83A1-F6EECF244321}">
                <p14:modId xmlns:p14="http://schemas.microsoft.com/office/powerpoint/2010/main" val="4292394096"/>
              </p:ext>
            </p:extLst>
          </p:nvPr>
        </p:nvGraphicFramePr>
        <p:xfrm>
          <a:off x="346289" y="2002948"/>
          <a:ext cx="7955749" cy="1188720"/>
        </p:xfrm>
        <a:graphic>
          <a:graphicData uri="http://schemas.openxmlformats.org/drawingml/2006/table">
            <a:tbl>
              <a:tblPr firstRow="1" bandRow="1">
                <a:tableStyleId>{5C22544A-7EE6-4342-B048-85BDC9FD1C3A}</a:tableStyleId>
              </a:tblPr>
              <a:tblGrid>
                <a:gridCol w="5341279">
                  <a:extLst>
                    <a:ext uri="{9D8B030D-6E8A-4147-A177-3AD203B41FA5}">
                      <a16:colId xmlns:a16="http://schemas.microsoft.com/office/drawing/2014/main" val="1518793273"/>
                    </a:ext>
                  </a:extLst>
                </a:gridCol>
                <a:gridCol w="1238342">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77392">
                <a:tc>
                  <a:txBody>
                    <a:bodyPr/>
                    <a:lstStyle/>
                    <a:p>
                      <a:pPr marL="0" indent="0" algn="ctr">
                        <a:buFont typeface="Arial" panose="020B0604020202020204" pitchFamily="34" charset="0"/>
                        <a:buNone/>
                      </a:pPr>
                      <a:r>
                        <a:rPr lang="es-MX" sz="1500" b="1" kern="1200" dirty="0">
                          <a:solidFill>
                            <a:schemeClr val="lt1"/>
                          </a:solidFill>
                          <a:latin typeface="LuloCleanW01-OneBold"/>
                          <a:ea typeface="+mn-ea"/>
                          <a:cs typeface="+mn-cs"/>
                          <a:sym typeface="Fira Sans"/>
                        </a:rPr>
                        <a:t>Resultados de la Autoevaluación al Control Interno 2024</a:t>
                      </a:r>
                      <a:endParaRPr lang="es-ES" sz="1500" b="1" kern="1200" dirty="0">
                        <a:solidFill>
                          <a:schemeClr val="lt1"/>
                        </a:solidFill>
                        <a:latin typeface="LuloCleanW01-OneBold"/>
                        <a:ea typeface="+mn-ea"/>
                        <a:cs typeface="+mn-cs"/>
                        <a:sym typeface="Fira Sans"/>
                      </a:endParaRPr>
                    </a:p>
                  </a:txBody>
                  <a:tcPr anchor="ctr"/>
                </a:tc>
                <a:tc>
                  <a:txBody>
                    <a:bodyPr/>
                    <a:lstStyle/>
                    <a:p>
                      <a:pPr algn="ctr"/>
                      <a:r>
                        <a:rPr lang="es-ES" sz="1500">
                          <a:latin typeface="LuloCleanW01-OneBold"/>
                        </a:rPr>
                        <a:t>Área Responsable </a:t>
                      </a:r>
                    </a:p>
                  </a:txBody>
                  <a:tcPr anchor="ctr"/>
                </a:tc>
                <a:tc>
                  <a:txBody>
                    <a:bodyPr/>
                    <a:lstStyle/>
                    <a:p>
                      <a:pPr algn="ctr"/>
                      <a:r>
                        <a:rPr lang="es-ES" sz="1500" b="1">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pPr algn="just"/>
                      <a:r>
                        <a:rPr lang="es-MX" sz="1200" b="1" kern="1200" dirty="0">
                          <a:solidFill>
                            <a:schemeClr val="dk1"/>
                          </a:solidFill>
                          <a:effectLst/>
                          <a:latin typeface="+mn-lt"/>
                          <a:ea typeface="+mn-ea"/>
                          <a:cs typeface="+mn-cs"/>
                        </a:rPr>
                        <a:t>El Subsecretario de Planeación y Administración planteo el compromiso de que la Secretaria de Economía y Turismo alcance una calificación superior al 90% en la Autoevaluación de Control Interno correspondiente al ejercicio fiscal 2025</a:t>
                      </a:r>
                    </a:p>
                  </a:txBody>
                  <a:tcPr/>
                </a:tc>
                <a:tc>
                  <a:txBody>
                    <a:bodyPr/>
                    <a:lstStyle/>
                    <a:p>
                      <a:pPr algn="ctr"/>
                      <a:r>
                        <a:rPr lang="es-ES" sz="1200" b="1" kern="1200" dirty="0" err="1">
                          <a:solidFill>
                            <a:schemeClr val="dk1"/>
                          </a:solidFill>
                          <a:latin typeface="+mn-lt"/>
                          <a:ea typeface="+mn-ea"/>
                          <a:cs typeface="+mn-cs"/>
                        </a:rPr>
                        <a:t>DGAyF</a:t>
                      </a:r>
                      <a:endParaRPr lang="es-ES" sz="1200" b="1" kern="1200" dirty="0">
                        <a:solidFill>
                          <a:schemeClr val="dk1"/>
                        </a:solidFill>
                        <a:latin typeface="+mn-lt"/>
                        <a:ea typeface="+mn-ea"/>
                        <a:cs typeface="+mn-cs"/>
                      </a:endParaRPr>
                    </a:p>
                  </a:txBody>
                  <a:tcPr anchor="ctr"/>
                </a:tc>
                <a:tc>
                  <a:txBody>
                    <a:bodyPr/>
                    <a:lstStyle/>
                    <a:p>
                      <a:pPr algn="ctr"/>
                      <a:r>
                        <a:rPr lang="es-ES" sz="1200" b="1" kern="1200" dirty="0">
                          <a:solidFill>
                            <a:schemeClr val="dk1"/>
                          </a:solidFill>
                          <a:latin typeface="+mn-lt"/>
                          <a:ea typeface="+mn-ea"/>
                          <a:cs typeface="+mn-cs"/>
                        </a:rPr>
                        <a:t>Dic-2025</a:t>
                      </a:r>
                    </a:p>
                  </a:txBody>
                  <a:tcPr anchor="ctr"/>
                </a:tc>
                <a:extLst>
                  <a:ext uri="{0D108BD9-81ED-4DB2-BD59-A6C34878D82A}">
                    <a16:rowId xmlns:a16="http://schemas.microsoft.com/office/drawing/2014/main" val="695581485"/>
                  </a:ext>
                </a:extLst>
              </a:tr>
            </a:tbl>
          </a:graphicData>
        </a:graphic>
      </p:graphicFrame>
      <p:sp>
        <p:nvSpPr>
          <p:cNvPr id="4" name="Rectángulo 3">
            <a:extLst>
              <a:ext uri="{FF2B5EF4-FFF2-40B4-BE49-F238E27FC236}">
                <a16:creationId xmlns:a16="http://schemas.microsoft.com/office/drawing/2014/main" id="{CF3A8DE8-6773-3572-4BAF-8334EEF19DE7}"/>
              </a:ext>
            </a:extLst>
          </p:cNvPr>
          <p:cNvSpPr/>
          <p:nvPr/>
        </p:nvSpPr>
        <p:spPr>
          <a:xfrm>
            <a:off x="0" y="0"/>
            <a:ext cx="12192000" cy="19138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CuadroTexto 1">
            <a:extLst>
              <a:ext uri="{FF2B5EF4-FFF2-40B4-BE49-F238E27FC236}">
                <a16:creationId xmlns:a16="http://schemas.microsoft.com/office/drawing/2014/main" id="{62BC0B31-4F82-8FAC-3A59-CE01409A996E}"/>
              </a:ext>
            </a:extLst>
          </p:cNvPr>
          <p:cNvSpPr txBox="1"/>
          <p:nvPr/>
        </p:nvSpPr>
        <p:spPr>
          <a:xfrm>
            <a:off x="697422" y="1239909"/>
            <a:ext cx="10807006" cy="523220"/>
          </a:xfrm>
          <a:prstGeom prst="rect">
            <a:avLst/>
          </a:prstGeom>
          <a:noFill/>
          <a:ln>
            <a:solidFill>
              <a:srgbClr val="FF0000"/>
            </a:solidFill>
          </a:ln>
        </p:spPr>
        <p:txBody>
          <a:bodyPr wrap="square" rtlCol="0">
            <a:spAutoFit/>
          </a:bodyPr>
          <a:lstStyle/>
          <a:p>
            <a:r>
              <a:rPr lang="es-MX" sz="1400" dirty="0">
                <a:solidFill>
                  <a:srgbClr val="FF0000"/>
                </a:solidFill>
              </a:rPr>
              <a:t>Con fundamento en el Capítulo IV, Sección III, Numeral 41.02. Los acuerdos se tomarán por mayoría de votos de los integrantes asistentes. En caso de empate el presidente contará con voto de calidad.</a:t>
            </a:r>
          </a:p>
        </p:txBody>
      </p:sp>
      <p:grpSp>
        <p:nvGrpSpPr>
          <p:cNvPr id="9" name="Grupo 8">
            <a:extLst>
              <a:ext uri="{FF2B5EF4-FFF2-40B4-BE49-F238E27FC236}">
                <a16:creationId xmlns:a16="http://schemas.microsoft.com/office/drawing/2014/main" id="{C2437F3E-C47D-79AC-2DD5-B73029FAA328}"/>
              </a:ext>
            </a:extLst>
          </p:cNvPr>
          <p:cNvGrpSpPr/>
          <p:nvPr/>
        </p:nvGrpSpPr>
        <p:grpSpPr>
          <a:xfrm>
            <a:off x="346289" y="284341"/>
            <a:ext cx="11565257" cy="813283"/>
            <a:chOff x="346289" y="284341"/>
            <a:chExt cx="11565257" cy="813283"/>
          </a:xfrm>
        </p:grpSpPr>
        <p:sp>
          <p:nvSpPr>
            <p:cNvPr id="10" name="Google Shape;364;p19">
              <a:extLst>
                <a:ext uri="{FF2B5EF4-FFF2-40B4-BE49-F238E27FC236}">
                  <a16:creationId xmlns:a16="http://schemas.microsoft.com/office/drawing/2014/main" id="{A44ADEF5-5DBB-E65F-882B-09AFD1C636D4}"/>
                </a:ext>
              </a:extLst>
            </p:cNvPr>
            <p:cNvSpPr txBox="1"/>
            <p:nvPr/>
          </p:nvSpPr>
          <p:spPr>
            <a:xfrm>
              <a:off x="6848832" y="314997"/>
              <a:ext cx="440888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Votación para la Aprobación de Acuerdos Integridad Institucional</a:t>
              </a:r>
            </a:p>
          </p:txBody>
        </p:sp>
        <p:grpSp>
          <p:nvGrpSpPr>
            <p:cNvPr id="17" name="Grupo 16">
              <a:extLst>
                <a:ext uri="{FF2B5EF4-FFF2-40B4-BE49-F238E27FC236}">
                  <a16:creationId xmlns:a16="http://schemas.microsoft.com/office/drawing/2014/main" id="{DBA8DBD8-530F-4134-994B-79A61492A834}"/>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2C438202-5053-41E4-2586-5A8D678FF6D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3ADB634D-C5CD-4F2C-AC0C-407745064503}"/>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nvGrpSpPr>
          <p:cNvPr id="3" name="Grupo 2">
            <a:extLst>
              <a:ext uri="{FF2B5EF4-FFF2-40B4-BE49-F238E27FC236}">
                <a16:creationId xmlns:a16="http://schemas.microsoft.com/office/drawing/2014/main" id="{8C750B61-EC76-28F9-C0B7-DEB63AA6F484}"/>
              </a:ext>
            </a:extLst>
          </p:cNvPr>
          <p:cNvGrpSpPr/>
          <p:nvPr/>
        </p:nvGrpSpPr>
        <p:grpSpPr>
          <a:xfrm>
            <a:off x="8705088" y="2557271"/>
            <a:ext cx="3177199" cy="3188210"/>
            <a:chOff x="7332920" y="2008202"/>
            <a:chExt cx="4161658" cy="4190580"/>
          </a:xfrm>
        </p:grpSpPr>
        <p:sp>
          <p:nvSpPr>
            <p:cNvPr id="5" name="Google Shape;2065;p35">
              <a:extLst>
                <a:ext uri="{FF2B5EF4-FFF2-40B4-BE49-F238E27FC236}">
                  <a16:creationId xmlns:a16="http://schemas.microsoft.com/office/drawing/2014/main" id="{6E44A07F-CE65-0CC3-C153-9DABADAD37DB}"/>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 name="Google Shape;2080;p35">
              <a:extLst>
                <a:ext uri="{FF2B5EF4-FFF2-40B4-BE49-F238E27FC236}">
                  <a16:creationId xmlns:a16="http://schemas.microsoft.com/office/drawing/2014/main" id="{5BD9DE3A-00FF-5231-AEB8-070D23025896}"/>
                </a:ext>
              </a:extLst>
            </p:cNvPr>
            <p:cNvGrpSpPr/>
            <p:nvPr/>
          </p:nvGrpSpPr>
          <p:grpSpPr>
            <a:xfrm>
              <a:off x="7980192" y="2331568"/>
              <a:ext cx="3062181" cy="2939221"/>
              <a:chOff x="6543825" y="3202075"/>
              <a:chExt cx="296975" cy="275350"/>
            </a:xfrm>
            <a:solidFill>
              <a:srgbClr val="9D2E3B"/>
            </a:solidFill>
          </p:grpSpPr>
          <p:sp>
            <p:nvSpPr>
              <p:cNvPr id="11" name="Google Shape;2081;p35">
                <a:extLst>
                  <a:ext uri="{FF2B5EF4-FFF2-40B4-BE49-F238E27FC236}">
                    <a16:creationId xmlns:a16="http://schemas.microsoft.com/office/drawing/2014/main" id="{021AB3F3-FE24-9BA0-3584-BEBA1C0D18CA}"/>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2" name="Google Shape;2082;p35">
                <a:extLst>
                  <a:ext uri="{FF2B5EF4-FFF2-40B4-BE49-F238E27FC236}">
                    <a16:creationId xmlns:a16="http://schemas.microsoft.com/office/drawing/2014/main" id="{0A81B9EB-76A4-4918-DE76-841A53633CAB}"/>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3" name="Google Shape;2083;p35">
                <a:extLst>
                  <a:ext uri="{FF2B5EF4-FFF2-40B4-BE49-F238E27FC236}">
                    <a16:creationId xmlns:a16="http://schemas.microsoft.com/office/drawing/2014/main" id="{F1E8BF0B-5EE6-8394-4C24-991C91E0817D}"/>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4" name="Google Shape;2084;p35">
                <a:extLst>
                  <a:ext uri="{FF2B5EF4-FFF2-40B4-BE49-F238E27FC236}">
                    <a16:creationId xmlns:a16="http://schemas.microsoft.com/office/drawing/2014/main" id="{9DC7DD7E-AFCD-5B43-AAF8-D6960DDE6B52}"/>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5" name="Google Shape;2085;p35">
                <a:extLst>
                  <a:ext uri="{FF2B5EF4-FFF2-40B4-BE49-F238E27FC236}">
                    <a16:creationId xmlns:a16="http://schemas.microsoft.com/office/drawing/2014/main" id="{36F3F4AC-8C2B-7FCB-3BBB-A00642FC712B}"/>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23" name="Google Shape;2086;p35">
                <a:extLst>
                  <a:ext uri="{FF2B5EF4-FFF2-40B4-BE49-F238E27FC236}">
                    <a16:creationId xmlns:a16="http://schemas.microsoft.com/office/drawing/2014/main" id="{DA7DFB39-B23E-3A9B-38AA-4376A3DD92C7}"/>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24" name="Google Shape;2087;p35">
                <a:extLst>
                  <a:ext uri="{FF2B5EF4-FFF2-40B4-BE49-F238E27FC236}">
                    <a16:creationId xmlns:a16="http://schemas.microsoft.com/office/drawing/2014/main" id="{9E8192BF-9C0D-775A-54A9-4785F1021936}"/>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grpSp>
      </p:grpSp>
      <p:graphicFrame>
        <p:nvGraphicFramePr>
          <p:cNvPr id="8" name="Tabla 8">
            <a:extLst>
              <a:ext uri="{FF2B5EF4-FFF2-40B4-BE49-F238E27FC236}">
                <a16:creationId xmlns:a16="http://schemas.microsoft.com/office/drawing/2014/main" id="{D23697A8-941E-D664-EC55-1E5771990BFF}"/>
              </a:ext>
            </a:extLst>
          </p:cNvPr>
          <p:cNvGraphicFramePr>
            <a:graphicFrameLocks noGrp="1"/>
          </p:cNvGraphicFramePr>
          <p:nvPr>
            <p:extLst>
              <p:ext uri="{D42A27DB-BD31-4B8C-83A1-F6EECF244321}">
                <p14:modId xmlns:p14="http://schemas.microsoft.com/office/powerpoint/2010/main" val="2476420306"/>
              </p:ext>
            </p:extLst>
          </p:nvPr>
        </p:nvGraphicFramePr>
        <p:xfrm>
          <a:off x="346289" y="3322153"/>
          <a:ext cx="7955749" cy="91948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dirty="0">
                          <a:latin typeface="LuloCleanW01-OneBold"/>
                        </a:rPr>
                        <a:t>Cierre de Programa de Trabajo de Control Interno 2024</a:t>
                      </a:r>
                    </a:p>
                  </a:txBody>
                  <a:tcPr anchor="ctr"/>
                </a:tc>
                <a:tc>
                  <a:txBody>
                    <a:bodyPr/>
                    <a:lstStyle/>
                    <a:p>
                      <a:pPr algn="ctr"/>
                      <a:r>
                        <a:rPr lang="es-ES" sz="1500" dirty="0">
                          <a:latin typeface="LuloCleanW01-OneBold"/>
                        </a:rPr>
                        <a:t>Área Responsable </a:t>
                      </a:r>
                    </a:p>
                  </a:txBody>
                  <a:tcPr anchor="ctr"/>
                </a:tc>
                <a:tc>
                  <a:txBody>
                    <a:bodyPr/>
                    <a:lstStyle/>
                    <a:p>
                      <a:pPr algn="ctr"/>
                      <a:r>
                        <a:rPr lang="es-ES" sz="1500" b="1">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ES" sz="1200" dirty="0">
                        <a:solidFill>
                          <a:srgbClr val="FF0000"/>
                        </a:solidFill>
                        <a:latin typeface="LuloCleanW01-OneBold"/>
                      </a:endParaRPr>
                    </a:p>
                  </a:txBody>
                  <a:tcPr/>
                </a:tc>
                <a:tc>
                  <a:txBody>
                    <a:bodyPr/>
                    <a:lstStyle/>
                    <a:p>
                      <a:endParaRPr lang="es-ES" sz="1200">
                        <a:solidFill>
                          <a:srgbClr val="FF0000"/>
                        </a:solidFill>
                        <a:latin typeface="LuloCleanW01-OneBold"/>
                      </a:endParaRPr>
                    </a:p>
                  </a:txBody>
                  <a:tcPr/>
                </a:tc>
                <a:tc>
                  <a:txBody>
                    <a:bodyPr/>
                    <a:lstStyle/>
                    <a:p>
                      <a:endParaRPr lang="es-ES" sz="1200" dirty="0">
                        <a:solidFill>
                          <a:srgbClr val="FF0000"/>
                        </a:solidFill>
                        <a:latin typeface="LuloCleanW01-OneBold"/>
                      </a:endParaRPr>
                    </a:p>
                  </a:txBody>
                  <a:tcPr/>
                </a:tc>
                <a:extLst>
                  <a:ext uri="{0D108BD9-81ED-4DB2-BD59-A6C34878D82A}">
                    <a16:rowId xmlns:a16="http://schemas.microsoft.com/office/drawing/2014/main" val="695581485"/>
                  </a:ext>
                </a:extLst>
              </a:tr>
            </a:tbl>
          </a:graphicData>
        </a:graphic>
      </p:graphicFrame>
      <p:graphicFrame>
        <p:nvGraphicFramePr>
          <p:cNvPr id="25" name="Tabla 8">
            <a:extLst>
              <a:ext uri="{FF2B5EF4-FFF2-40B4-BE49-F238E27FC236}">
                <a16:creationId xmlns:a16="http://schemas.microsoft.com/office/drawing/2014/main" id="{B4C5B754-76B3-4339-2D7D-BD52B5B2115B}"/>
              </a:ext>
            </a:extLst>
          </p:cNvPr>
          <p:cNvGraphicFramePr>
            <a:graphicFrameLocks noGrp="1"/>
          </p:cNvGraphicFramePr>
          <p:nvPr>
            <p:extLst>
              <p:ext uri="{D42A27DB-BD31-4B8C-83A1-F6EECF244321}">
                <p14:modId xmlns:p14="http://schemas.microsoft.com/office/powerpoint/2010/main" val="3247411118"/>
              </p:ext>
            </p:extLst>
          </p:nvPr>
        </p:nvGraphicFramePr>
        <p:xfrm>
          <a:off x="346289" y="4372118"/>
          <a:ext cx="7955749" cy="91948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dirty="0">
                          <a:latin typeface="LuloCleanW01-OneBold"/>
                        </a:rPr>
                        <a:t>Reporte Anual del Comportamiento de los riesgos</a:t>
                      </a:r>
                    </a:p>
                  </a:txBody>
                  <a:tcPr anchor="ctr"/>
                </a:tc>
                <a:tc>
                  <a:txBody>
                    <a:bodyPr/>
                    <a:lstStyle/>
                    <a:p>
                      <a:pPr algn="ctr"/>
                      <a:r>
                        <a:rPr lang="es-ES" sz="1500">
                          <a:latin typeface="LuloCleanW01-OneBold"/>
                        </a:rPr>
                        <a:t>Área Responsable </a:t>
                      </a:r>
                    </a:p>
                  </a:txBody>
                  <a:tcPr anchor="ctr"/>
                </a:tc>
                <a:tc>
                  <a:txBody>
                    <a:bodyPr/>
                    <a:lstStyle/>
                    <a:p>
                      <a:pPr algn="ctr"/>
                      <a:r>
                        <a:rPr lang="es-ES" sz="1500" b="1">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ES" sz="1200" dirty="0">
                        <a:solidFill>
                          <a:srgbClr val="FF0000"/>
                        </a:solidFill>
                        <a:latin typeface="LuloCleanW01-OneBold"/>
                      </a:endParaRPr>
                    </a:p>
                  </a:txBody>
                  <a:tcPr/>
                </a:tc>
                <a:tc>
                  <a:txBody>
                    <a:bodyPr/>
                    <a:lstStyle/>
                    <a:p>
                      <a:endParaRPr lang="es-ES" sz="1200">
                        <a:solidFill>
                          <a:srgbClr val="FF0000"/>
                        </a:solidFill>
                        <a:latin typeface="LuloCleanW01-OneBold"/>
                      </a:endParaRPr>
                    </a:p>
                  </a:txBody>
                  <a:tcPr/>
                </a:tc>
                <a:tc>
                  <a:txBody>
                    <a:bodyPr/>
                    <a:lstStyle/>
                    <a:p>
                      <a:endParaRPr lang="es-ES" sz="1200" dirty="0">
                        <a:solidFill>
                          <a:srgbClr val="FF0000"/>
                        </a:solidFill>
                        <a:latin typeface="LuloCleanW01-OneBold"/>
                      </a:endParaRPr>
                    </a:p>
                  </a:txBody>
                  <a:tcPr/>
                </a:tc>
                <a:extLst>
                  <a:ext uri="{0D108BD9-81ED-4DB2-BD59-A6C34878D82A}">
                    <a16:rowId xmlns:a16="http://schemas.microsoft.com/office/drawing/2014/main" val="695581485"/>
                  </a:ext>
                </a:extLst>
              </a:tr>
            </a:tbl>
          </a:graphicData>
        </a:graphic>
      </p:graphicFrame>
      <p:pic>
        <p:nvPicPr>
          <p:cNvPr id="16" name="Imagen 15">
            <a:extLst>
              <a:ext uri="{FF2B5EF4-FFF2-40B4-BE49-F238E27FC236}">
                <a16:creationId xmlns:a16="http://schemas.microsoft.com/office/drawing/2014/main" id="{53E478E7-1D96-762F-C217-CD326A40CD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8" name="CuadroTexto 17">
            <a:extLst>
              <a:ext uri="{FF2B5EF4-FFF2-40B4-BE49-F238E27FC236}">
                <a16:creationId xmlns:a16="http://schemas.microsoft.com/office/drawing/2014/main" id="{EA73EE46-0F9D-A3AA-83D6-5F59B04A1E1F}"/>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graphicFrame>
        <p:nvGraphicFramePr>
          <p:cNvPr id="20" name="Tabla 8">
            <a:extLst>
              <a:ext uri="{FF2B5EF4-FFF2-40B4-BE49-F238E27FC236}">
                <a16:creationId xmlns:a16="http://schemas.microsoft.com/office/drawing/2014/main" id="{E29C0688-6C1E-9B26-0305-56860CB67879}"/>
              </a:ext>
            </a:extLst>
          </p:cNvPr>
          <p:cNvGraphicFramePr>
            <a:graphicFrameLocks noGrp="1"/>
          </p:cNvGraphicFramePr>
          <p:nvPr>
            <p:extLst>
              <p:ext uri="{D42A27DB-BD31-4B8C-83A1-F6EECF244321}">
                <p14:modId xmlns:p14="http://schemas.microsoft.com/office/powerpoint/2010/main" val="3122725757"/>
              </p:ext>
            </p:extLst>
          </p:nvPr>
        </p:nvGraphicFramePr>
        <p:xfrm>
          <a:off x="346289" y="5346355"/>
          <a:ext cx="7955749" cy="91948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dirty="0">
                          <a:latin typeface="LuloCleanW01-OneBold"/>
                        </a:rPr>
                        <a:t>Programa de Trabajo de Control Interno 2025</a:t>
                      </a:r>
                    </a:p>
                  </a:txBody>
                  <a:tcPr anchor="ctr"/>
                </a:tc>
                <a:tc>
                  <a:txBody>
                    <a:bodyPr/>
                    <a:lstStyle/>
                    <a:p>
                      <a:pPr algn="ctr"/>
                      <a:r>
                        <a:rPr lang="es-ES" sz="1500">
                          <a:latin typeface="LuloCleanW01-OneBold"/>
                        </a:rPr>
                        <a:t>Área Responsable </a:t>
                      </a:r>
                    </a:p>
                  </a:txBody>
                  <a:tcPr anchor="ctr"/>
                </a:tc>
                <a:tc>
                  <a:txBody>
                    <a:bodyPr/>
                    <a:lstStyle/>
                    <a:p>
                      <a:pPr algn="ctr"/>
                      <a:r>
                        <a:rPr lang="es-ES" sz="1500" b="1">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ES" sz="1200" dirty="0">
                        <a:solidFill>
                          <a:srgbClr val="FF0000"/>
                        </a:solidFill>
                        <a:latin typeface="LuloCleanW01-OneBold"/>
                      </a:endParaRPr>
                    </a:p>
                  </a:txBody>
                  <a:tcPr/>
                </a:tc>
                <a:tc>
                  <a:txBody>
                    <a:bodyPr/>
                    <a:lstStyle/>
                    <a:p>
                      <a:endParaRPr lang="es-ES" sz="1200">
                        <a:solidFill>
                          <a:srgbClr val="FF0000"/>
                        </a:solidFill>
                        <a:latin typeface="LuloCleanW01-OneBold"/>
                      </a:endParaRPr>
                    </a:p>
                  </a:txBody>
                  <a:tcPr/>
                </a:tc>
                <a:tc>
                  <a:txBody>
                    <a:bodyPr/>
                    <a:lstStyle/>
                    <a:p>
                      <a:endParaRPr lang="es-ES" sz="1200" dirty="0">
                        <a:solidFill>
                          <a:srgbClr val="FF0000"/>
                        </a:solidFill>
                        <a:latin typeface="LuloCleanW01-OneBold"/>
                      </a:endParaRPr>
                    </a:p>
                  </a:txBody>
                  <a:tcPr/>
                </a:tc>
                <a:extLst>
                  <a:ext uri="{0D108BD9-81ED-4DB2-BD59-A6C34878D82A}">
                    <a16:rowId xmlns:a16="http://schemas.microsoft.com/office/drawing/2014/main" val="695581485"/>
                  </a:ext>
                </a:extLst>
              </a:tr>
            </a:tbl>
          </a:graphicData>
        </a:graphic>
      </p:graphicFrame>
    </p:spTree>
    <p:extLst>
      <p:ext uri="{BB962C8B-B14F-4D97-AF65-F5344CB8AC3E}">
        <p14:creationId xmlns:p14="http://schemas.microsoft.com/office/powerpoint/2010/main" val="40052996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75D693ED-2399-2DD3-9316-9E19025B18C0}"/>
              </a:ext>
            </a:extLst>
          </p:cNvPr>
          <p:cNvSpPr txBox="1"/>
          <p:nvPr/>
        </p:nvSpPr>
        <p:spPr>
          <a:xfrm>
            <a:off x="389791" y="1251752"/>
            <a:ext cx="11410893" cy="707886"/>
          </a:xfrm>
          <a:prstGeom prst="rect">
            <a:avLst/>
          </a:prstGeom>
          <a:noFill/>
        </p:spPr>
        <p:txBody>
          <a:bodyPr wrap="square">
            <a:spAutoFit/>
          </a:bodyPr>
          <a:lstStyle/>
          <a:p>
            <a:pPr marL="342900" indent="-342900">
              <a:buFont typeface="Arial" panose="020B0604020202020204" pitchFamily="34" charset="0"/>
              <a:buChar char="•"/>
            </a:pPr>
            <a:r>
              <a:rPr lang="es-MX" sz="2000" b="1" dirty="0"/>
              <a:t>Trabajo en conjunto con la Secretaría de Anticorrupción y Buen Gobierno para fortalecer los mecanismos de control interno.</a:t>
            </a:r>
            <a:endParaRPr lang="es-ES" sz="3200" b="1" i="0" u="none" strike="noStrike" baseline="0" dirty="0">
              <a:solidFill>
                <a:srgbClr val="FF0000"/>
              </a:solidFill>
              <a:latin typeface="Arial" panose="020B0604020202020204" pitchFamily="34" charset="0"/>
            </a:endParaRPr>
          </a:p>
        </p:txBody>
      </p:sp>
      <p:sp>
        <p:nvSpPr>
          <p:cNvPr id="2" name="Rectángulo 1">
            <a:extLst>
              <a:ext uri="{FF2B5EF4-FFF2-40B4-BE49-F238E27FC236}">
                <a16:creationId xmlns:a16="http://schemas.microsoft.com/office/drawing/2014/main" id="{1EE66C18-822E-9819-7469-AD50CF422A1E}"/>
              </a:ext>
            </a:extLst>
          </p:cNvPr>
          <p:cNvSpPr/>
          <p:nvPr/>
        </p:nvSpPr>
        <p:spPr>
          <a:xfrm>
            <a:off x="-1524" y="0"/>
            <a:ext cx="12193524" cy="29771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Grupo 3">
            <a:extLst>
              <a:ext uri="{FF2B5EF4-FFF2-40B4-BE49-F238E27FC236}">
                <a16:creationId xmlns:a16="http://schemas.microsoft.com/office/drawing/2014/main" id="{0BE0BFED-8770-3393-84D1-C29CF43185B7}"/>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F61CA606-9F4B-33B2-CBD8-283A83C66432}"/>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Asuntos Generales</a:t>
              </a:r>
            </a:p>
          </p:txBody>
        </p:sp>
        <p:grpSp>
          <p:nvGrpSpPr>
            <p:cNvPr id="7" name="Grupo 6">
              <a:extLst>
                <a:ext uri="{FF2B5EF4-FFF2-40B4-BE49-F238E27FC236}">
                  <a16:creationId xmlns:a16="http://schemas.microsoft.com/office/drawing/2014/main" id="{6ED9B812-6CDA-BD04-B0BA-941F0BFE3BCA}"/>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B4436B0D-2B8C-E4C3-5BCC-4B4635863A0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27F1390D-39D0-E099-5E70-3EF89EA7D123}"/>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9776B3F8-A15C-BD6D-1621-35B120FC55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6" name="CuadroTexto 5">
            <a:extLst>
              <a:ext uri="{FF2B5EF4-FFF2-40B4-BE49-F238E27FC236}">
                <a16:creationId xmlns:a16="http://schemas.microsoft.com/office/drawing/2014/main" id="{9DD552AE-49D0-A323-9BED-29A6F781F362}"/>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16640085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echa: a la derecha 1">
            <a:extLst>
              <a:ext uri="{FF2B5EF4-FFF2-40B4-BE49-F238E27FC236}">
                <a16:creationId xmlns:a16="http://schemas.microsoft.com/office/drawing/2014/main" id="{6AF0F427-85C2-9B5F-F9C2-D60938051457}"/>
              </a:ext>
            </a:extLst>
          </p:cNvPr>
          <p:cNvSpPr/>
          <p:nvPr/>
        </p:nvSpPr>
        <p:spPr>
          <a:xfrm>
            <a:off x="1201479" y="2902687"/>
            <a:ext cx="9739423" cy="1414131"/>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a:p>
        </p:txBody>
      </p:sp>
      <p:sp>
        <p:nvSpPr>
          <p:cNvPr id="3" name="Paralelogramo 2">
            <a:extLst>
              <a:ext uri="{FF2B5EF4-FFF2-40B4-BE49-F238E27FC236}">
                <a16:creationId xmlns:a16="http://schemas.microsoft.com/office/drawing/2014/main" id="{7E1CD9DE-1B2C-3343-26B1-23FAAF619D73}"/>
              </a:ext>
            </a:extLst>
          </p:cNvPr>
          <p:cNvSpPr/>
          <p:nvPr/>
        </p:nvSpPr>
        <p:spPr>
          <a:xfrm>
            <a:off x="1687036" y="2460586"/>
            <a:ext cx="2027271" cy="2254102"/>
          </a:xfrm>
          <a:prstGeom prst="parallelogram">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dirty="0"/>
              <a:t>22 de abril 2025 </a:t>
            </a:r>
          </a:p>
        </p:txBody>
      </p:sp>
      <p:sp>
        <p:nvSpPr>
          <p:cNvPr id="6" name="Paralelogramo 5">
            <a:extLst>
              <a:ext uri="{FF2B5EF4-FFF2-40B4-BE49-F238E27FC236}">
                <a16:creationId xmlns:a16="http://schemas.microsoft.com/office/drawing/2014/main" id="{83F41EC1-B99A-04D9-4B06-9D566224A170}"/>
              </a:ext>
            </a:extLst>
          </p:cNvPr>
          <p:cNvSpPr/>
          <p:nvPr/>
        </p:nvSpPr>
        <p:spPr>
          <a:xfrm>
            <a:off x="3714307" y="2460586"/>
            <a:ext cx="2027271" cy="2254102"/>
          </a:xfrm>
          <a:prstGeom prst="parallelogram">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dirty="0"/>
              <a:t>15 de julio 2025</a:t>
            </a:r>
          </a:p>
        </p:txBody>
      </p:sp>
      <p:sp>
        <p:nvSpPr>
          <p:cNvPr id="7" name="Paralelogramo 6">
            <a:extLst>
              <a:ext uri="{FF2B5EF4-FFF2-40B4-BE49-F238E27FC236}">
                <a16:creationId xmlns:a16="http://schemas.microsoft.com/office/drawing/2014/main" id="{58EBC759-E09C-3711-5727-31714821FBDF}"/>
              </a:ext>
            </a:extLst>
          </p:cNvPr>
          <p:cNvSpPr/>
          <p:nvPr/>
        </p:nvSpPr>
        <p:spPr>
          <a:xfrm>
            <a:off x="5722089" y="2460586"/>
            <a:ext cx="2027271" cy="2254102"/>
          </a:xfrm>
          <a:prstGeom prst="parallelogram">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dirty="0"/>
              <a:t>21 de octubre 2025</a:t>
            </a:r>
          </a:p>
        </p:txBody>
      </p:sp>
      <p:sp>
        <p:nvSpPr>
          <p:cNvPr id="8" name="Paralelogramo 7">
            <a:extLst>
              <a:ext uri="{FF2B5EF4-FFF2-40B4-BE49-F238E27FC236}">
                <a16:creationId xmlns:a16="http://schemas.microsoft.com/office/drawing/2014/main" id="{3C6BB06A-0A9E-BB25-60A8-E20771834429}"/>
              </a:ext>
            </a:extLst>
          </p:cNvPr>
          <p:cNvSpPr/>
          <p:nvPr/>
        </p:nvSpPr>
        <p:spPr>
          <a:xfrm>
            <a:off x="7829109" y="2460586"/>
            <a:ext cx="2027272" cy="2254102"/>
          </a:xfrm>
          <a:prstGeom prst="parallelogram">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dirty="0"/>
              <a:t>27 de enero 2026</a:t>
            </a:r>
          </a:p>
        </p:txBody>
      </p:sp>
      <p:sp>
        <p:nvSpPr>
          <p:cNvPr id="9" name="Rectángulo 8">
            <a:extLst>
              <a:ext uri="{FF2B5EF4-FFF2-40B4-BE49-F238E27FC236}">
                <a16:creationId xmlns:a16="http://schemas.microsoft.com/office/drawing/2014/main" id="{11B15AC3-A5BD-470D-6AC8-051BAA8C675F}"/>
              </a:ext>
            </a:extLst>
          </p:cNvPr>
          <p:cNvSpPr/>
          <p:nvPr/>
        </p:nvSpPr>
        <p:spPr>
          <a:xfrm>
            <a:off x="0" y="0"/>
            <a:ext cx="12192000" cy="23391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3" name="Grupo 22">
            <a:extLst>
              <a:ext uri="{FF2B5EF4-FFF2-40B4-BE49-F238E27FC236}">
                <a16:creationId xmlns:a16="http://schemas.microsoft.com/office/drawing/2014/main" id="{27A6F1E5-4027-ADC3-F2DD-4DAA4455BC63}"/>
              </a:ext>
            </a:extLst>
          </p:cNvPr>
          <p:cNvGrpSpPr/>
          <p:nvPr/>
        </p:nvGrpSpPr>
        <p:grpSpPr>
          <a:xfrm>
            <a:off x="346289" y="284341"/>
            <a:ext cx="11565257" cy="813283"/>
            <a:chOff x="346289" y="284341"/>
            <a:chExt cx="11565257" cy="813283"/>
          </a:xfrm>
        </p:grpSpPr>
        <p:sp>
          <p:nvSpPr>
            <p:cNvPr id="24" name="Google Shape;364;p19">
              <a:extLst>
                <a:ext uri="{FF2B5EF4-FFF2-40B4-BE49-F238E27FC236}">
                  <a16:creationId xmlns:a16="http://schemas.microsoft.com/office/drawing/2014/main" id="{97B09CAC-30B6-F97F-0387-CDD51A0CB2B4}"/>
                </a:ext>
              </a:extLst>
            </p:cNvPr>
            <p:cNvSpPr txBox="1"/>
            <p:nvPr/>
          </p:nvSpPr>
          <p:spPr>
            <a:xfrm>
              <a:off x="6848832" y="314997"/>
              <a:ext cx="481891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Calendario de Sesiones Trimestrales</a:t>
              </a:r>
            </a:p>
          </p:txBody>
        </p:sp>
        <p:grpSp>
          <p:nvGrpSpPr>
            <p:cNvPr id="26" name="Grupo 25">
              <a:extLst>
                <a:ext uri="{FF2B5EF4-FFF2-40B4-BE49-F238E27FC236}">
                  <a16:creationId xmlns:a16="http://schemas.microsoft.com/office/drawing/2014/main" id="{2B77DE81-1667-2003-E615-516514E7090A}"/>
                </a:ext>
              </a:extLst>
            </p:cNvPr>
            <p:cNvGrpSpPr/>
            <p:nvPr/>
          </p:nvGrpSpPr>
          <p:grpSpPr>
            <a:xfrm>
              <a:off x="346289" y="284341"/>
              <a:ext cx="11565257" cy="813283"/>
              <a:chOff x="346289" y="284341"/>
              <a:chExt cx="11565257" cy="813283"/>
            </a:xfrm>
          </p:grpSpPr>
          <p:cxnSp>
            <p:nvCxnSpPr>
              <p:cNvPr id="28" name="Conector recto 27">
                <a:extLst>
                  <a:ext uri="{FF2B5EF4-FFF2-40B4-BE49-F238E27FC236}">
                    <a16:creationId xmlns:a16="http://schemas.microsoft.com/office/drawing/2014/main" id="{D44B17EF-A54D-621C-165B-907B00D71C3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31" name="Google Shape;188;p2" descr="Un conjunto de letras blancas en un fondo blanco&#10;&#10;Descripción generada automáticamente con confianza media">
                <a:extLst>
                  <a:ext uri="{FF2B5EF4-FFF2-40B4-BE49-F238E27FC236}">
                    <a16:creationId xmlns:a16="http://schemas.microsoft.com/office/drawing/2014/main" id="{98BFBD91-58CB-425D-4F8C-57BEC5E40A33}"/>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5" name="Imagen 4">
            <a:extLst>
              <a:ext uri="{FF2B5EF4-FFF2-40B4-BE49-F238E27FC236}">
                <a16:creationId xmlns:a16="http://schemas.microsoft.com/office/drawing/2014/main" id="{254EBDB9-1539-DBAE-28E0-688E8B7571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0" name="CuadroTexto 9">
            <a:extLst>
              <a:ext uri="{FF2B5EF4-FFF2-40B4-BE49-F238E27FC236}">
                <a16:creationId xmlns:a16="http://schemas.microsoft.com/office/drawing/2014/main" id="{856116B2-0FDE-50F1-57DA-5B17D689C977}"/>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21220776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a:extLst>
              <a:ext uri="{FF2B5EF4-FFF2-40B4-BE49-F238E27FC236}">
                <a16:creationId xmlns:a16="http://schemas.microsoft.com/office/drawing/2014/main" id="{927F6BBB-F55C-C4D8-DF62-E83D48A02EBB}"/>
              </a:ext>
            </a:extLst>
          </p:cNvPr>
          <p:cNvGrpSpPr/>
          <p:nvPr/>
        </p:nvGrpSpPr>
        <p:grpSpPr>
          <a:xfrm>
            <a:off x="8551755" y="2081461"/>
            <a:ext cx="3177199" cy="3188210"/>
            <a:chOff x="7332920" y="2008202"/>
            <a:chExt cx="4161658" cy="4190580"/>
          </a:xfrm>
        </p:grpSpPr>
        <p:sp>
          <p:nvSpPr>
            <p:cNvPr id="28" name="Google Shape;2065;p35">
              <a:extLst>
                <a:ext uri="{FF2B5EF4-FFF2-40B4-BE49-F238E27FC236}">
                  <a16:creationId xmlns:a16="http://schemas.microsoft.com/office/drawing/2014/main" id="{35D9DCFA-953A-98B0-C0B0-9047CB7D4410}"/>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 name="Google Shape;2080;p35">
              <a:extLst>
                <a:ext uri="{FF2B5EF4-FFF2-40B4-BE49-F238E27FC236}">
                  <a16:creationId xmlns:a16="http://schemas.microsoft.com/office/drawing/2014/main" id="{9B633B4E-9F5D-84CE-2F84-B13A8080B13D}"/>
                </a:ext>
              </a:extLst>
            </p:cNvPr>
            <p:cNvGrpSpPr/>
            <p:nvPr/>
          </p:nvGrpSpPr>
          <p:grpSpPr>
            <a:xfrm>
              <a:off x="7980192" y="2331568"/>
              <a:ext cx="3062181" cy="2939221"/>
              <a:chOff x="6543825" y="3202075"/>
              <a:chExt cx="296975" cy="275350"/>
            </a:xfrm>
            <a:solidFill>
              <a:srgbClr val="9D2E3B"/>
            </a:solidFill>
          </p:grpSpPr>
          <p:sp>
            <p:nvSpPr>
              <p:cNvPr id="21" name="Google Shape;2081;p35">
                <a:extLst>
                  <a:ext uri="{FF2B5EF4-FFF2-40B4-BE49-F238E27FC236}">
                    <a16:creationId xmlns:a16="http://schemas.microsoft.com/office/drawing/2014/main" id="{E79919D8-AA6D-7910-BE78-7C629D10BF0B}"/>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2" name="Google Shape;2082;p35">
                <a:extLst>
                  <a:ext uri="{FF2B5EF4-FFF2-40B4-BE49-F238E27FC236}">
                    <a16:creationId xmlns:a16="http://schemas.microsoft.com/office/drawing/2014/main" id="{EAC76465-D460-7F68-E179-089DE3E32BAE}"/>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2083;p35">
                <a:extLst>
                  <a:ext uri="{FF2B5EF4-FFF2-40B4-BE49-F238E27FC236}">
                    <a16:creationId xmlns:a16="http://schemas.microsoft.com/office/drawing/2014/main" id="{65E4D26B-AAF9-2990-C549-4E6E9595E104}"/>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2084;p35">
                <a:extLst>
                  <a:ext uri="{FF2B5EF4-FFF2-40B4-BE49-F238E27FC236}">
                    <a16:creationId xmlns:a16="http://schemas.microsoft.com/office/drawing/2014/main" id="{26D74CC0-5A05-FF55-E8B1-29A5FC7AF609}"/>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5" name="Google Shape;2085;p35">
                <a:extLst>
                  <a:ext uri="{FF2B5EF4-FFF2-40B4-BE49-F238E27FC236}">
                    <a16:creationId xmlns:a16="http://schemas.microsoft.com/office/drawing/2014/main" id="{7E920004-C968-3EEC-DD15-2E110EFDB753}"/>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6" name="Google Shape;2086;p35">
                <a:extLst>
                  <a:ext uri="{FF2B5EF4-FFF2-40B4-BE49-F238E27FC236}">
                    <a16:creationId xmlns:a16="http://schemas.microsoft.com/office/drawing/2014/main" id="{E2DACD04-CE98-DF5D-B880-94AC4589248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7" name="Google Shape;2087;p35">
                <a:extLst>
                  <a:ext uri="{FF2B5EF4-FFF2-40B4-BE49-F238E27FC236}">
                    <a16:creationId xmlns:a16="http://schemas.microsoft.com/office/drawing/2014/main" id="{9C9D6FB0-BE4B-F5FD-565E-64C8A3033634}"/>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graphicFrame>
        <p:nvGraphicFramePr>
          <p:cNvPr id="3" name="Tabla 2">
            <a:extLst>
              <a:ext uri="{FF2B5EF4-FFF2-40B4-BE49-F238E27FC236}">
                <a16:creationId xmlns:a16="http://schemas.microsoft.com/office/drawing/2014/main" id="{E5A3D06F-0A51-9D1D-B5C7-4D1043A71AFC}"/>
              </a:ext>
            </a:extLst>
          </p:cNvPr>
          <p:cNvGraphicFramePr>
            <a:graphicFrameLocks noGrp="1"/>
          </p:cNvGraphicFramePr>
          <p:nvPr>
            <p:extLst>
              <p:ext uri="{D42A27DB-BD31-4B8C-83A1-F6EECF244321}">
                <p14:modId xmlns:p14="http://schemas.microsoft.com/office/powerpoint/2010/main" val="978171390"/>
              </p:ext>
            </p:extLst>
          </p:nvPr>
        </p:nvGraphicFramePr>
        <p:xfrm>
          <a:off x="468649" y="2327479"/>
          <a:ext cx="7729978" cy="2459691"/>
        </p:xfrm>
        <a:graphic>
          <a:graphicData uri="http://schemas.openxmlformats.org/drawingml/2006/table">
            <a:tbl>
              <a:tblPr firstRow="1" bandRow="1">
                <a:tableStyleId>{5C22544A-7EE6-4342-B048-85BDC9FD1C3A}</a:tableStyleId>
              </a:tblPr>
              <a:tblGrid>
                <a:gridCol w="1407531">
                  <a:extLst>
                    <a:ext uri="{9D8B030D-6E8A-4147-A177-3AD203B41FA5}">
                      <a16:colId xmlns:a16="http://schemas.microsoft.com/office/drawing/2014/main" val="3952619112"/>
                    </a:ext>
                  </a:extLst>
                </a:gridCol>
                <a:gridCol w="1051560">
                  <a:extLst>
                    <a:ext uri="{9D8B030D-6E8A-4147-A177-3AD203B41FA5}">
                      <a16:colId xmlns:a16="http://schemas.microsoft.com/office/drawing/2014/main" val="1358587085"/>
                    </a:ext>
                  </a:extLst>
                </a:gridCol>
                <a:gridCol w="2926080">
                  <a:extLst>
                    <a:ext uri="{9D8B030D-6E8A-4147-A177-3AD203B41FA5}">
                      <a16:colId xmlns:a16="http://schemas.microsoft.com/office/drawing/2014/main" val="2019114851"/>
                    </a:ext>
                  </a:extLst>
                </a:gridCol>
                <a:gridCol w="1152144">
                  <a:extLst>
                    <a:ext uri="{9D8B030D-6E8A-4147-A177-3AD203B41FA5}">
                      <a16:colId xmlns:a16="http://schemas.microsoft.com/office/drawing/2014/main" val="1399010"/>
                    </a:ext>
                  </a:extLst>
                </a:gridCol>
                <a:gridCol w="1192663">
                  <a:extLst>
                    <a:ext uri="{9D8B030D-6E8A-4147-A177-3AD203B41FA5}">
                      <a16:colId xmlns:a16="http://schemas.microsoft.com/office/drawing/2014/main" val="1832999976"/>
                    </a:ext>
                  </a:extLst>
                </a:gridCol>
              </a:tblGrid>
              <a:tr h="630891">
                <a:tc>
                  <a:txBody>
                    <a:bodyPr/>
                    <a:lstStyle/>
                    <a:p>
                      <a:pPr algn="ctr"/>
                      <a:r>
                        <a:rPr lang="es-MX" sz="1400" b="1" dirty="0"/>
                        <a:t>Rubro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400" b="1"/>
                        <a:t>Número de Acuerdo</a:t>
                      </a:r>
                    </a:p>
                  </a:txBody>
                  <a:tcPr anchor="ctr"/>
                </a:tc>
                <a:tc>
                  <a:txBody>
                    <a:bodyPr/>
                    <a:lstStyle/>
                    <a:p>
                      <a:pPr algn="ctr"/>
                      <a:r>
                        <a:rPr lang="es-MX" sz="1400" b="1"/>
                        <a:t>Descripción</a:t>
                      </a:r>
                    </a:p>
                  </a:txBody>
                  <a:tcPr anchor="ctr"/>
                </a:tc>
                <a:tc>
                  <a:txBody>
                    <a:bodyPr/>
                    <a:lstStyle/>
                    <a:p>
                      <a:pPr algn="ctr"/>
                      <a:r>
                        <a:rPr lang="es-MX" sz="1400" b="1"/>
                        <a:t>Responsable</a:t>
                      </a:r>
                    </a:p>
                  </a:txBody>
                  <a:tcPr anchor="ctr"/>
                </a:tc>
                <a:tc>
                  <a:txBody>
                    <a:bodyPr/>
                    <a:lstStyle/>
                    <a:p>
                      <a:pPr algn="ctr"/>
                      <a:r>
                        <a:rPr lang="es-MX" sz="1400" b="1"/>
                        <a:t>Fecha de Compromiso</a:t>
                      </a:r>
                    </a:p>
                  </a:txBody>
                  <a:tcPr anchor="ctr"/>
                </a:tc>
                <a:extLst>
                  <a:ext uri="{0D108BD9-81ED-4DB2-BD59-A6C34878D82A}">
                    <a16:rowId xmlns:a16="http://schemas.microsoft.com/office/drawing/2014/main" val="3263838585"/>
                  </a:ext>
                </a:extLst>
              </a:tr>
              <a:tr h="520920">
                <a:tc>
                  <a:txBody>
                    <a:bodyPr/>
                    <a:lstStyle/>
                    <a:p>
                      <a:pPr algn="ctr"/>
                      <a:r>
                        <a:rPr lang="en-US" sz="1200" kern="1200" noProof="0" dirty="0">
                          <a:solidFill>
                            <a:schemeClr val="dk1"/>
                          </a:solidFill>
                          <a:effectLst/>
                          <a:latin typeface="+mn-lt"/>
                          <a:ea typeface="+mn-ea"/>
                          <a:cs typeface="+mn-cs"/>
                        </a:rPr>
                        <a:t>INTEGRIDAD INSTITUCIONAL</a:t>
                      </a:r>
                      <a:endParaRPr lang="es-MX" sz="1200" kern="1200" dirty="0">
                        <a:solidFill>
                          <a:schemeClr val="dk1"/>
                        </a:solidFill>
                        <a:effectLst/>
                        <a:latin typeface="+mn-lt"/>
                        <a:ea typeface="+mn-ea"/>
                        <a:cs typeface="+mn-cs"/>
                      </a:endParaRPr>
                    </a:p>
                  </a:txBody>
                  <a:tcPr anchor="ctr">
                    <a:solidFill>
                      <a:schemeClr val="accent2">
                        <a:lumMod val="20000"/>
                        <a:lumOff val="80000"/>
                      </a:schemeClr>
                    </a:solidFill>
                  </a:tcPr>
                </a:tc>
                <a:tc>
                  <a:txBody>
                    <a:bodyPr/>
                    <a:lstStyle/>
                    <a:p>
                      <a:pPr algn="ctr"/>
                      <a:r>
                        <a:rPr lang="es-MX" sz="1200" kern="1200" dirty="0">
                          <a:solidFill>
                            <a:schemeClr val="dk1"/>
                          </a:solidFill>
                          <a:effectLst/>
                          <a:latin typeface="+mn-lt"/>
                          <a:ea typeface="+mn-ea"/>
                          <a:cs typeface="+mn-cs"/>
                        </a:rPr>
                        <a:t>1</a:t>
                      </a:r>
                    </a:p>
                  </a:txBody>
                  <a:tcPr anchor="ct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kern="1200" dirty="0">
                          <a:solidFill>
                            <a:schemeClr val="dk1"/>
                          </a:solidFill>
                          <a:effectLst/>
                          <a:latin typeface="+mn-lt"/>
                          <a:ea typeface="+mn-ea"/>
                          <a:cs typeface="+mn-cs"/>
                        </a:rPr>
                        <a:t>Contar con el 100% de las declaraciones patrimoniales netas presentadas antes del mes de mayo.</a:t>
                      </a:r>
                      <a:endParaRPr lang="es-ES" sz="1200" kern="1200" dirty="0">
                        <a:solidFill>
                          <a:schemeClr val="dk1"/>
                        </a:solidFill>
                        <a:effectLst/>
                        <a:latin typeface="+mn-lt"/>
                        <a:ea typeface="+mn-ea"/>
                        <a:cs typeface="+mn-cs"/>
                      </a:endParaRP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200" kern="1200" dirty="0" err="1">
                          <a:solidFill>
                            <a:schemeClr val="dk1"/>
                          </a:solidFill>
                          <a:effectLst/>
                          <a:latin typeface="+mn-lt"/>
                          <a:ea typeface="+mn-ea"/>
                          <a:cs typeface="+mn-cs"/>
                        </a:rPr>
                        <a:t>DGAyF</a:t>
                      </a:r>
                      <a:endParaRPr lang="es-MX" sz="1200" kern="1200" dirty="0">
                        <a:solidFill>
                          <a:schemeClr val="dk1"/>
                        </a:solidFill>
                        <a:effectLst/>
                        <a:latin typeface="+mn-lt"/>
                        <a:ea typeface="+mn-ea"/>
                        <a:cs typeface="+mn-cs"/>
                      </a:endParaRPr>
                    </a:p>
                  </a:txBody>
                  <a:tcPr anchor="ctr">
                    <a:solidFill>
                      <a:schemeClr val="accent2">
                        <a:lumMod val="20000"/>
                        <a:lumOff val="80000"/>
                      </a:schemeClr>
                    </a:solidFill>
                  </a:tcPr>
                </a:tc>
                <a:tc>
                  <a:txBody>
                    <a:bodyPr/>
                    <a:lstStyle/>
                    <a:p>
                      <a:pPr algn="ctr"/>
                      <a:r>
                        <a:rPr lang="es-MX" sz="1200" kern="1200" dirty="0">
                          <a:solidFill>
                            <a:schemeClr val="dk1"/>
                          </a:solidFill>
                          <a:effectLst/>
                          <a:latin typeface="+mn-lt"/>
                          <a:ea typeface="+mn-ea"/>
                          <a:cs typeface="+mn-cs"/>
                        </a:rPr>
                        <a:t>31-May</a:t>
                      </a:r>
                    </a:p>
                  </a:txBody>
                  <a:tcPr anchor="ctr">
                    <a:solidFill>
                      <a:schemeClr val="accent2">
                        <a:lumMod val="20000"/>
                        <a:lumOff val="80000"/>
                      </a:schemeClr>
                    </a:solidFill>
                  </a:tcPr>
                </a:tc>
                <a:extLst>
                  <a:ext uri="{0D108BD9-81ED-4DB2-BD59-A6C34878D82A}">
                    <a16:rowId xmlns:a16="http://schemas.microsoft.com/office/drawing/2014/main" val="590479150"/>
                  </a:ext>
                </a:extLst>
              </a:tr>
              <a:tr h="520920">
                <a:tc>
                  <a:txBody>
                    <a:bodyPr/>
                    <a:lstStyle/>
                    <a:p>
                      <a:pPr algn="ctr"/>
                      <a:r>
                        <a:rPr lang="es-MX" sz="1200" kern="1200" dirty="0">
                          <a:solidFill>
                            <a:schemeClr val="dk1"/>
                          </a:solidFill>
                          <a:effectLst/>
                          <a:latin typeface="+mn-lt"/>
                          <a:ea typeface="+mn-ea"/>
                          <a:cs typeface="+mn-cs"/>
                        </a:rPr>
                        <a:t>PROGRAMA DE TRABAJO DE CONTROL INTERNO</a:t>
                      </a:r>
                    </a:p>
                  </a:txBody>
                  <a:tcPr anchor="ctr">
                    <a:solidFill>
                      <a:schemeClr val="accent2">
                        <a:lumMod val="20000"/>
                        <a:lumOff val="80000"/>
                      </a:schemeClr>
                    </a:solidFill>
                  </a:tcPr>
                </a:tc>
                <a:tc>
                  <a:txBody>
                    <a:bodyPr/>
                    <a:lstStyle/>
                    <a:p>
                      <a:pPr algn="ctr"/>
                      <a:endParaRPr lang="es-MX" sz="1200" kern="1200" dirty="0">
                        <a:solidFill>
                          <a:schemeClr val="dk1"/>
                        </a:solidFill>
                        <a:effectLst/>
                        <a:latin typeface="+mn-lt"/>
                        <a:ea typeface="+mn-ea"/>
                        <a:cs typeface="+mn-cs"/>
                      </a:endParaRPr>
                    </a:p>
                    <a:p>
                      <a:pPr algn="ctr"/>
                      <a:endParaRPr lang="es-MX" sz="1200" kern="1200" dirty="0">
                        <a:solidFill>
                          <a:schemeClr val="dk1"/>
                        </a:solidFill>
                        <a:effectLst/>
                        <a:latin typeface="+mn-lt"/>
                        <a:ea typeface="+mn-ea"/>
                        <a:cs typeface="+mn-cs"/>
                      </a:endParaRPr>
                    </a:p>
                    <a:p>
                      <a:pPr algn="ctr"/>
                      <a:r>
                        <a:rPr lang="es-MX" sz="1200" kern="1200" dirty="0">
                          <a:solidFill>
                            <a:schemeClr val="dk1"/>
                          </a:solidFill>
                          <a:effectLst/>
                          <a:latin typeface="+mn-lt"/>
                          <a:ea typeface="+mn-ea"/>
                          <a:cs typeface="+mn-cs"/>
                        </a:rPr>
                        <a:t>2</a:t>
                      </a:r>
                    </a:p>
                  </a:txBody>
                  <a:tcP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kern="1200" dirty="0">
                          <a:solidFill>
                            <a:schemeClr val="dk1"/>
                          </a:solidFill>
                          <a:effectLst/>
                          <a:latin typeface="+mn-lt"/>
                          <a:ea typeface="+mn-ea"/>
                          <a:cs typeface="+mn-cs"/>
                        </a:rPr>
                        <a:t>El Subsecretario de Planeación y Administración planteo el compromiso de que la Secretaria de Economía y Turismo alcance una calificación superior al 90% en la Autoevaluación de Control Interno correspondiente al ejercicio fiscal 2025</a:t>
                      </a:r>
                    </a:p>
                  </a:txBody>
                  <a:tcPr>
                    <a:solidFill>
                      <a:schemeClr val="accent2">
                        <a:lumMod val="20000"/>
                        <a:lumOff val="80000"/>
                      </a:schemeClr>
                    </a:solidFill>
                  </a:tcPr>
                </a:tc>
                <a:tc>
                  <a:txBody>
                    <a:bodyPr/>
                    <a:lstStyle/>
                    <a:p>
                      <a:pPr algn="ctr"/>
                      <a:r>
                        <a:rPr lang="es-MX" sz="1200" kern="1200" dirty="0" err="1">
                          <a:solidFill>
                            <a:schemeClr val="dk1"/>
                          </a:solidFill>
                          <a:effectLst/>
                          <a:latin typeface="+mn-lt"/>
                          <a:ea typeface="+mn-ea"/>
                          <a:cs typeface="+mn-cs"/>
                        </a:rPr>
                        <a:t>DGAyF</a:t>
                      </a:r>
                      <a:endParaRPr lang="es-MX" sz="1200" kern="1200" dirty="0">
                        <a:solidFill>
                          <a:schemeClr val="dk1"/>
                        </a:solidFill>
                        <a:effectLst/>
                        <a:latin typeface="+mn-lt"/>
                        <a:ea typeface="+mn-ea"/>
                        <a:cs typeface="+mn-cs"/>
                      </a:endParaRPr>
                    </a:p>
                  </a:txBody>
                  <a:tcPr anchor="ctr">
                    <a:solidFill>
                      <a:schemeClr val="accent2">
                        <a:lumMod val="20000"/>
                        <a:lumOff val="80000"/>
                      </a:schemeClr>
                    </a:solidFill>
                  </a:tcPr>
                </a:tc>
                <a:tc>
                  <a:txBody>
                    <a:bodyPr/>
                    <a:lstStyle/>
                    <a:p>
                      <a:pPr algn="ctr"/>
                      <a:r>
                        <a:rPr lang="es-MX" sz="1200" kern="1200" dirty="0">
                          <a:solidFill>
                            <a:schemeClr val="dk1"/>
                          </a:solidFill>
                          <a:effectLst/>
                          <a:latin typeface="+mn-lt"/>
                          <a:ea typeface="+mn-ea"/>
                          <a:cs typeface="+mn-cs"/>
                        </a:rPr>
                        <a:t>Dic-2025</a:t>
                      </a:r>
                    </a:p>
                  </a:txBody>
                  <a:tcPr anchor="ctr">
                    <a:solidFill>
                      <a:schemeClr val="accent2">
                        <a:lumMod val="20000"/>
                        <a:lumOff val="80000"/>
                      </a:schemeClr>
                    </a:solidFill>
                  </a:tcPr>
                </a:tc>
                <a:extLst>
                  <a:ext uri="{0D108BD9-81ED-4DB2-BD59-A6C34878D82A}">
                    <a16:rowId xmlns:a16="http://schemas.microsoft.com/office/drawing/2014/main" val="2939512927"/>
                  </a:ext>
                </a:extLst>
              </a:tr>
            </a:tbl>
          </a:graphicData>
        </a:graphic>
      </p:graphicFrame>
      <p:sp>
        <p:nvSpPr>
          <p:cNvPr id="2" name="Rectángulo 1">
            <a:extLst>
              <a:ext uri="{FF2B5EF4-FFF2-40B4-BE49-F238E27FC236}">
                <a16:creationId xmlns:a16="http://schemas.microsoft.com/office/drawing/2014/main" id="{6B8818D7-91BC-0121-BF61-1CA6DF065E61}"/>
              </a:ext>
            </a:extLst>
          </p:cNvPr>
          <p:cNvSpPr/>
          <p:nvPr/>
        </p:nvSpPr>
        <p:spPr>
          <a:xfrm>
            <a:off x="0" y="0"/>
            <a:ext cx="12192000" cy="21320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a:extLst>
              <a:ext uri="{FF2B5EF4-FFF2-40B4-BE49-F238E27FC236}">
                <a16:creationId xmlns:a16="http://schemas.microsoft.com/office/drawing/2014/main" id="{CEF398B2-E5C0-5BD5-A4EF-3BEA3F2CB79F}"/>
              </a:ext>
            </a:extLst>
          </p:cNvPr>
          <p:cNvSpPr txBox="1"/>
          <p:nvPr/>
        </p:nvSpPr>
        <p:spPr>
          <a:xfrm>
            <a:off x="375549" y="1209806"/>
            <a:ext cx="11535997" cy="523220"/>
          </a:xfrm>
          <a:prstGeom prst="rect">
            <a:avLst/>
          </a:prstGeom>
          <a:noFill/>
          <a:ln>
            <a:solidFill>
              <a:srgbClr val="FF0000"/>
            </a:solidFill>
          </a:ln>
        </p:spPr>
        <p:txBody>
          <a:bodyPr wrap="square" rtlCol="0">
            <a:spAutoFit/>
          </a:bodyPr>
          <a:lstStyle/>
          <a:p>
            <a:r>
              <a:rPr lang="es-MX" sz="1400">
                <a:solidFill>
                  <a:srgbClr val="FF0000"/>
                </a:solidFill>
              </a:rPr>
              <a:t>Con fundamento en el Capítulo IV, Sección II, Numeral VII. A petición expresa, cualquiera de los integrantes propietarios, invitados o el órgano de vigilancia, podrán solicitar se incorporen asuntos trascendentales a la orden del día.</a:t>
            </a:r>
          </a:p>
        </p:txBody>
      </p:sp>
      <p:grpSp>
        <p:nvGrpSpPr>
          <p:cNvPr id="4" name="Grupo 3">
            <a:extLst>
              <a:ext uri="{FF2B5EF4-FFF2-40B4-BE49-F238E27FC236}">
                <a16:creationId xmlns:a16="http://schemas.microsoft.com/office/drawing/2014/main" id="{8CCF8817-CEB0-9804-1055-34F783996B61}"/>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AB071173-AC70-E3C6-2EAE-EFEE39A8F42D}"/>
                </a:ext>
              </a:extLst>
            </p:cNvPr>
            <p:cNvSpPr txBox="1"/>
            <p:nvPr/>
          </p:nvSpPr>
          <p:spPr>
            <a:xfrm>
              <a:off x="6848832" y="314997"/>
              <a:ext cx="46457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Revisión y Ratificación de Acuerdos </a:t>
              </a:r>
            </a:p>
          </p:txBody>
        </p:sp>
        <p:grpSp>
          <p:nvGrpSpPr>
            <p:cNvPr id="8" name="Grupo 7">
              <a:extLst>
                <a:ext uri="{FF2B5EF4-FFF2-40B4-BE49-F238E27FC236}">
                  <a16:creationId xmlns:a16="http://schemas.microsoft.com/office/drawing/2014/main" id="{46B212DC-3195-9F0C-64AE-49FEEC1DB7A3}"/>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6227A63F-51BC-87B3-A127-D6AD410AD02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2B5E2265-7563-5695-0A5F-B854FFD84258}"/>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A1B4BF7F-4571-76BB-C0A9-CFF3288E4B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10" name="CuadroTexto 9">
            <a:extLst>
              <a:ext uri="{FF2B5EF4-FFF2-40B4-BE49-F238E27FC236}">
                <a16:creationId xmlns:a16="http://schemas.microsoft.com/office/drawing/2014/main" id="{25F18316-5C04-A205-2C90-1288A218075E}"/>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Tree>
    <p:extLst>
      <p:ext uri="{BB962C8B-B14F-4D97-AF65-F5344CB8AC3E}">
        <p14:creationId xmlns:p14="http://schemas.microsoft.com/office/powerpoint/2010/main" val="26812640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5365BF64-4B30-4125-9A30-A1B08C80ED7D}"/>
              </a:ext>
            </a:extLst>
          </p:cNvPr>
          <p:cNvSpPr>
            <a:spLocks noGrp="1"/>
          </p:cNvSpPr>
          <p:nvPr>
            <p:ph type="ctrTitle"/>
          </p:nvPr>
        </p:nvSpPr>
        <p:spPr>
          <a:xfrm>
            <a:off x="1523999" y="1940146"/>
            <a:ext cx="9144000" cy="1909763"/>
          </a:xfrm>
        </p:spPr>
        <p:txBody>
          <a:bodyPr vert="horz" lIns="91440" tIns="45720" rIns="91440" bIns="45720" rtlCol="0" anchor="b">
            <a:normAutofit/>
          </a:bodyPr>
          <a:lstStyle/>
          <a:p>
            <a:pPr rtl="0"/>
            <a:r>
              <a:rPr lang="es-ES" sz="9600" dirty="0">
                <a:latin typeface="+mj-lt"/>
              </a:rPr>
              <a:t>Clausura</a:t>
            </a:r>
          </a:p>
        </p:txBody>
      </p:sp>
      <p:sp>
        <p:nvSpPr>
          <p:cNvPr id="8" name="Marcador de contenido 7">
            <a:extLst>
              <a:ext uri="{FF2B5EF4-FFF2-40B4-BE49-F238E27FC236}">
                <a16:creationId xmlns:a16="http://schemas.microsoft.com/office/drawing/2014/main" id="{D4305886-8ACA-4ED6-AA5B-215F6D741CF0}"/>
              </a:ext>
            </a:extLst>
          </p:cNvPr>
          <p:cNvSpPr>
            <a:spLocks noGrp="1"/>
          </p:cNvSpPr>
          <p:nvPr>
            <p:ph type="subTitle" idx="1"/>
          </p:nvPr>
        </p:nvSpPr>
        <p:spPr>
          <a:xfrm>
            <a:off x="1523999" y="3962972"/>
            <a:ext cx="9144000" cy="1220333"/>
          </a:xfrm>
        </p:spPr>
        <p:txBody>
          <a:bodyPr vert="horz" lIns="91440" tIns="45720" rIns="91440" bIns="45720" rtlCol="0">
            <a:normAutofit/>
          </a:bodyPr>
          <a:lstStyle/>
          <a:p>
            <a:pPr marL="0" indent="0" rtl="0">
              <a:buNone/>
            </a:pPr>
            <a:r>
              <a:rPr lang="es-ES" sz="2400" cap="all" spc="200" dirty="0">
                <a:solidFill>
                  <a:srgbClr val="FFFFFF"/>
                </a:solidFill>
              </a:rPr>
              <a:t>¡Gracias!</a:t>
            </a:r>
          </a:p>
        </p:txBody>
      </p:sp>
      <p:pic>
        <p:nvPicPr>
          <p:cNvPr id="2" name="Imagen 1" descr="Imagen que contiene Código QR">
            <a:extLst>
              <a:ext uri="{FF2B5EF4-FFF2-40B4-BE49-F238E27FC236}">
                <a16:creationId xmlns:a16="http://schemas.microsoft.com/office/drawing/2014/main" id="{84878265-2ED7-AAC5-505A-F7FF01C97FAF}"/>
              </a:ext>
            </a:extLst>
          </p:cNvPr>
          <p:cNvPicPr>
            <a:picLocks noChangeAspect="1"/>
          </p:cNvPicPr>
          <p:nvPr/>
        </p:nvPicPr>
        <p:blipFill>
          <a:blip r:embed="rId3">
            <a:extLst>
              <a:ext uri="{28A0092B-C50C-407E-A947-70E740481C1C}">
                <a14:useLocalDpi xmlns:a14="http://schemas.microsoft.com/office/drawing/2010/main" val="0"/>
              </a:ext>
            </a:extLst>
          </a:blip>
          <a:srcRect l="48732"/>
          <a:stretch/>
        </p:blipFill>
        <p:spPr>
          <a:xfrm>
            <a:off x="4696474" y="-68440"/>
            <a:ext cx="2799051" cy="1678163"/>
          </a:xfrm>
          <a:prstGeom prst="rect">
            <a:avLst/>
          </a:prstGeom>
        </p:spPr>
      </p:pic>
    </p:spTree>
    <p:extLst>
      <p:ext uri="{BB962C8B-B14F-4D97-AF65-F5344CB8AC3E}">
        <p14:creationId xmlns:p14="http://schemas.microsoft.com/office/powerpoint/2010/main" val="4127971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Imagen que contiene Logotipo&#10;&#10;Descripción generada automáticamente">
            <a:extLst>
              <a:ext uri="{FF2B5EF4-FFF2-40B4-BE49-F238E27FC236}">
                <a16:creationId xmlns:a16="http://schemas.microsoft.com/office/drawing/2014/main" id="{E66A49E4-E3D2-1D1D-4E1B-E83FCBD3A2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6237" y="321133"/>
            <a:ext cx="2032147" cy="762504"/>
          </a:xfrm>
          <a:prstGeom prst="rect">
            <a:avLst/>
          </a:prstGeom>
        </p:spPr>
      </p:pic>
      <p:sp>
        <p:nvSpPr>
          <p:cNvPr id="7" name="CuadroTexto 6">
            <a:extLst>
              <a:ext uri="{FF2B5EF4-FFF2-40B4-BE49-F238E27FC236}">
                <a16:creationId xmlns:a16="http://schemas.microsoft.com/office/drawing/2014/main" id="{9F20FECD-1F7D-9667-96AE-C6DCAE7C0B18}"/>
              </a:ext>
            </a:extLst>
          </p:cNvPr>
          <p:cNvSpPr txBox="1"/>
          <p:nvPr/>
        </p:nvSpPr>
        <p:spPr>
          <a:xfrm>
            <a:off x="871219" y="433176"/>
            <a:ext cx="8629015" cy="538417"/>
          </a:xfrm>
          <a:prstGeom prst="rect">
            <a:avLst/>
          </a:prstGeom>
          <a:noFill/>
        </p:spPr>
        <p:txBody>
          <a:bodyPr vert="horz" wrap="square" lIns="91440" tIns="45720" rIns="91440" bIns="45720" rtlCol="0" anchor="ctr">
            <a:spAutoFit/>
          </a:bodyPr>
          <a:lstStyle>
            <a:lvl1pPr algn="ctr">
              <a:lnSpc>
                <a:spcPct val="90000"/>
              </a:lnSpc>
              <a:spcBef>
                <a:spcPct val="0"/>
              </a:spcBef>
              <a:buNone/>
              <a:defRPr sz="4000" b="1" spc="-300">
                <a:ln w="9525">
                  <a:noFill/>
                  <a:prstDash val="solid"/>
                </a:ln>
                <a:solidFill>
                  <a:srgbClr val="93034E"/>
                </a:solidFill>
                <a:latin typeface="Aptos" panose="020B0004020202020204" pitchFamily="34" charset="0"/>
              </a:defRPr>
            </a:lvl1pPr>
          </a:lstStyle>
          <a:p>
            <a:r>
              <a:rPr lang="es-MX" sz="3200" dirty="0"/>
              <a:t>COMITÉ DE CONTROL Y DESEMPEÑO INSTITUCIONAL </a:t>
            </a:r>
          </a:p>
        </p:txBody>
      </p:sp>
      <p:sp>
        <p:nvSpPr>
          <p:cNvPr id="2" name="CuadroTexto 1">
            <a:extLst>
              <a:ext uri="{FF2B5EF4-FFF2-40B4-BE49-F238E27FC236}">
                <a16:creationId xmlns:a16="http://schemas.microsoft.com/office/drawing/2014/main" id="{D1CBDE1E-11F0-E687-7757-2C2617858A39}"/>
              </a:ext>
            </a:extLst>
          </p:cNvPr>
          <p:cNvSpPr txBox="1"/>
          <p:nvPr/>
        </p:nvSpPr>
        <p:spPr>
          <a:xfrm>
            <a:off x="543616" y="971593"/>
            <a:ext cx="8948057" cy="430887"/>
          </a:xfrm>
          <a:prstGeom prst="rect">
            <a:avLst/>
          </a:prstGeom>
          <a:noFill/>
        </p:spPr>
        <p:txBody>
          <a:bodyPr wrap="square">
            <a:spAutoFit/>
          </a:bodyPr>
          <a:lstStyle/>
          <a:p>
            <a:pPr algn="ctr"/>
            <a:r>
              <a:rPr lang="es-ES" sz="2200" dirty="0">
                <a:effectLst/>
                <a:latin typeface="Aptos" panose="020B0004020202020204" pitchFamily="34" charset="0"/>
                <a:ea typeface="Aptos" panose="020B0004020202020204" pitchFamily="34" charset="0"/>
                <a:cs typeface="Times New Roman" panose="02020603050405020304" pitchFamily="18" charset="0"/>
              </a:rPr>
              <a:t>Herramienta fundamental que permite a los titulares y directivos</a:t>
            </a:r>
            <a:endParaRPr lang="es-MX" sz="2200" dirty="0"/>
          </a:p>
        </p:txBody>
      </p:sp>
      <p:pic>
        <p:nvPicPr>
          <p:cNvPr id="9" name="Imagen 8" descr="Diagrama&#10;&#10;Descripción generada automáticamente">
            <a:extLst>
              <a:ext uri="{FF2B5EF4-FFF2-40B4-BE49-F238E27FC236}">
                <a16:creationId xmlns:a16="http://schemas.microsoft.com/office/drawing/2014/main" id="{B9B6F114-4CF6-4BBA-6DB5-89F8094552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9595" y="1522945"/>
            <a:ext cx="9992810" cy="4901879"/>
          </a:xfrm>
          <a:prstGeom prst="rect">
            <a:avLst/>
          </a:prstGeom>
        </p:spPr>
      </p:pic>
    </p:spTree>
    <p:extLst>
      <p:ext uri="{BB962C8B-B14F-4D97-AF65-F5344CB8AC3E}">
        <p14:creationId xmlns:p14="http://schemas.microsoft.com/office/powerpoint/2010/main" val="36921256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E65E7F-A5A7-D198-A342-0CE3821A9CD6}"/>
            </a:ext>
          </a:extLst>
        </p:cNvPr>
        <p:cNvGrpSpPr/>
        <p:nvPr/>
      </p:nvGrpSpPr>
      <p:grpSpPr>
        <a:xfrm>
          <a:off x="0" y="0"/>
          <a:ext cx="0" cy="0"/>
          <a:chOff x="0" y="0"/>
          <a:chExt cx="0" cy="0"/>
        </a:xfrm>
      </p:grpSpPr>
      <p:pic>
        <p:nvPicPr>
          <p:cNvPr id="7" name="Imagen 6" descr="Imagen que contiene Logotipo&#10;&#10;Descripción generada automáticamente">
            <a:extLst>
              <a:ext uri="{FF2B5EF4-FFF2-40B4-BE49-F238E27FC236}">
                <a16:creationId xmlns:a16="http://schemas.microsoft.com/office/drawing/2014/main" id="{8C847799-0E42-3CE1-C884-2255187013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6237" y="321133"/>
            <a:ext cx="2032147" cy="762504"/>
          </a:xfrm>
          <a:prstGeom prst="rect">
            <a:avLst/>
          </a:prstGeom>
        </p:spPr>
      </p:pic>
      <p:sp>
        <p:nvSpPr>
          <p:cNvPr id="21" name="Rectángulo 20">
            <a:extLst>
              <a:ext uri="{FF2B5EF4-FFF2-40B4-BE49-F238E27FC236}">
                <a16:creationId xmlns:a16="http://schemas.microsoft.com/office/drawing/2014/main" id="{D773EE34-CA70-FB19-10F9-5F480AA724E9}"/>
              </a:ext>
            </a:extLst>
          </p:cNvPr>
          <p:cNvSpPr/>
          <p:nvPr/>
        </p:nvSpPr>
        <p:spPr>
          <a:xfrm>
            <a:off x="664028" y="1335994"/>
            <a:ext cx="4612047" cy="369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AD2A39"/>
              </a:buClr>
              <a:buSzPct val="154000"/>
            </a:pPr>
            <a:endParaRPr lang="es-MX" sz="1600" dirty="0">
              <a:solidFill>
                <a:schemeClr val="tx1">
                  <a:lumMod val="65000"/>
                  <a:lumOff val="35000"/>
                </a:schemeClr>
              </a:solidFill>
            </a:endParaRPr>
          </a:p>
        </p:txBody>
      </p:sp>
      <p:sp>
        <p:nvSpPr>
          <p:cNvPr id="10" name="TextBox 19">
            <a:extLst>
              <a:ext uri="{FF2B5EF4-FFF2-40B4-BE49-F238E27FC236}">
                <a16:creationId xmlns:a16="http://schemas.microsoft.com/office/drawing/2014/main" id="{AE690ADB-E02B-2A18-29B5-EF89A1750BAC}"/>
              </a:ext>
            </a:extLst>
          </p:cNvPr>
          <p:cNvSpPr txBox="1"/>
          <p:nvPr/>
        </p:nvSpPr>
        <p:spPr>
          <a:xfrm>
            <a:off x="2280597" y="1595411"/>
            <a:ext cx="2631306" cy="1073627"/>
          </a:xfrm>
          <a:prstGeom prst="rect">
            <a:avLst/>
          </a:prstGeom>
          <a:noFill/>
        </p:spPr>
        <p:txBody>
          <a:bodyPr wrap="square" rtlCol="0">
            <a:spAutoFit/>
          </a:bodyPr>
          <a:lstStyle>
            <a:defPPr>
              <a:defRPr lang="en-US"/>
            </a:defPPr>
            <a:lvl1pPr marL="342900" lvl="0" indent="-342900">
              <a:lnSpc>
                <a:spcPct val="107000"/>
              </a:lnSpc>
              <a:buFont typeface="Symbol" panose="05050102010706020507" pitchFamily="18" charset="2"/>
              <a:buChar cha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s-MX" dirty="0"/>
              <a:t>Programa de Trabajo de Control Interno</a:t>
            </a:r>
          </a:p>
          <a:p>
            <a:r>
              <a:rPr lang="es-MX" dirty="0"/>
              <a:t>Administración de Riesgos </a:t>
            </a:r>
          </a:p>
          <a:p>
            <a:r>
              <a:rPr lang="es-MX" dirty="0"/>
              <a:t>Tecnologías de la información</a:t>
            </a:r>
          </a:p>
          <a:p>
            <a:r>
              <a:rPr lang="es-MX" dirty="0"/>
              <a:t>Cédula de Problemáticas </a:t>
            </a:r>
          </a:p>
        </p:txBody>
      </p:sp>
      <p:grpSp>
        <p:nvGrpSpPr>
          <p:cNvPr id="2" name="Grupo 1">
            <a:extLst>
              <a:ext uri="{FF2B5EF4-FFF2-40B4-BE49-F238E27FC236}">
                <a16:creationId xmlns:a16="http://schemas.microsoft.com/office/drawing/2014/main" id="{D5D860F8-3F0D-412A-7C31-0353B5200384}"/>
              </a:ext>
            </a:extLst>
          </p:cNvPr>
          <p:cNvGrpSpPr/>
          <p:nvPr/>
        </p:nvGrpSpPr>
        <p:grpSpPr>
          <a:xfrm>
            <a:off x="757428" y="1248718"/>
            <a:ext cx="1080000" cy="1080000"/>
            <a:chOff x="3830072" y="2639991"/>
            <a:chExt cx="1568516" cy="1607968"/>
          </a:xfrm>
        </p:grpSpPr>
        <p:sp>
          <p:nvSpPr>
            <p:cNvPr id="30" name="Cube 11">
              <a:extLst>
                <a:ext uri="{FF2B5EF4-FFF2-40B4-BE49-F238E27FC236}">
                  <a16:creationId xmlns:a16="http://schemas.microsoft.com/office/drawing/2014/main" id="{1E685EBF-EB55-3B12-537D-7EAD4CD798B4}"/>
                </a:ext>
              </a:extLst>
            </p:cNvPr>
            <p:cNvSpPr/>
            <p:nvPr/>
          </p:nvSpPr>
          <p:spPr>
            <a:xfrm rot="2700000">
              <a:off x="3810346" y="2659717"/>
              <a:ext cx="1607968" cy="1568516"/>
            </a:xfrm>
            <a:prstGeom prst="cube">
              <a:avLst>
                <a:gd name="adj" fmla="val 14635"/>
              </a:avLst>
            </a:prstGeom>
            <a:solidFill>
              <a:srgbClr val="5A023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ea typeface="+mn-ea"/>
                <a:cs typeface="+mn-cs"/>
              </a:endParaRPr>
            </a:p>
          </p:txBody>
        </p:sp>
        <p:sp>
          <p:nvSpPr>
            <p:cNvPr id="12" name="TextBox 12">
              <a:extLst>
                <a:ext uri="{FF2B5EF4-FFF2-40B4-BE49-F238E27FC236}">
                  <a16:creationId xmlns:a16="http://schemas.microsoft.com/office/drawing/2014/main" id="{980859DE-8B74-C354-23C4-B20EE526901D}"/>
                </a:ext>
              </a:extLst>
            </p:cNvPr>
            <p:cNvSpPr txBox="1"/>
            <p:nvPr/>
          </p:nvSpPr>
          <p:spPr>
            <a:xfrm>
              <a:off x="3839652" y="2853242"/>
              <a:ext cx="1284875" cy="100085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dirty="0">
                  <a:ln>
                    <a:noFill/>
                  </a:ln>
                  <a:solidFill>
                    <a:schemeClr val="bg1"/>
                  </a:solidFill>
                  <a:effectLst/>
                  <a:uLnTx/>
                  <a:uFillTx/>
                </a:rPr>
                <a:t>1</a:t>
              </a:r>
            </a:p>
          </p:txBody>
        </p:sp>
      </p:grpSp>
      <p:grpSp>
        <p:nvGrpSpPr>
          <p:cNvPr id="32" name="Grupo 31">
            <a:extLst>
              <a:ext uri="{FF2B5EF4-FFF2-40B4-BE49-F238E27FC236}">
                <a16:creationId xmlns:a16="http://schemas.microsoft.com/office/drawing/2014/main" id="{BA05DAEB-6741-CB39-C0E4-E52DA6BFA106}"/>
              </a:ext>
            </a:extLst>
          </p:cNvPr>
          <p:cNvGrpSpPr/>
          <p:nvPr/>
        </p:nvGrpSpPr>
        <p:grpSpPr>
          <a:xfrm>
            <a:off x="671119" y="3097718"/>
            <a:ext cx="1080000" cy="1080000"/>
            <a:chOff x="6266636" y="2639991"/>
            <a:chExt cx="1568516" cy="1607968"/>
          </a:xfrm>
        </p:grpSpPr>
        <p:sp>
          <p:nvSpPr>
            <p:cNvPr id="28" name="Cube 9">
              <a:extLst>
                <a:ext uri="{FF2B5EF4-FFF2-40B4-BE49-F238E27FC236}">
                  <a16:creationId xmlns:a16="http://schemas.microsoft.com/office/drawing/2014/main" id="{5A1F5639-D275-734F-FA20-92014F92FA2A}"/>
                </a:ext>
              </a:extLst>
            </p:cNvPr>
            <p:cNvSpPr/>
            <p:nvPr/>
          </p:nvSpPr>
          <p:spPr>
            <a:xfrm rot="13500000">
              <a:off x="6246910" y="2659717"/>
              <a:ext cx="1607968" cy="1568516"/>
            </a:xfrm>
            <a:prstGeom prst="cube">
              <a:avLst>
                <a:gd name="adj" fmla="val 14635"/>
              </a:avLst>
            </a:prstGeom>
            <a:solidFill>
              <a:srgbClr val="9F3D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14" name="TextBox 16">
              <a:extLst>
                <a:ext uri="{FF2B5EF4-FFF2-40B4-BE49-F238E27FC236}">
                  <a16:creationId xmlns:a16="http://schemas.microsoft.com/office/drawing/2014/main" id="{16857767-AC3B-B6A9-FFA2-65FB6342BF53}"/>
                </a:ext>
              </a:extLst>
            </p:cNvPr>
            <p:cNvSpPr txBox="1"/>
            <p:nvPr/>
          </p:nvSpPr>
          <p:spPr>
            <a:xfrm>
              <a:off x="6522919" y="2848463"/>
              <a:ext cx="1284876" cy="951014"/>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dirty="0">
                  <a:ln>
                    <a:noFill/>
                  </a:ln>
                  <a:solidFill>
                    <a:schemeClr val="bg1"/>
                  </a:solidFill>
                  <a:effectLst/>
                  <a:uLnTx/>
                  <a:uFillTx/>
                </a:rPr>
                <a:t>3</a:t>
              </a:r>
            </a:p>
          </p:txBody>
        </p:sp>
      </p:grpSp>
      <p:grpSp>
        <p:nvGrpSpPr>
          <p:cNvPr id="33" name="Grupo 32">
            <a:extLst>
              <a:ext uri="{FF2B5EF4-FFF2-40B4-BE49-F238E27FC236}">
                <a16:creationId xmlns:a16="http://schemas.microsoft.com/office/drawing/2014/main" id="{91F7E4A2-471A-2BE0-8133-132E8331A25E}"/>
              </a:ext>
            </a:extLst>
          </p:cNvPr>
          <p:cNvGrpSpPr/>
          <p:nvPr/>
        </p:nvGrpSpPr>
        <p:grpSpPr>
          <a:xfrm>
            <a:off x="5946179" y="3110209"/>
            <a:ext cx="1080000" cy="1080000"/>
            <a:chOff x="5048358" y="3891908"/>
            <a:chExt cx="1568516" cy="1607968"/>
          </a:xfrm>
        </p:grpSpPr>
        <p:sp>
          <p:nvSpPr>
            <p:cNvPr id="29" name="Cube 10">
              <a:extLst>
                <a:ext uri="{FF2B5EF4-FFF2-40B4-BE49-F238E27FC236}">
                  <a16:creationId xmlns:a16="http://schemas.microsoft.com/office/drawing/2014/main" id="{8030B564-EFCB-13A7-51B2-A6BC6865895A}"/>
                </a:ext>
              </a:extLst>
            </p:cNvPr>
            <p:cNvSpPr/>
            <p:nvPr/>
          </p:nvSpPr>
          <p:spPr>
            <a:xfrm rot="18900000">
              <a:off x="5048358" y="3891908"/>
              <a:ext cx="1568516" cy="1607968"/>
            </a:xfrm>
            <a:prstGeom prst="cube">
              <a:avLst>
                <a:gd name="adj" fmla="val 14635"/>
              </a:avLst>
            </a:prstGeom>
            <a:solidFill>
              <a:srgbClr val="D666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15" name="TextBox 17">
              <a:extLst>
                <a:ext uri="{FF2B5EF4-FFF2-40B4-BE49-F238E27FC236}">
                  <a16:creationId xmlns:a16="http://schemas.microsoft.com/office/drawing/2014/main" id="{8FF7272B-A3E8-3A5A-6037-8E2A5CABFF31}"/>
                </a:ext>
              </a:extLst>
            </p:cNvPr>
            <p:cNvSpPr txBox="1"/>
            <p:nvPr/>
          </p:nvSpPr>
          <p:spPr>
            <a:xfrm>
              <a:off x="5190177" y="4188826"/>
              <a:ext cx="1284876" cy="951013"/>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dirty="0">
                  <a:ln>
                    <a:noFill/>
                  </a:ln>
                  <a:solidFill>
                    <a:schemeClr val="bg1"/>
                  </a:solidFill>
                  <a:effectLst/>
                  <a:uLnTx/>
                  <a:uFillTx/>
                </a:rPr>
                <a:t>4</a:t>
              </a:r>
            </a:p>
          </p:txBody>
        </p:sp>
      </p:grpSp>
      <p:sp>
        <p:nvSpPr>
          <p:cNvPr id="17" name="TextBox 21">
            <a:extLst>
              <a:ext uri="{FF2B5EF4-FFF2-40B4-BE49-F238E27FC236}">
                <a16:creationId xmlns:a16="http://schemas.microsoft.com/office/drawing/2014/main" id="{36B6E666-238D-0B0F-BF29-B227311C4543}"/>
              </a:ext>
            </a:extLst>
          </p:cNvPr>
          <p:cNvSpPr txBox="1"/>
          <p:nvPr/>
        </p:nvSpPr>
        <p:spPr>
          <a:xfrm>
            <a:off x="2281110" y="3471806"/>
            <a:ext cx="2196713" cy="1073627"/>
          </a:xfrm>
          <a:prstGeom prst="rect">
            <a:avLst/>
          </a:prstGeom>
          <a:noFill/>
        </p:spPr>
        <p:txBody>
          <a:bodyPr wrap="square" rtlCol="0">
            <a:spAutoFit/>
          </a:bodyPr>
          <a:lstStyle/>
          <a:p>
            <a:pPr marL="342900" lvl="0" indent="-342900">
              <a:lnSpc>
                <a:spcPct val="107000"/>
              </a:lnSpc>
              <a:buFont typeface="Symbol" panose="05050102010706020507" pitchFamily="18" charset="2"/>
              <a:buChar char=""/>
            </a:pPr>
            <a:r>
              <a:rPr lang="es-MX" sz="1200" dirty="0">
                <a:effectLst/>
                <a:latin typeface="Aptos" panose="020B0004020202020204" pitchFamily="34" charset="0"/>
                <a:ea typeface="Aptos" panose="020B0004020202020204" pitchFamily="34" charset="0"/>
                <a:cs typeface="Times New Roman" panose="02020603050405020304" pitchFamily="18" charset="0"/>
              </a:rPr>
              <a:t>Quejas </a:t>
            </a:r>
          </a:p>
          <a:p>
            <a:pPr marL="342900" lvl="0" indent="-342900">
              <a:lnSpc>
                <a:spcPct val="107000"/>
              </a:lnSpc>
              <a:buFont typeface="Symbol" panose="05050102010706020507" pitchFamily="18" charset="2"/>
              <a:buChar char=""/>
            </a:pPr>
            <a:r>
              <a:rPr lang="es-MX" sz="1200" dirty="0">
                <a:effectLst/>
                <a:latin typeface="Aptos" panose="020B0004020202020204" pitchFamily="34" charset="0"/>
                <a:ea typeface="Aptos" panose="020B0004020202020204" pitchFamily="34" charset="0"/>
                <a:cs typeface="Times New Roman" panose="02020603050405020304" pitchFamily="18" charset="0"/>
              </a:rPr>
              <a:t>Denuncias</a:t>
            </a:r>
          </a:p>
          <a:p>
            <a:pPr marL="342900" lvl="0" indent="-342900">
              <a:lnSpc>
                <a:spcPct val="107000"/>
              </a:lnSpc>
              <a:buFont typeface="Symbol" panose="05050102010706020507" pitchFamily="18" charset="2"/>
              <a:buChar char=""/>
            </a:pPr>
            <a:r>
              <a:rPr lang="es-MX" sz="1200" dirty="0">
                <a:effectLst/>
                <a:latin typeface="Aptos" panose="020B0004020202020204" pitchFamily="34" charset="0"/>
                <a:ea typeface="Aptos" panose="020B0004020202020204" pitchFamily="34" charset="0"/>
                <a:cs typeface="Times New Roman" panose="02020603050405020304" pitchFamily="18" charset="0"/>
              </a:rPr>
              <a:t>Inconformidades</a:t>
            </a:r>
          </a:p>
          <a:p>
            <a:pPr marL="342900" lvl="0" indent="-342900">
              <a:lnSpc>
                <a:spcPct val="107000"/>
              </a:lnSpc>
              <a:buFont typeface="Symbol" panose="05050102010706020507" pitchFamily="18" charset="2"/>
              <a:buChar char=""/>
            </a:pPr>
            <a:r>
              <a:rPr lang="es-MX" sz="1200" dirty="0">
                <a:effectLst/>
                <a:latin typeface="Aptos" panose="020B0004020202020204" pitchFamily="34" charset="0"/>
                <a:ea typeface="Aptos" panose="020B0004020202020204" pitchFamily="34" charset="0"/>
                <a:cs typeface="Times New Roman" panose="02020603050405020304" pitchFamily="18" charset="0"/>
              </a:rPr>
              <a:t>Transparencia</a:t>
            </a:r>
          </a:p>
          <a:p>
            <a:pPr marL="342900" lvl="0" indent="-342900">
              <a:lnSpc>
                <a:spcPct val="107000"/>
              </a:lnSpc>
              <a:spcAft>
                <a:spcPts val="800"/>
              </a:spcAft>
              <a:buFont typeface="Symbol" panose="05050102010706020507" pitchFamily="18" charset="2"/>
              <a:buChar char=""/>
            </a:pPr>
            <a:r>
              <a:rPr lang="es-MX" sz="1200" dirty="0">
                <a:effectLst/>
                <a:latin typeface="Aptos" panose="020B0004020202020204" pitchFamily="34" charset="0"/>
                <a:ea typeface="Aptos" panose="020B0004020202020204" pitchFamily="34" charset="0"/>
                <a:cs typeface="Times New Roman" panose="02020603050405020304" pitchFamily="18" charset="0"/>
              </a:rPr>
              <a:t>Declaración patrimonial</a:t>
            </a:r>
          </a:p>
        </p:txBody>
      </p:sp>
      <p:sp>
        <p:nvSpPr>
          <p:cNvPr id="22" name="TextBox 25">
            <a:extLst>
              <a:ext uri="{FF2B5EF4-FFF2-40B4-BE49-F238E27FC236}">
                <a16:creationId xmlns:a16="http://schemas.microsoft.com/office/drawing/2014/main" id="{61544FB1-A52F-4AE1-9A68-B2FF7DD7223C}"/>
              </a:ext>
            </a:extLst>
          </p:cNvPr>
          <p:cNvSpPr txBox="1"/>
          <p:nvPr/>
        </p:nvSpPr>
        <p:spPr>
          <a:xfrm>
            <a:off x="7387063" y="3620293"/>
            <a:ext cx="2321232" cy="390088"/>
          </a:xfrm>
          <a:prstGeom prst="rect">
            <a:avLst/>
          </a:prstGeom>
          <a:noFill/>
        </p:spPr>
        <p:txBody>
          <a:bodyPr wrap="square" rtlCol="0">
            <a:spAutoFit/>
          </a:bodyPr>
          <a:lstStyle/>
          <a:p>
            <a:pPr marL="342900" lvl="0" indent="-342900">
              <a:lnSpc>
                <a:spcPct val="107000"/>
              </a:lnSpc>
              <a:buFont typeface="Symbol" panose="05050102010706020507" pitchFamily="18" charset="2"/>
              <a:buChar char=""/>
            </a:pPr>
            <a:r>
              <a:rPr lang="es-MX" sz="1200" dirty="0">
                <a:effectLst/>
                <a:latin typeface="Aptos" panose="020B0004020202020204" pitchFamily="34" charset="0"/>
                <a:ea typeface="Aptos" panose="020B0004020202020204" pitchFamily="34" charset="0"/>
                <a:cs typeface="Times New Roman" panose="02020603050405020304" pitchFamily="18" charset="0"/>
              </a:rPr>
              <a:t>Calendario de auditorías</a:t>
            </a:r>
          </a:p>
          <a:p>
            <a:pPr marL="342900" lvl="0" indent="-342900">
              <a:lnSpc>
                <a:spcPct val="107000"/>
              </a:lnSpc>
              <a:spcAft>
                <a:spcPts val="800"/>
              </a:spcAft>
              <a:buFont typeface="Symbol" panose="05050102010706020507" pitchFamily="18" charset="2"/>
              <a:buChar char=""/>
            </a:pPr>
            <a:r>
              <a:rPr lang="es-MX" sz="1200" dirty="0">
                <a:effectLst/>
                <a:latin typeface="Aptos" panose="020B0004020202020204" pitchFamily="34" charset="0"/>
                <a:ea typeface="Aptos" panose="020B0004020202020204" pitchFamily="34" charset="0"/>
                <a:cs typeface="Times New Roman" panose="02020603050405020304" pitchFamily="18" charset="0"/>
              </a:rPr>
              <a:t>Observaciones </a:t>
            </a:r>
          </a:p>
        </p:txBody>
      </p:sp>
      <p:grpSp>
        <p:nvGrpSpPr>
          <p:cNvPr id="34" name="Grupo 33">
            <a:extLst>
              <a:ext uri="{FF2B5EF4-FFF2-40B4-BE49-F238E27FC236}">
                <a16:creationId xmlns:a16="http://schemas.microsoft.com/office/drawing/2014/main" id="{72070A7D-2E7E-C304-AD8D-AE8F8DD10FFC}"/>
              </a:ext>
            </a:extLst>
          </p:cNvPr>
          <p:cNvGrpSpPr/>
          <p:nvPr/>
        </p:nvGrpSpPr>
        <p:grpSpPr>
          <a:xfrm>
            <a:off x="2311297" y="3097854"/>
            <a:ext cx="2321232" cy="367375"/>
            <a:chOff x="8677249" y="4505225"/>
            <a:chExt cx="2743752" cy="452779"/>
          </a:xfrm>
        </p:grpSpPr>
        <p:sp>
          <p:nvSpPr>
            <p:cNvPr id="16" name="TextBox 20">
              <a:extLst>
                <a:ext uri="{FF2B5EF4-FFF2-40B4-BE49-F238E27FC236}">
                  <a16:creationId xmlns:a16="http://schemas.microsoft.com/office/drawing/2014/main" id="{3D76AE06-717E-24ED-37F9-D4A45B5ED45F}"/>
                </a:ext>
              </a:extLst>
            </p:cNvPr>
            <p:cNvSpPr txBox="1"/>
            <p:nvPr/>
          </p:nvSpPr>
          <p:spPr>
            <a:xfrm>
              <a:off x="8677249" y="4505225"/>
              <a:ext cx="2743752" cy="31944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n-US" b="1" kern="0" dirty="0">
                  <a:solidFill>
                    <a:srgbClr val="9F3D24"/>
                  </a:solidFill>
                </a:rPr>
                <a:t>3</a:t>
              </a:r>
              <a:r>
                <a:rPr kumimoji="0" lang="en-US" sz="1800" b="1" i="0" u="none" strike="noStrike" kern="0" cap="none" spc="0" normalizeH="0" baseline="0" noProof="0" dirty="0">
                  <a:ln>
                    <a:noFill/>
                  </a:ln>
                  <a:solidFill>
                    <a:srgbClr val="9F3D24"/>
                  </a:solidFill>
                  <a:effectLst/>
                  <a:uLnTx/>
                  <a:uFillTx/>
                </a:rPr>
                <a:t>. INTEGRIDAD</a:t>
              </a:r>
            </a:p>
          </p:txBody>
        </p:sp>
        <p:sp>
          <p:nvSpPr>
            <p:cNvPr id="24" name="Round Same Side Corner Rectangle 28">
              <a:extLst>
                <a:ext uri="{FF2B5EF4-FFF2-40B4-BE49-F238E27FC236}">
                  <a16:creationId xmlns:a16="http://schemas.microsoft.com/office/drawing/2014/main" id="{6366D2DA-9BAB-8AF1-18AE-0FA1E680D0A9}"/>
                </a:ext>
              </a:extLst>
            </p:cNvPr>
            <p:cNvSpPr/>
            <p:nvPr/>
          </p:nvSpPr>
          <p:spPr>
            <a:xfrm rot="5400000">
              <a:off x="8946223" y="4652974"/>
              <a:ext cx="56711" cy="553350"/>
            </a:xfrm>
            <a:prstGeom prst="round2SameRect">
              <a:avLst>
                <a:gd name="adj1" fmla="val 50000"/>
                <a:gd name="adj2" fmla="val 0"/>
              </a:avLst>
            </a:prstGeom>
            <a:solidFill>
              <a:srgbClr val="9F3D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A0230"/>
                </a:solidFill>
                <a:effectLst/>
                <a:uLnTx/>
                <a:uFillTx/>
                <a:ea typeface="+mn-ea"/>
                <a:cs typeface="+mn-cs"/>
              </a:endParaRPr>
            </a:p>
          </p:txBody>
        </p:sp>
      </p:grpSp>
      <p:grpSp>
        <p:nvGrpSpPr>
          <p:cNvPr id="6" name="Grupo 5">
            <a:extLst>
              <a:ext uri="{FF2B5EF4-FFF2-40B4-BE49-F238E27FC236}">
                <a16:creationId xmlns:a16="http://schemas.microsoft.com/office/drawing/2014/main" id="{1C2FD1B2-CA04-C648-0BB4-318A415EC7CF}"/>
              </a:ext>
            </a:extLst>
          </p:cNvPr>
          <p:cNvGrpSpPr/>
          <p:nvPr/>
        </p:nvGrpSpPr>
        <p:grpSpPr>
          <a:xfrm>
            <a:off x="7387063" y="3071715"/>
            <a:ext cx="2439217" cy="552194"/>
            <a:chOff x="796157" y="4391495"/>
            <a:chExt cx="2883213" cy="680564"/>
          </a:xfrm>
        </p:grpSpPr>
        <p:sp>
          <p:nvSpPr>
            <p:cNvPr id="20" name="TextBox 24">
              <a:extLst>
                <a:ext uri="{FF2B5EF4-FFF2-40B4-BE49-F238E27FC236}">
                  <a16:creationId xmlns:a16="http://schemas.microsoft.com/office/drawing/2014/main" id="{93EDB240-F642-C8B7-BE7C-5D3886FE5A0F}"/>
                </a:ext>
              </a:extLst>
            </p:cNvPr>
            <p:cNvSpPr txBox="1"/>
            <p:nvPr/>
          </p:nvSpPr>
          <p:spPr>
            <a:xfrm>
              <a:off x="796157" y="4391495"/>
              <a:ext cx="2883213" cy="54104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n-US" b="1" kern="0" dirty="0">
                  <a:solidFill>
                    <a:srgbClr val="D66638"/>
                  </a:solidFill>
                </a:rPr>
                <a:t>4</a:t>
              </a:r>
              <a:r>
                <a:rPr kumimoji="0" lang="en-US" sz="1800" b="1" i="0" u="none" strike="noStrike" kern="0" cap="none" spc="0" normalizeH="0" baseline="0" noProof="0" dirty="0">
                  <a:ln>
                    <a:noFill/>
                  </a:ln>
                  <a:solidFill>
                    <a:srgbClr val="D66638"/>
                  </a:solidFill>
                  <a:effectLst/>
                  <a:uLnTx/>
                  <a:uFillTx/>
                </a:rPr>
                <a:t>. FISCALIZACIÓN Y        AUDITORÍA</a:t>
              </a:r>
            </a:p>
          </p:txBody>
        </p:sp>
        <p:sp>
          <p:nvSpPr>
            <p:cNvPr id="26" name="Round Same Side Corner Rectangle 30">
              <a:extLst>
                <a:ext uri="{FF2B5EF4-FFF2-40B4-BE49-F238E27FC236}">
                  <a16:creationId xmlns:a16="http://schemas.microsoft.com/office/drawing/2014/main" id="{04F79EBF-FD9D-6CA7-2042-F0CDC2C9CD3D}"/>
                </a:ext>
              </a:extLst>
            </p:cNvPr>
            <p:cNvSpPr/>
            <p:nvPr/>
          </p:nvSpPr>
          <p:spPr>
            <a:xfrm rot="5400000" flipH="1">
              <a:off x="1160301" y="4767211"/>
              <a:ext cx="56347" cy="553350"/>
            </a:xfrm>
            <a:prstGeom prst="round2SameRect">
              <a:avLst>
                <a:gd name="adj1" fmla="val 50000"/>
                <a:gd name="adj2" fmla="val 0"/>
              </a:avLst>
            </a:prstGeom>
            <a:solidFill>
              <a:srgbClr val="D666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grpSp>
        <p:nvGrpSpPr>
          <p:cNvPr id="4" name="Grupo 3">
            <a:extLst>
              <a:ext uri="{FF2B5EF4-FFF2-40B4-BE49-F238E27FC236}">
                <a16:creationId xmlns:a16="http://schemas.microsoft.com/office/drawing/2014/main" id="{859754F1-6E43-53E2-53FA-C75C7607BE3B}"/>
              </a:ext>
            </a:extLst>
          </p:cNvPr>
          <p:cNvGrpSpPr/>
          <p:nvPr/>
        </p:nvGrpSpPr>
        <p:grpSpPr>
          <a:xfrm>
            <a:off x="2279920" y="1228615"/>
            <a:ext cx="2631983" cy="369956"/>
            <a:chOff x="770999" y="1982372"/>
            <a:chExt cx="3111067" cy="455960"/>
          </a:xfrm>
        </p:grpSpPr>
        <p:sp>
          <p:nvSpPr>
            <p:cNvPr id="9" name="TextBox 18">
              <a:extLst>
                <a:ext uri="{FF2B5EF4-FFF2-40B4-BE49-F238E27FC236}">
                  <a16:creationId xmlns:a16="http://schemas.microsoft.com/office/drawing/2014/main" id="{87229E57-2937-1191-BF0C-C53BE86093FB}"/>
                </a:ext>
              </a:extLst>
            </p:cNvPr>
            <p:cNvSpPr txBox="1"/>
            <p:nvPr/>
          </p:nvSpPr>
          <p:spPr>
            <a:xfrm>
              <a:off x="770999" y="1982372"/>
              <a:ext cx="3111067" cy="31944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5A0230"/>
                  </a:solidFill>
                  <a:effectLst/>
                  <a:uLnTx/>
                  <a:uFillTx/>
                </a:rPr>
                <a:t>1. CONTROL INTERNO</a:t>
              </a:r>
            </a:p>
          </p:txBody>
        </p:sp>
        <p:sp>
          <p:nvSpPr>
            <p:cNvPr id="23" name="Round Same Side Corner Rectangle 26">
              <a:extLst>
                <a:ext uri="{FF2B5EF4-FFF2-40B4-BE49-F238E27FC236}">
                  <a16:creationId xmlns:a16="http://schemas.microsoft.com/office/drawing/2014/main" id="{8B5FBCC5-B9CF-3DF4-9295-21DBA33A78F7}"/>
                </a:ext>
              </a:extLst>
            </p:cNvPr>
            <p:cNvSpPr/>
            <p:nvPr/>
          </p:nvSpPr>
          <p:spPr>
            <a:xfrm rot="5400000">
              <a:off x="1101891" y="2133302"/>
              <a:ext cx="56711" cy="553350"/>
            </a:xfrm>
            <a:prstGeom prst="round2SameRect">
              <a:avLst>
                <a:gd name="adj1" fmla="val 50000"/>
                <a:gd name="adj2" fmla="val 0"/>
              </a:avLst>
            </a:prstGeom>
            <a:solidFill>
              <a:srgbClr val="5A023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35" name="CuadroTexto 34">
            <a:extLst>
              <a:ext uri="{FF2B5EF4-FFF2-40B4-BE49-F238E27FC236}">
                <a16:creationId xmlns:a16="http://schemas.microsoft.com/office/drawing/2014/main" id="{8B9E9F6B-F749-BF03-6E5D-1921D5E71C67}"/>
              </a:ext>
            </a:extLst>
          </p:cNvPr>
          <p:cNvSpPr txBox="1"/>
          <p:nvPr/>
        </p:nvSpPr>
        <p:spPr>
          <a:xfrm>
            <a:off x="4785629" y="1083637"/>
            <a:ext cx="837571" cy="424529"/>
          </a:xfrm>
          <a:prstGeom prst="rect">
            <a:avLst/>
          </a:prstGeom>
          <a:noFill/>
        </p:spPr>
        <p:txBody>
          <a:bodyPr wrap="square" rtlCol="0">
            <a:spAutoFit/>
          </a:bodyPr>
          <a:lstStyle/>
          <a:p>
            <a:pPr algn="ctr"/>
            <a:r>
              <a:rPr lang="es-MX" sz="2800" b="1" dirty="0">
                <a:solidFill>
                  <a:srgbClr val="5A0230"/>
                </a:solidFill>
              </a:rPr>
              <a:t>20%</a:t>
            </a:r>
          </a:p>
        </p:txBody>
      </p:sp>
      <p:sp>
        <p:nvSpPr>
          <p:cNvPr id="37" name="CuadroTexto 36">
            <a:extLst>
              <a:ext uri="{FF2B5EF4-FFF2-40B4-BE49-F238E27FC236}">
                <a16:creationId xmlns:a16="http://schemas.microsoft.com/office/drawing/2014/main" id="{CEB6E3E8-A1B2-5B20-A13D-7FF36ACA8996}"/>
              </a:ext>
            </a:extLst>
          </p:cNvPr>
          <p:cNvSpPr txBox="1"/>
          <p:nvPr/>
        </p:nvSpPr>
        <p:spPr>
          <a:xfrm>
            <a:off x="4780359" y="2994614"/>
            <a:ext cx="837571" cy="424529"/>
          </a:xfrm>
          <a:prstGeom prst="rect">
            <a:avLst/>
          </a:prstGeom>
          <a:noFill/>
        </p:spPr>
        <p:txBody>
          <a:bodyPr wrap="square" rtlCol="0">
            <a:spAutoFit/>
          </a:bodyPr>
          <a:lstStyle/>
          <a:p>
            <a:pPr algn="ctr"/>
            <a:r>
              <a:rPr lang="es-MX" sz="2800" b="1" dirty="0">
                <a:solidFill>
                  <a:srgbClr val="9F3D24"/>
                </a:solidFill>
              </a:rPr>
              <a:t>20%</a:t>
            </a:r>
          </a:p>
        </p:txBody>
      </p:sp>
      <p:sp>
        <p:nvSpPr>
          <p:cNvPr id="38" name="CuadroTexto 37">
            <a:extLst>
              <a:ext uri="{FF2B5EF4-FFF2-40B4-BE49-F238E27FC236}">
                <a16:creationId xmlns:a16="http://schemas.microsoft.com/office/drawing/2014/main" id="{C5453530-0348-3A43-D232-3B6D08DD0D6C}"/>
              </a:ext>
            </a:extLst>
          </p:cNvPr>
          <p:cNvSpPr txBox="1"/>
          <p:nvPr/>
        </p:nvSpPr>
        <p:spPr>
          <a:xfrm>
            <a:off x="9522658" y="2976590"/>
            <a:ext cx="837571" cy="424529"/>
          </a:xfrm>
          <a:prstGeom prst="rect">
            <a:avLst/>
          </a:prstGeom>
          <a:noFill/>
        </p:spPr>
        <p:txBody>
          <a:bodyPr wrap="square" rtlCol="0">
            <a:spAutoFit/>
          </a:bodyPr>
          <a:lstStyle/>
          <a:p>
            <a:pPr algn="ctr"/>
            <a:r>
              <a:rPr lang="es-MX" sz="2800" b="1" dirty="0">
                <a:solidFill>
                  <a:srgbClr val="D66638"/>
                </a:solidFill>
              </a:rPr>
              <a:t>15%</a:t>
            </a:r>
          </a:p>
        </p:txBody>
      </p:sp>
      <p:sp>
        <p:nvSpPr>
          <p:cNvPr id="51" name="CuadroTexto 50">
            <a:extLst>
              <a:ext uri="{FF2B5EF4-FFF2-40B4-BE49-F238E27FC236}">
                <a16:creationId xmlns:a16="http://schemas.microsoft.com/office/drawing/2014/main" id="{1D5C8A4D-7D04-1357-1386-36FFC193F193}"/>
              </a:ext>
            </a:extLst>
          </p:cNvPr>
          <p:cNvSpPr txBox="1"/>
          <p:nvPr/>
        </p:nvSpPr>
        <p:spPr>
          <a:xfrm>
            <a:off x="4840621" y="1600553"/>
            <a:ext cx="445519" cy="1066959"/>
          </a:xfrm>
          <a:prstGeom prst="rect">
            <a:avLst/>
          </a:prstGeom>
          <a:noFill/>
        </p:spPr>
        <p:txBody>
          <a:bodyPr wrap="square" rtlCol="0">
            <a:spAutoFit/>
          </a:bodyPr>
          <a:lstStyle/>
          <a:p>
            <a:pPr>
              <a:spcBef>
                <a:spcPts val="100"/>
              </a:spcBef>
            </a:pPr>
            <a:r>
              <a:rPr lang="es-MX" sz="1200" b="1" dirty="0">
                <a:latin typeface="Aptos" panose="020B0004020202020204" pitchFamily="34" charset="0"/>
              </a:rPr>
              <a:t>7%</a:t>
            </a:r>
          </a:p>
          <a:p>
            <a:pPr>
              <a:spcBef>
                <a:spcPts val="100"/>
              </a:spcBef>
            </a:pPr>
            <a:endParaRPr lang="es-MX" sz="1200" b="1" dirty="0">
              <a:latin typeface="Aptos" panose="020B0004020202020204" pitchFamily="34" charset="0"/>
            </a:endParaRPr>
          </a:p>
          <a:p>
            <a:pPr>
              <a:spcBef>
                <a:spcPts val="100"/>
              </a:spcBef>
            </a:pPr>
            <a:r>
              <a:rPr lang="es-MX" sz="1200" b="1" dirty="0">
                <a:latin typeface="Aptos" panose="020B0004020202020204" pitchFamily="34" charset="0"/>
              </a:rPr>
              <a:t>7%</a:t>
            </a:r>
          </a:p>
          <a:p>
            <a:pPr>
              <a:spcBef>
                <a:spcPts val="100"/>
              </a:spcBef>
            </a:pPr>
            <a:r>
              <a:rPr lang="es-MX" sz="1200" b="1" dirty="0">
                <a:latin typeface="Aptos" panose="020B0004020202020204" pitchFamily="34" charset="0"/>
              </a:rPr>
              <a:t>4%</a:t>
            </a:r>
          </a:p>
          <a:p>
            <a:pPr>
              <a:spcBef>
                <a:spcPts val="100"/>
              </a:spcBef>
            </a:pPr>
            <a:r>
              <a:rPr lang="es-MX" sz="1200" b="1" dirty="0">
                <a:latin typeface="Aptos" panose="020B0004020202020204" pitchFamily="34" charset="0"/>
              </a:rPr>
              <a:t>2%</a:t>
            </a:r>
          </a:p>
        </p:txBody>
      </p:sp>
      <p:grpSp>
        <p:nvGrpSpPr>
          <p:cNvPr id="8" name="Grupo 7">
            <a:extLst>
              <a:ext uri="{FF2B5EF4-FFF2-40B4-BE49-F238E27FC236}">
                <a16:creationId xmlns:a16="http://schemas.microsoft.com/office/drawing/2014/main" id="{A45014BF-0A4A-99D4-6A64-7EA6D3CB05E6}"/>
              </a:ext>
            </a:extLst>
          </p:cNvPr>
          <p:cNvGrpSpPr/>
          <p:nvPr/>
        </p:nvGrpSpPr>
        <p:grpSpPr>
          <a:xfrm>
            <a:off x="5943546" y="1256687"/>
            <a:ext cx="1080000" cy="1080000"/>
            <a:chOff x="5048356" y="1388074"/>
            <a:chExt cx="1568516" cy="1607968"/>
          </a:xfrm>
        </p:grpSpPr>
        <p:sp>
          <p:nvSpPr>
            <p:cNvPr id="27" name="Cube 6">
              <a:extLst>
                <a:ext uri="{FF2B5EF4-FFF2-40B4-BE49-F238E27FC236}">
                  <a16:creationId xmlns:a16="http://schemas.microsoft.com/office/drawing/2014/main" id="{A0E4E176-2B61-608B-E293-951966C4E8A5}"/>
                </a:ext>
              </a:extLst>
            </p:cNvPr>
            <p:cNvSpPr/>
            <p:nvPr/>
          </p:nvSpPr>
          <p:spPr>
            <a:xfrm rot="8100000">
              <a:off x="5048356" y="1388074"/>
              <a:ext cx="1568516" cy="1607968"/>
            </a:xfrm>
            <a:prstGeom prst="cube">
              <a:avLst>
                <a:gd name="adj" fmla="val 14635"/>
              </a:avLst>
            </a:prstGeom>
            <a:solidFill>
              <a:srgbClr val="93034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13" name="TextBox 15">
              <a:extLst>
                <a:ext uri="{FF2B5EF4-FFF2-40B4-BE49-F238E27FC236}">
                  <a16:creationId xmlns:a16="http://schemas.microsoft.com/office/drawing/2014/main" id="{14C25F10-A595-89EE-4580-3AE48D96DA30}"/>
                </a:ext>
              </a:extLst>
            </p:cNvPr>
            <p:cNvSpPr txBox="1"/>
            <p:nvPr/>
          </p:nvSpPr>
          <p:spPr>
            <a:xfrm>
              <a:off x="5130982" y="1525199"/>
              <a:ext cx="1284875" cy="951014"/>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lang="en-US" sz="7000" kern="0" dirty="0">
                  <a:solidFill>
                    <a:schemeClr val="bg1"/>
                  </a:solidFill>
                </a:rPr>
                <a:t>2</a:t>
              </a:r>
              <a:endParaRPr kumimoji="0" lang="en-US" sz="7000" b="0" i="0" u="none" strike="noStrike" kern="0" cap="none" spc="0" normalizeH="0" baseline="0" noProof="0" dirty="0">
                <a:ln>
                  <a:noFill/>
                </a:ln>
                <a:solidFill>
                  <a:schemeClr val="bg1"/>
                </a:solidFill>
                <a:effectLst/>
                <a:uLnTx/>
                <a:uFillTx/>
              </a:endParaRPr>
            </a:p>
          </p:txBody>
        </p:sp>
      </p:grpSp>
      <p:sp>
        <p:nvSpPr>
          <p:cNvPr id="19" name="TextBox 23">
            <a:extLst>
              <a:ext uri="{FF2B5EF4-FFF2-40B4-BE49-F238E27FC236}">
                <a16:creationId xmlns:a16="http://schemas.microsoft.com/office/drawing/2014/main" id="{BC79706E-9452-5672-5B2E-791B536F76E5}"/>
              </a:ext>
            </a:extLst>
          </p:cNvPr>
          <p:cNvSpPr txBox="1"/>
          <p:nvPr/>
        </p:nvSpPr>
        <p:spPr>
          <a:xfrm>
            <a:off x="7387063" y="1794397"/>
            <a:ext cx="2321232" cy="710774"/>
          </a:xfrm>
          <a:prstGeom prst="rect">
            <a:avLst/>
          </a:prstGeom>
          <a:noFill/>
        </p:spPr>
        <p:txBody>
          <a:bodyPr wrap="square" rtlCol="0">
            <a:spAutoFit/>
          </a:bodyPr>
          <a:lstStyle/>
          <a:p>
            <a:pPr marL="342900" lvl="0" indent="-342900">
              <a:lnSpc>
                <a:spcPct val="107000"/>
              </a:lnSpc>
              <a:buFont typeface="Symbol" panose="05050102010706020507" pitchFamily="18" charset="2"/>
              <a:buChar char=""/>
            </a:pPr>
            <a:r>
              <a:rPr lang="es-MX" sz="1200" dirty="0">
                <a:effectLst/>
                <a:latin typeface="Aptos" panose="020B0004020202020204" pitchFamily="34" charset="0"/>
                <a:ea typeface="Aptos" panose="020B0004020202020204" pitchFamily="34" charset="0"/>
                <a:cs typeface="Times New Roman" panose="02020603050405020304" pitchFamily="18" charset="0"/>
              </a:rPr>
              <a:t>Indicadores</a:t>
            </a:r>
          </a:p>
          <a:p>
            <a:pPr marL="342900" lvl="0" indent="-342900">
              <a:lnSpc>
                <a:spcPct val="107000"/>
              </a:lnSpc>
              <a:buFont typeface="Symbol" panose="05050102010706020507" pitchFamily="18" charset="2"/>
              <a:buChar char=""/>
            </a:pPr>
            <a:r>
              <a:rPr lang="es-MX" sz="1200" dirty="0">
                <a:effectLst/>
                <a:latin typeface="Aptos" panose="020B0004020202020204" pitchFamily="34" charset="0"/>
                <a:ea typeface="Aptos" panose="020B0004020202020204" pitchFamily="34" charset="0"/>
                <a:cs typeface="Times New Roman" panose="02020603050405020304" pitchFamily="18" charset="0"/>
              </a:rPr>
              <a:t>Programas presupuestales</a:t>
            </a:r>
          </a:p>
          <a:p>
            <a:pPr marL="342900" lvl="0" indent="-342900">
              <a:lnSpc>
                <a:spcPct val="107000"/>
              </a:lnSpc>
              <a:buFont typeface="Symbol" panose="05050102010706020507" pitchFamily="18" charset="2"/>
              <a:buChar char=""/>
            </a:pPr>
            <a:r>
              <a:rPr lang="es-MX" sz="1200" dirty="0">
                <a:effectLst/>
                <a:latin typeface="Aptos" panose="020B0004020202020204" pitchFamily="34" charset="0"/>
                <a:ea typeface="Aptos" panose="020B0004020202020204" pitchFamily="34" charset="0"/>
                <a:cs typeface="Times New Roman" panose="02020603050405020304" pitchFamily="18" charset="0"/>
              </a:rPr>
              <a:t>Presentación de Proyectos</a:t>
            </a:r>
          </a:p>
          <a:p>
            <a:pPr marL="342900" lvl="0" indent="-342900">
              <a:lnSpc>
                <a:spcPct val="107000"/>
              </a:lnSpc>
              <a:spcAft>
                <a:spcPts val="800"/>
              </a:spcAft>
              <a:buFont typeface="Symbol" panose="05050102010706020507" pitchFamily="18" charset="2"/>
              <a:buChar char=""/>
            </a:pPr>
            <a:r>
              <a:rPr lang="es-MX" sz="1200" dirty="0">
                <a:effectLst/>
                <a:latin typeface="Aptos" panose="020B0004020202020204" pitchFamily="34" charset="0"/>
                <a:ea typeface="Aptos" panose="020B0004020202020204" pitchFamily="34" charset="0"/>
                <a:cs typeface="Times New Roman" panose="02020603050405020304" pitchFamily="18" charset="0"/>
              </a:rPr>
              <a:t>Pasivos contingentes</a:t>
            </a:r>
          </a:p>
        </p:txBody>
      </p:sp>
      <p:grpSp>
        <p:nvGrpSpPr>
          <p:cNvPr id="31" name="Grupo 30">
            <a:extLst>
              <a:ext uri="{FF2B5EF4-FFF2-40B4-BE49-F238E27FC236}">
                <a16:creationId xmlns:a16="http://schemas.microsoft.com/office/drawing/2014/main" id="{8F5E7086-5B85-5365-902F-2F934137B167}"/>
              </a:ext>
            </a:extLst>
          </p:cNvPr>
          <p:cNvGrpSpPr/>
          <p:nvPr/>
        </p:nvGrpSpPr>
        <p:grpSpPr>
          <a:xfrm>
            <a:off x="7391579" y="1195417"/>
            <a:ext cx="2519311" cy="541046"/>
            <a:chOff x="8677248" y="1889332"/>
            <a:chExt cx="2977886" cy="666824"/>
          </a:xfrm>
        </p:grpSpPr>
        <p:sp>
          <p:nvSpPr>
            <p:cNvPr id="18" name="TextBox 22">
              <a:extLst>
                <a:ext uri="{FF2B5EF4-FFF2-40B4-BE49-F238E27FC236}">
                  <a16:creationId xmlns:a16="http://schemas.microsoft.com/office/drawing/2014/main" id="{21D66B70-C6F6-0F35-EE9B-81F518EF2C3C}"/>
                </a:ext>
              </a:extLst>
            </p:cNvPr>
            <p:cNvSpPr txBox="1"/>
            <p:nvPr/>
          </p:nvSpPr>
          <p:spPr>
            <a:xfrm>
              <a:off x="8677248" y="1889332"/>
              <a:ext cx="2977886" cy="666824"/>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3034E"/>
                  </a:solidFill>
                  <a:effectLst/>
                  <a:uLnTx/>
                  <a:uFillTx/>
                </a:rPr>
                <a:t>2. DESEMPEÑO         INSTITUCIONAL</a:t>
              </a:r>
            </a:p>
          </p:txBody>
        </p:sp>
        <p:sp>
          <p:nvSpPr>
            <p:cNvPr id="25" name="Round Same Side Corner Rectangle 29">
              <a:extLst>
                <a:ext uri="{FF2B5EF4-FFF2-40B4-BE49-F238E27FC236}">
                  <a16:creationId xmlns:a16="http://schemas.microsoft.com/office/drawing/2014/main" id="{CA2B2CC5-D378-4E35-E24E-3711484CA01C}"/>
                </a:ext>
              </a:extLst>
            </p:cNvPr>
            <p:cNvSpPr/>
            <p:nvPr/>
          </p:nvSpPr>
          <p:spPr>
            <a:xfrm rot="5400000" flipH="1">
              <a:off x="9019889" y="2231348"/>
              <a:ext cx="56347" cy="553350"/>
            </a:xfrm>
            <a:prstGeom prst="round2SameRect">
              <a:avLst>
                <a:gd name="adj1" fmla="val 50000"/>
                <a:gd name="adj2" fmla="val 0"/>
              </a:avLst>
            </a:prstGeom>
            <a:solidFill>
              <a:srgbClr val="93034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36" name="CuadroTexto 35">
            <a:extLst>
              <a:ext uri="{FF2B5EF4-FFF2-40B4-BE49-F238E27FC236}">
                <a16:creationId xmlns:a16="http://schemas.microsoft.com/office/drawing/2014/main" id="{5BD0D896-ADB2-F439-41CA-265CAF515A84}"/>
              </a:ext>
            </a:extLst>
          </p:cNvPr>
          <p:cNvSpPr txBox="1"/>
          <p:nvPr/>
        </p:nvSpPr>
        <p:spPr>
          <a:xfrm>
            <a:off x="9522659" y="1118783"/>
            <a:ext cx="837571" cy="424529"/>
          </a:xfrm>
          <a:prstGeom prst="rect">
            <a:avLst/>
          </a:prstGeom>
          <a:noFill/>
        </p:spPr>
        <p:txBody>
          <a:bodyPr wrap="square" rtlCol="0">
            <a:spAutoFit/>
          </a:bodyPr>
          <a:lstStyle/>
          <a:p>
            <a:pPr algn="ctr"/>
            <a:r>
              <a:rPr lang="es-MX" sz="2800" b="1" dirty="0">
                <a:solidFill>
                  <a:srgbClr val="93034E"/>
                </a:solidFill>
              </a:rPr>
              <a:t>10%</a:t>
            </a:r>
          </a:p>
        </p:txBody>
      </p:sp>
      <p:sp>
        <p:nvSpPr>
          <p:cNvPr id="52" name="CuadroTexto 51">
            <a:extLst>
              <a:ext uri="{FF2B5EF4-FFF2-40B4-BE49-F238E27FC236}">
                <a16:creationId xmlns:a16="http://schemas.microsoft.com/office/drawing/2014/main" id="{9FA2A57E-2FDE-9DA2-70F7-EB5FAB56808D}"/>
              </a:ext>
            </a:extLst>
          </p:cNvPr>
          <p:cNvSpPr txBox="1"/>
          <p:nvPr/>
        </p:nvSpPr>
        <p:spPr>
          <a:xfrm>
            <a:off x="9701008" y="1804400"/>
            <a:ext cx="514870" cy="705468"/>
          </a:xfrm>
          <a:prstGeom prst="rect">
            <a:avLst/>
          </a:prstGeom>
          <a:noFill/>
        </p:spPr>
        <p:txBody>
          <a:bodyPr wrap="square" rtlCol="0">
            <a:spAutoFit/>
          </a:bodyPr>
          <a:lstStyle/>
          <a:p>
            <a:pPr>
              <a:spcBef>
                <a:spcPts val="100"/>
              </a:spcBef>
            </a:pPr>
            <a:r>
              <a:rPr lang="es-MX" sz="1200" b="1" dirty="0">
                <a:latin typeface="Aptos" panose="020B0004020202020204" pitchFamily="34" charset="0"/>
              </a:rPr>
              <a:t>3%</a:t>
            </a:r>
          </a:p>
          <a:p>
            <a:pPr>
              <a:spcBef>
                <a:spcPts val="100"/>
              </a:spcBef>
            </a:pPr>
            <a:r>
              <a:rPr lang="es-MX" sz="1200" b="1" dirty="0">
                <a:latin typeface="Aptos" panose="020B0004020202020204" pitchFamily="34" charset="0"/>
              </a:rPr>
              <a:t>3%</a:t>
            </a:r>
          </a:p>
          <a:p>
            <a:pPr>
              <a:spcBef>
                <a:spcPts val="100"/>
              </a:spcBef>
            </a:pPr>
            <a:r>
              <a:rPr lang="es-MX" sz="1200" b="1" dirty="0">
                <a:latin typeface="Aptos" panose="020B0004020202020204" pitchFamily="34" charset="0"/>
              </a:rPr>
              <a:t>2%</a:t>
            </a:r>
          </a:p>
          <a:p>
            <a:pPr>
              <a:spcBef>
                <a:spcPts val="100"/>
              </a:spcBef>
            </a:pPr>
            <a:r>
              <a:rPr lang="es-MX" sz="1200" b="1" dirty="0">
                <a:latin typeface="Aptos" panose="020B0004020202020204" pitchFamily="34" charset="0"/>
              </a:rPr>
              <a:t>2%</a:t>
            </a:r>
          </a:p>
        </p:txBody>
      </p:sp>
      <p:sp>
        <p:nvSpPr>
          <p:cNvPr id="53" name="CuadroTexto 52">
            <a:extLst>
              <a:ext uri="{FF2B5EF4-FFF2-40B4-BE49-F238E27FC236}">
                <a16:creationId xmlns:a16="http://schemas.microsoft.com/office/drawing/2014/main" id="{36D9183E-BA87-BE27-C2C7-4F7FEFE8BCE6}"/>
              </a:ext>
            </a:extLst>
          </p:cNvPr>
          <p:cNvSpPr txBox="1"/>
          <p:nvPr/>
        </p:nvSpPr>
        <p:spPr>
          <a:xfrm>
            <a:off x="4793042" y="3471806"/>
            <a:ext cx="514870" cy="1066959"/>
          </a:xfrm>
          <a:prstGeom prst="rect">
            <a:avLst/>
          </a:prstGeom>
          <a:noFill/>
        </p:spPr>
        <p:txBody>
          <a:bodyPr wrap="square" rtlCol="0">
            <a:spAutoFit/>
          </a:bodyPr>
          <a:lstStyle/>
          <a:p>
            <a:pPr>
              <a:spcBef>
                <a:spcPts val="100"/>
              </a:spcBef>
            </a:pPr>
            <a:r>
              <a:rPr lang="es-MX" sz="1200" b="1" dirty="0">
                <a:latin typeface="Aptos" panose="020B0004020202020204" pitchFamily="34" charset="0"/>
              </a:rPr>
              <a:t>4%</a:t>
            </a:r>
          </a:p>
          <a:p>
            <a:pPr>
              <a:spcBef>
                <a:spcPts val="100"/>
              </a:spcBef>
            </a:pPr>
            <a:r>
              <a:rPr lang="es-MX" sz="1200" b="1" dirty="0">
                <a:latin typeface="Aptos" panose="020B0004020202020204" pitchFamily="34" charset="0"/>
              </a:rPr>
              <a:t>4%</a:t>
            </a:r>
          </a:p>
          <a:p>
            <a:pPr>
              <a:spcBef>
                <a:spcPts val="100"/>
              </a:spcBef>
            </a:pPr>
            <a:r>
              <a:rPr lang="es-MX" sz="1200" b="1" dirty="0">
                <a:latin typeface="Aptos" panose="020B0004020202020204" pitchFamily="34" charset="0"/>
              </a:rPr>
              <a:t>4%</a:t>
            </a:r>
          </a:p>
          <a:p>
            <a:pPr>
              <a:spcBef>
                <a:spcPts val="100"/>
              </a:spcBef>
            </a:pPr>
            <a:r>
              <a:rPr lang="es-MX" sz="1200" b="1" dirty="0">
                <a:latin typeface="Aptos" panose="020B0004020202020204" pitchFamily="34" charset="0"/>
              </a:rPr>
              <a:t>4%</a:t>
            </a:r>
          </a:p>
          <a:p>
            <a:pPr>
              <a:spcBef>
                <a:spcPts val="100"/>
              </a:spcBef>
            </a:pPr>
            <a:r>
              <a:rPr lang="es-MX" sz="1200" b="1" dirty="0">
                <a:latin typeface="Aptos" panose="020B0004020202020204" pitchFamily="34" charset="0"/>
              </a:rPr>
              <a:t>4%</a:t>
            </a:r>
          </a:p>
        </p:txBody>
      </p:sp>
      <p:sp>
        <p:nvSpPr>
          <p:cNvPr id="54" name="CuadroTexto 53">
            <a:extLst>
              <a:ext uri="{FF2B5EF4-FFF2-40B4-BE49-F238E27FC236}">
                <a16:creationId xmlns:a16="http://schemas.microsoft.com/office/drawing/2014/main" id="{C95C4112-18C9-8607-0A78-F48BC176F863}"/>
              </a:ext>
            </a:extLst>
          </p:cNvPr>
          <p:cNvSpPr txBox="1"/>
          <p:nvPr/>
        </p:nvSpPr>
        <p:spPr>
          <a:xfrm>
            <a:off x="9708295" y="3620293"/>
            <a:ext cx="514870" cy="384990"/>
          </a:xfrm>
          <a:prstGeom prst="rect">
            <a:avLst/>
          </a:prstGeom>
          <a:noFill/>
        </p:spPr>
        <p:txBody>
          <a:bodyPr wrap="square" rtlCol="0">
            <a:spAutoFit/>
          </a:bodyPr>
          <a:lstStyle/>
          <a:p>
            <a:pPr>
              <a:spcBef>
                <a:spcPts val="100"/>
              </a:spcBef>
            </a:pPr>
            <a:r>
              <a:rPr lang="es-MX" sz="1200" b="1" dirty="0">
                <a:latin typeface="Aptos" panose="020B0004020202020204" pitchFamily="34" charset="0"/>
              </a:rPr>
              <a:t>5%</a:t>
            </a:r>
          </a:p>
          <a:p>
            <a:pPr>
              <a:spcBef>
                <a:spcPts val="100"/>
              </a:spcBef>
            </a:pPr>
            <a:r>
              <a:rPr lang="es-MX" sz="1200" b="1" dirty="0">
                <a:latin typeface="Aptos" panose="020B0004020202020204" pitchFamily="34" charset="0"/>
              </a:rPr>
              <a:t>10%</a:t>
            </a:r>
          </a:p>
        </p:txBody>
      </p:sp>
      <p:sp>
        <p:nvSpPr>
          <p:cNvPr id="56" name="CuadroTexto 55">
            <a:extLst>
              <a:ext uri="{FF2B5EF4-FFF2-40B4-BE49-F238E27FC236}">
                <a16:creationId xmlns:a16="http://schemas.microsoft.com/office/drawing/2014/main" id="{BDB3E27F-F32B-27C0-4E90-6D5B62561BE0}"/>
              </a:ext>
            </a:extLst>
          </p:cNvPr>
          <p:cNvSpPr txBox="1"/>
          <p:nvPr/>
        </p:nvSpPr>
        <p:spPr>
          <a:xfrm>
            <a:off x="3214639" y="321133"/>
            <a:ext cx="5762721" cy="707886"/>
          </a:xfrm>
          <a:prstGeom prst="rect">
            <a:avLst/>
          </a:prstGeom>
          <a:noFill/>
        </p:spPr>
        <p:txBody>
          <a:bodyPr wrap="square">
            <a:spAutoFit/>
          </a:bodyPr>
          <a:lstStyle>
            <a:defPPr>
              <a:defRPr lang="en-US"/>
            </a:defPPr>
            <a:lvl1pPr algn="ctr">
              <a:defRPr sz="2000" b="1">
                <a:solidFill>
                  <a:schemeClr val="tx1">
                    <a:lumMod val="75000"/>
                    <a:lumOff val="25000"/>
                  </a:schemeClr>
                </a:solidFill>
                <a:latin typeface="Aptos" panose="020B0004020202020204" pitchFamily="34" charset="0"/>
              </a:defRPr>
            </a:lvl1pPr>
          </a:lstStyle>
          <a:p>
            <a:r>
              <a:rPr lang="es-MX" dirty="0"/>
              <a:t>EVALUACIÓN A LA OPERACIÓN DE LOS COMITÉS DE CONTROL Y DESEMPEÑO INSTITUCIONAL</a:t>
            </a:r>
          </a:p>
        </p:txBody>
      </p:sp>
      <p:grpSp>
        <p:nvGrpSpPr>
          <p:cNvPr id="11" name="Grupo 10">
            <a:extLst>
              <a:ext uri="{FF2B5EF4-FFF2-40B4-BE49-F238E27FC236}">
                <a16:creationId xmlns:a16="http://schemas.microsoft.com/office/drawing/2014/main" id="{53780AEC-BF7A-1600-BDA5-0124DF01B04B}"/>
              </a:ext>
            </a:extLst>
          </p:cNvPr>
          <p:cNvGrpSpPr/>
          <p:nvPr/>
        </p:nvGrpSpPr>
        <p:grpSpPr>
          <a:xfrm>
            <a:off x="677621" y="4517934"/>
            <a:ext cx="5041372" cy="1625936"/>
            <a:chOff x="1242725" y="1678126"/>
            <a:chExt cx="4814462" cy="1879470"/>
          </a:xfrm>
        </p:grpSpPr>
        <p:sp>
          <p:nvSpPr>
            <p:cNvPr id="39" name="CuadroTexto 38">
              <a:extLst>
                <a:ext uri="{FF2B5EF4-FFF2-40B4-BE49-F238E27FC236}">
                  <a16:creationId xmlns:a16="http://schemas.microsoft.com/office/drawing/2014/main" id="{FEC3CD5D-8F4C-8FFF-DBE0-089803F2C5D1}"/>
                </a:ext>
              </a:extLst>
            </p:cNvPr>
            <p:cNvSpPr txBox="1"/>
            <p:nvPr/>
          </p:nvSpPr>
          <p:spPr>
            <a:xfrm>
              <a:off x="2785376" y="2286351"/>
              <a:ext cx="2240470" cy="1271245"/>
            </a:xfrm>
            <a:prstGeom prst="rect">
              <a:avLst/>
            </a:prstGeom>
            <a:noFill/>
          </p:spPr>
          <p:txBody>
            <a:bodyPr wrap="square" rtlCol="0">
              <a:spAutoFit/>
            </a:bodyPr>
            <a:lstStyle>
              <a:defPPr>
                <a:defRPr lang="en-US"/>
              </a:defPPr>
              <a:lvl1pPr marL="342900" lvl="0" indent="-342900">
                <a:lnSpc>
                  <a:spcPct val="107000"/>
                </a:lnSpc>
                <a:buFont typeface="Symbol" panose="05050102010706020507" pitchFamily="18" charset="2"/>
                <a:buChar cha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s-MX" dirty="0"/>
                <a:t>Calendario </a:t>
              </a:r>
            </a:p>
            <a:p>
              <a:r>
                <a:rPr lang="es-MX" dirty="0"/>
                <a:t>Quorum legal</a:t>
              </a:r>
            </a:p>
            <a:p>
              <a:r>
                <a:rPr lang="es-MX" dirty="0"/>
                <a:t>Acta de sesión anterior</a:t>
              </a:r>
            </a:p>
            <a:p>
              <a:r>
                <a:rPr lang="es-MX" dirty="0"/>
                <a:t>Acuerdos anteriores </a:t>
              </a:r>
            </a:p>
            <a:p>
              <a:r>
                <a:rPr lang="es-MX" dirty="0"/>
                <a:t>Asuntos generales</a:t>
              </a:r>
            </a:p>
            <a:p>
              <a:r>
                <a:rPr lang="es-MX" dirty="0"/>
                <a:t>Calendario de sesiones</a:t>
              </a:r>
            </a:p>
          </p:txBody>
        </p:sp>
        <p:grpSp>
          <p:nvGrpSpPr>
            <p:cNvPr id="40" name="Grupo 39">
              <a:extLst>
                <a:ext uri="{FF2B5EF4-FFF2-40B4-BE49-F238E27FC236}">
                  <a16:creationId xmlns:a16="http://schemas.microsoft.com/office/drawing/2014/main" id="{D7B71C64-F324-7B1A-A2C5-3DA07F2C40E7}"/>
                </a:ext>
              </a:extLst>
            </p:cNvPr>
            <p:cNvGrpSpPr/>
            <p:nvPr/>
          </p:nvGrpSpPr>
          <p:grpSpPr>
            <a:xfrm>
              <a:off x="1242725" y="2083133"/>
              <a:ext cx="1107889" cy="1280011"/>
              <a:chOff x="1242725" y="2083133"/>
              <a:chExt cx="1107889" cy="1280011"/>
            </a:xfrm>
          </p:grpSpPr>
          <p:sp>
            <p:nvSpPr>
              <p:cNvPr id="45" name="Cube 9">
                <a:extLst>
                  <a:ext uri="{FF2B5EF4-FFF2-40B4-BE49-F238E27FC236}">
                    <a16:creationId xmlns:a16="http://schemas.microsoft.com/office/drawing/2014/main" id="{EEB9248D-236D-027B-0508-034BC44314F1}"/>
                  </a:ext>
                </a:extLst>
              </p:cNvPr>
              <p:cNvSpPr/>
              <p:nvPr/>
            </p:nvSpPr>
            <p:spPr>
              <a:xfrm rot="13500000">
                <a:off x="1134218" y="2191640"/>
                <a:ext cx="1248404" cy="1031390"/>
              </a:xfrm>
              <a:prstGeom prst="cube">
                <a:avLst>
                  <a:gd name="adj" fmla="val 14635"/>
                </a:avLst>
              </a:prstGeom>
              <a:solidFill>
                <a:srgbClr val="AE065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6" name="TextBox 16">
                <a:extLst>
                  <a:ext uri="{FF2B5EF4-FFF2-40B4-BE49-F238E27FC236}">
                    <a16:creationId xmlns:a16="http://schemas.microsoft.com/office/drawing/2014/main" id="{9BDB8845-FCF9-DE89-C256-FDD40865A38C}"/>
                  </a:ext>
                </a:extLst>
              </p:cNvPr>
              <p:cNvSpPr txBox="1"/>
              <p:nvPr/>
            </p:nvSpPr>
            <p:spPr>
              <a:xfrm>
                <a:off x="1407400" y="2235359"/>
                <a:ext cx="943214" cy="1127785"/>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lang="en-US" sz="7000" kern="0" dirty="0">
                    <a:solidFill>
                      <a:schemeClr val="bg1"/>
                    </a:solidFill>
                  </a:rPr>
                  <a:t>5</a:t>
                </a:r>
                <a:endParaRPr kumimoji="0" lang="en-US" sz="7000" b="0" i="0" u="none" strike="noStrike" kern="0" cap="none" spc="0" normalizeH="0" baseline="0" noProof="0" dirty="0">
                  <a:ln>
                    <a:noFill/>
                  </a:ln>
                  <a:solidFill>
                    <a:schemeClr val="bg1"/>
                  </a:solidFill>
                  <a:effectLst/>
                  <a:uLnTx/>
                  <a:uFillTx/>
                </a:endParaRPr>
              </a:p>
            </p:txBody>
          </p:sp>
        </p:grpSp>
        <p:sp>
          <p:nvSpPr>
            <p:cNvPr id="41" name="TextBox 20">
              <a:extLst>
                <a:ext uri="{FF2B5EF4-FFF2-40B4-BE49-F238E27FC236}">
                  <a16:creationId xmlns:a16="http://schemas.microsoft.com/office/drawing/2014/main" id="{6AC13C89-4CE5-69D9-8DC8-90152ADEC48E}"/>
                </a:ext>
              </a:extLst>
            </p:cNvPr>
            <p:cNvSpPr txBox="1"/>
            <p:nvPr/>
          </p:nvSpPr>
          <p:spPr>
            <a:xfrm>
              <a:off x="2779128" y="1879439"/>
              <a:ext cx="2743752" cy="31944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AE065E"/>
                  </a:solidFill>
                  <a:effectLst/>
                  <a:uLnTx/>
                  <a:uFillTx/>
                </a:rPr>
                <a:t>5. ASPECTOS GENERALES</a:t>
              </a:r>
            </a:p>
          </p:txBody>
        </p:sp>
        <p:sp>
          <p:nvSpPr>
            <p:cNvPr id="42" name="Round Same Side Corner Rectangle 28">
              <a:extLst>
                <a:ext uri="{FF2B5EF4-FFF2-40B4-BE49-F238E27FC236}">
                  <a16:creationId xmlns:a16="http://schemas.microsoft.com/office/drawing/2014/main" id="{2A9406AD-446B-9D2A-5CF2-40E985FE0C39}"/>
                </a:ext>
              </a:extLst>
            </p:cNvPr>
            <p:cNvSpPr/>
            <p:nvPr/>
          </p:nvSpPr>
          <p:spPr>
            <a:xfrm rot="5400000">
              <a:off x="3099572" y="1989434"/>
              <a:ext cx="56711" cy="553350"/>
            </a:xfrm>
            <a:prstGeom prst="round2SameRect">
              <a:avLst>
                <a:gd name="adj1" fmla="val 50000"/>
                <a:gd name="adj2" fmla="val 0"/>
              </a:avLst>
            </a:prstGeom>
            <a:solidFill>
              <a:srgbClr val="AE065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A0230"/>
                </a:solidFill>
                <a:effectLst/>
                <a:uLnTx/>
                <a:uFillTx/>
                <a:ea typeface="+mn-ea"/>
                <a:cs typeface="+mn-cs"/>
              </a:endParaRPr>
            </a:p>
          </p:txBody>
        </p:sp>
        <p:sp>
          <p:nvSpPr>
            <p:cNvPr id="43" name="CuadroTexto 42">
              <a:extLst>
                <a:ext uri="{FF2B5EF4-FFF2-40B4-BE49-F238E27FC236}">
                  <a16:creationId xmlns:a16="http://schemas.microsoft.com/office/drawing/2014/main" id="{5175508F-9B1B-3B1E-99DA-31AE16C71333}"/>
                </a:ext>
              </a:extLst>
            </p:cNvPr>
            <p:cNvSpPr txBox="1"/>
            <p:nvPr/>
          </p:nvSpPr>
          <p:spPr>
            <a:xfrm>
              <a:off x="5067158" y="1678126"/>
              <a:ext cx="990029" cy="523221"/>
            </a:xfrm>
            <a:prstGeom prst="rect">
              <a:avLst/>
            </a:prstGeom>
            <a:noFill/>
          </p:spPr>
          <p:txBody>
            <a:bodyPr wrap="square" rtlCol="0">
              <a:spAutoFit/>
            </a:bodyPr>
            <a:lstStyle/>
            <a:p>
              <a:pPr algn="ctr"/>
              <a:r>
                <a:rPr lang="es-MX" sz="2800" b="1" dirty="0">
                  <a:solidFill>
                    <a:srgbClr val="AE065E"/>
                  </a:solidFill>
                </a:rPr>
                <a:t>20%</a:t>
              </a:r>
            </a:p>
          </p:txBody>
        </p:sp>
        <p:sp>
          <p:nvSpPr>
            <p:cNvPr id="44" name="CuadroTexto 43">
              <a:extLst>
                <a:ext uri="{FF2B5EF4-FFF2-40B4-BE49-F238E27FC236}">
                  <a16:creationId xmlns:a16="http://schemas.microsoft.com/office/drawing/2014/main" id="{51F03DF6-FB3B-9B77-B516-59B62EC65D9A}"/>
                </a:ext>
              </a:extLst>
            </p:cNvPr>
            <p:cNvSpPr txBox="1"/>
            <p:nvPr/>
          </p:nvSpPr>
          <p:spPr>
            <a:xfrm>
              <a:off x="5168373" y="2260657"/>
              <a:ext cx="608589" cy="1264449"/>
            </a:xfrm>
            <a:prstGeom prst="rect">
              <a:avLst/>
            </a:prstGeom>
            <a:noFill/>
          </p:spPr>
          <p:txBody>
            <a:bodyPr wrap="square" rtlCol="0">
              <a:spAutoFit/>
            </a:bodyPr>
            <a:lstStyle/>
            <a:p>
              <a:pPr>
                <a:spcBef>
                  <a:spcPts val="100"/>
                </a:spcBef>
              </a:pPr>
              <a:r>
                <a:rPr lang="es-MX" sz="1200" b="1" dirty="0">
                  <a:latin typeface="Aptos" panose="020B0004020202020204" pitchFamily="34" charset="0"/>
                </a:rPr>
                <a:t>3%</a:t>
              </a:r>
            </a:p>
            <a:p>
              <a:pPr>
                <a:spcBef>
                  <a:spcPts val="100"/>
                </a:spcBef>
              </a:pPr>
              <a:r>
                <a:rPr lang="es-MX" sz="1200" b="1" dirty="0">
                  <a:latin typeface="Aptos" panose="020B0004020202020204" pitchFamily="34" charset="0"/>
                </a:rPr>
                <a:t>5%</a:t>
              </a:r>
            </a:p>
            <a:p>
              <a:pPr>
                <a:spcBef>
                  <a:spcPts val="100"/>
                </a:spcBef>
              </a:pPr>
              <a:r>
                <a:rPr lang="es-MX" sz="1200" b="1" dirty="0">
                  <a:latin typeface="Aptos" panose="020B0004020202020204" pitchFamily="34" charset="0"/>
                </a:rPr>
                <a:t>3%</a:t>
              </a:r>
            </a:p>
            <a:p>
              <a:pPr>
                <a:spcBef>
                  <a:spcPts val="100"/>
                </a:spcBef>
              </a:pPr>
              <a:r>
                <a:rPr lang="es-MX" sz="1200" b="1" dirty="0">
                  <a:latin typeface="Aptos" panose="020B0004020202020204" pitchFamily="34" charset="0"/>
                </a:rPr>
                <a:t>3.5%</a:t>
              </a:r>
            </a:p>
            <a:p>
              <a:pPr>
                <a:spcBef>
                  <a:spcPts val="100"/>
                </a:spcBef>
              </a:pPr>
              <a:r>
                <a:rPr lang="es-MX" sz="1200" b="1" dirty="0">
                  <a:latin typeface="Aptos" panose="020B0004020202020204" pitchFamily="34" charset="0"/>
                </a:rPr>
                <a:t>2%</a:t>
              </a:r>
            </a:p>
            <a:p>
              <a:pPr>
                <a:spcBef>
                  <a:spcPts val="100"/>
                </a:spcBef>
              </a:pPr>
              <a:r>
                <a:rPr lang="es-MX" sz="1200" b="1" dirty="0">
                  <a:latin typeface="Aptos" panose="020B0004020202020204" pitchFamily="34" charset="0"/>
                </a:rPr>
                <a:t>3.5%</a:t>
              </a:r>
            </a:p>
          </p:txBody>
        </p:sp>
      </p:grpSp>
      <p:grpSp>
        <p:nvGrpSpPr>
          <p:cNvPr id="62" name="Grupo 61">
            <a:extLst>
              <a:ext uri="{FF2B5EF4-FFF2-40B4-BE49-F238E27FC236}">
                <a16:creationId xmlns:a16="http://schemas.microsoft.com/office/drawing/2014/main" id="{2E501ED6-7CEE-20E3-7D06-DCEE034B25B5}"/>
              </a:ext>
            </a:extLst>
          </p:cNvPr>
          <p:cNvGrpSpPr/>
          <p:nvPr/>
        </p:nvGrpSpPr>
        <p:grpSpPr>
          <a:xfrm>
            <a:off x="5948845" y="4481368"/>
            <a:ext cx="5197667" cy="1996304"/>
            <a:chOff x="5900442" y="4590294"/>
            <a:chExt cx="5197667" cy="1996304"/>
          </a:xfrm>
        </p:grpSpPr>
        <p:sp>
          <p:nvSpPr>
            <p:cNvPr id="47" name="CuadroTexto 46">
              <a:extLst>
                <a:ext uri="{FF2B5EF4-FFF2-40B4-BE49-F238E27FC236}">
                  <a16:creationId xmlns:a16="http://schemas.microsoft.com/office/drawing/2014/main" id="{2B8E8268-81FA-572D-C00A-BD1AF6594110}"/>
                </a:ext>
              </a:extLst>
            </p:cNvPr>
            <p:cNvSpPr txBox="1"/>
            <p:nvPr/>
          </p:nvSpPr>
          <p:spPr>
            <a:xfrm>
              <a:off x="7387063" y="5107725"/>
              <a:ext cx="3711046" cy="1468864"/>
            </a:xfrm>
            <a:prstGeom prst="rect">
              <a:avLst/>
            </a:prstGeom>
            <a:noFill/>
          </p:spPr>
          <p:txBody>
            <a:bodyPr wrap="square" rtlCol="0">
              <a:spAutoFit/>
            </a:bodyPr>
            <a:lstStyle>
              <a:defPPr>
                <a:defRPr lang="en-US"/>
              </a:defPPr>
              <a:lvl1pPr marL="342900" lvl="0" indent="-342900">
                <a:lnSpc>
                  <a:spcPct val="107000"/>
                </a:lnSpc>
                <a:buFont typeface="Symbol" panose="05050102010706020507" pitchFamily="18" charset="2"/>
                <a:buChar cha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s-MX" dirty="0"/>
                <a:t>Presentación de Acuerdos</a:t>
              </a:r>
            </a:p>
            <a:p>
              <a:r>
                <a:rPr lang="es-MX" dirty="0"/>
                <a:t>Acción Concreta</a:t>
              </a:r>
            </a:p>
            <a:p>
              <a:r>
                <a:rPr lang="es-MX" dirty="0"/>
                <a:t>Responsables identificados </a:t>
              </a:r>
            </a:p>
            <a:p>
              <a:r>
                <a:rPr lang="es-MX" dirty="0"/>
                <a:t>Fecha</a:t>
              </a:r>
            </a:p>
            <a:p>
              <a:r>
                <a:rPr lang="es-MX" dirty="0"/>
                <a:t>Impacto de no cumplirse </a:t>
              </a:r>
            </a:p>
            <a:p>
              <a:r>
                <a:rPr lang="es-MX" dirty="0"/>
                <a:t>Competencia de la institución </a:t>
              </a:r>
            </a:p>
            <a:p>
              <a:r>
                <a:rPr lang="es-MX" dirty="0"/>
                <a:t>Propuesta Alternativa</a:t>
              </a:r>
            </a:p>
          </p:txBody>
        </p:sp>
        <p:sp>
          <p:nvSpPr>
            <p:cNvPr id="48" name="Cube 9">
              <a:extLst>
                <a:ext uri="{FF2B5EF4-FFF2-40B4-BE49-F238E27FC236}">
                  <a16:creationId xmlns:a16="http://schemas.microsoft.com/office/drawing/2014/main" id="{D5F95C31-26A7-70B8-D262-F3663D812E76}"/>
                </a:ext>
              </a:extLst>
            </p:cNvPr>
            <p:cNvSpPr/>
            <p:nvPr/>
          </p:nvSpPr>
          <p:spPr>
            <a:xfrm rot="13500000">
              <a:off x="5900442" y="4969211"/>
              <a:ext cx="1080000" cy="1080000"/>
            </a:xfrm>
            <a:prstGeom prst="cube">
              <a:avLst>
                <a:gd name="adj" fmla="val 14635"/>
              </a:avLst>
            </a:prstGeom>
            <a:solidFill>
              <a:srgbClr val="B67A5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57" name="TextBox 16">
              <a:extLst>
                <a:ext uri="{FF2B5EF4-FFF2-40B4-BE49-F238E27FC236}">
                  <a16:creationId xmlns:a16="http://schemas.microsoft.com/office/drawing/2014/main" id="{20E9A2EB-B45F-474C-80BA-9BFB068CDFD2}"/>
                </a:ext>
              </a:extLst>
            </p:cNvPr>
            <p:cNvSpPr txBox="1"/>
            <p:nvPr/>
          </p:nvSpPr>
          <p:spPr>
            <a:xfrm>
              <a:off x="5928754" y="5111722"/>
              <a:ext cx="1122691" cy="975652"/>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dirty="0">
                  <a:ln>
                    <a:noFill/>
                  </a:ln>
                  <a:solidFill>
                    <a:schemeClr val="bg1"/>
                  </a:solidFill>
                  <a:effectLst/>
                  <a:uLnTx/>
                  <a:uFillTx/>
                </a:rPr>
                <a:t>6</a:t>
              </a:r>
            </a:p>
          </p:txBody>
        </p:sp>
        <p:sp>
          <p:nvSpPr>
            <p:cNvPr id="58" name="TextBox 20">
              <a:extLst>
                <a:ext uri="{FF2B5EF4-FFF2-40B4-BE49-F238E27FC236}">
                  <a16:creationId xmlns:a16="http://schemas.microsoft.com/office/drawing/2014/main" id="{2152FA3F-0E7D-0A81-21BA-02B4B1D4BA2F}"/>
                </a:ext>
              </a:extLst>
            </p:cNvPr>
            <p:cNvSpPr txBox="1"/>
            <p:nvPr/>
          </p:nvSpPr>
          <p:spPr>
            <a:xfrm>
              <a:off x="7377467" y="4777022"/>
              <a:ext cx="2743752" cy="31944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n-US" b="1" kern="0" dirty="0">
                  <a:solidFill>
                    <a:srgbClr val="B67A58"/>
                  </a:solidFill>
                </a:rPr>
                <a:t>6</a:t>
              </a:r>
              <a:r>
                <a:rPr kumimoji="0" lang="en-US" sz="1800" b="1" i="0" u="none" strike="noStrike" kern="0" cap="none" spc="0" normalizeH="0" baseline="0" noProof="0" dirty="0">
                  <a:ln>
                    <a:noFill/>
                  </a:ln>
                  <a:solidFill>
                    <a:srgbClr val="B67A58"/>
                  </a:solidFill>
                  <a:effectLst/>
                  <a:uLnTx/>
                  <a:uFillTx/>
                </a:rPr>
                <a:t>. ACUERDOS</a:t>
              </a:r>
            </a:p>
          </p:txBody>
        </p:sp>
        <p:sp>
          <p:nvSpPr>
            <p:cNvPr id="59" name="Round Same Side Corner Rectangle 28">
              <a:extLst>
                <a:ext uri="{FF2B5EF4-FFF2-40B4-BE49-F238E27FC236}">
                  <a16:creationId xmlns:a16="http://schemas.microsoft.com/office/drawing/2014/main" id="{68E2D3C5-84C1-3291-ABD0-FA72D20CC0AA}"/>
                </a:ext>
              </a:extLst>
            </p:cNvPr>
            <p:cNvSpPr/>
            <p:nvPr/>
          </p:nvSpPr>
          <p:spPr>
            <a:xfrm rot="5400000" flipH="1">
              <a:off x="7708501" y="4825124"/>
              <a:ext cx="45719" cy="553350"/>
            </a:xfrm>
            <a:prstGeom prst="round2SameRect">
              <a:avLst>
                <a:gd name="adj1" fmla="val 50000"/>
                <a:gd name="adj2" fmla="val 0"/>
              </a:avLst>
            </a:prstGeom>
            <a:solidFill>
              <a:srgbClr val="B67A5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A0230"/>
                </a:solidFill>
                <a:effectLst/>
                <a:uLnTx/>
                <a:uFillTx/>
                <a:ea typeface="+mn-ea"/>
                <a:cs typeface="+mn-cs"/>
              </a:endParaRPr>
            </a:p>
          </p:txBody>
        </p:sp>
        <p:sp>
          <p:nvSpPr>
            <p:cNvPr id="60" name="CuadroTexto 59">
              <a:extLst>
                <a:ext uri="{FF2B5EF4-FFF2-40B4-BE49-F238E27FC236}">
                  <a16:creationId xmlns:a16="http://schemas.microsoft.com/office/drawing/2014/main" id="{8703C3BA-EFEA-A14A-C224-CA328743DFAC}"/>
                </a:ext>
              </a:extLst>
            </p:cNvPr>
            <p:cNvSpPr txBox="1"/>
            <p:nvPr/>
          </p:nvSpPr>
          <p:spPr>
            <a:xfrm>
              <a:off x="9441123" y="4590294"/>
              <a:ext cx="990029" cy="523220"/>
            </a:xfrm>
            <a:prstGeom prst="rect">
              <a:avLst/>
            </a:prstGeom>
            <a:noFill/>
          </p:spPr>
          <p:txBody>
            <a:bodyPr wrap="square" rtlCol="0">
              <a:spAutoFit/>
            </a:bodyPr>
            <a:lstStyle/>
            <a:p>
              <a:pPr algn="ctr"/>
              <a:r>
                <a:rPr lang="es-MX" sz="2800" b="1" dirty="0">
                  <a:solidFill>
                    <a:srgbClr val="B67A58"/>
                  </a:solidFill>
                </a:rPr>
                <a:t>15%</a:t>
              </a:r>
            </a:p>
          </p:txBody>
        </p:sp>
        <p:sp>
          <p:nvSpPr>
            <p:cNvPr id="61" name="CuadroTexto 60">
              <a:extLst>
                <a:ext uri="{FF2B5EF4-FFF2-40B4-BE49-F238E27FC236}">
                  <a16:creationId xmlns:a16="http://schemas.microsoft.com/office/drawing/2014/main" id="{DFF0160E-760D-1C1A-6E3B-438665A4ACC4}"/>
                </a:ext>
              </a:extLst>
            </p:cNvPr>
            <p:cNvSpPr txBox="1"/>
            <p:nvPr/>
          </p:nvSpPr>
          <p:spPr>
            <a:xfrm>
              <a:off x="9729868" y="5124659"/>
              <a:ext cx="608589" cy="1461939"/>
            </a:xfrm>
            <a:prstGeom prst="rect">
              <a:avLst/>
            </a:prstGeom>
            <a:noFill/>
          </p:spPr>
          <p:txBody>
            <a:bodyPr wrap="square" rtlCol="0">
              <a:spAutoFit/>
            </a:bodyPr>
            <a:lstStyle/>
            <a:p>
              <a:pPr>
                <a:spcBef>
                  <a:spcPts val="100"/>
                </a:spcBef>
              </a:pPr>
              <a:r>
                <a:rPr lang="es-MX" sz="1200" b="1" dirty="0">
                  <a:latin typeface="Aptos" panose="020B0004020202020204" pitchFamily="34" charset="0"/>
                </a:rPr>
                <a:t>3%</a:t>
              </a:r>
            </a:p>
            <a:p>
              <a:pPr>
                <a:spcBef>
                  <a:spcPts val="100"/>
                </a:spcBef>
              </a:pPr>
              <a:r>
                <a:rPr lang="es-MX" sz="1200" b="1" dirty="0">
                  <a:latin typeface="Aptos" panose="020B0004020202020204" pitchFamily="34" charset="0"/>
                </a:rPr>
                <a:t>3%</a:t>
              </a:r>
            </a:p>
            <a:p>
              <a:pPr>
                <a:spcBef>
                  <a:spcPts val="100"/>
                </a:spcBef>
              </a:pPr>
              <a:r>
                <a:rPr lang="es-MX" sz="1200" b="1" dirty="0">
                  <a:latin typeface="Aptos" panose="020B0004020202020204" pitchFamily="34" charset="0"/>
                </a:rPr>
                <a:t>3%</a:t>
              </a:r>
            </a:p>
            <a:p>
              <a:pPr>
                <a:spcBef>
                  <a:spcPts val="100"/>
                </a:spcBef>
              </a:pPr>
              <a:r>
                <a:rPr lang="es-MX" sz="1200" b="1" dirty="0">
                  <a:latin typeface="Aptos" panose="020B0004020202020204" pitchFamily="34" charset="0"/>
                </a:rPr>
                <a:t>2%</a:t>
              </a:r>
            </a:p>
            <a:p>
              <a:pPr>
                <a:spcBef>
                  <a:spcPts val="100"/>
                </a:spcBef>
              </a:pPr>
              <a:r>
                <a:rPr lang="es-MX" sz="1200" b="1" dirty="0">
                  <a:latin typeface="Aptos" panose="020B0004020202020204" pitchFamily="34" charset="0"/>
                </a:rPr>
                <a:t>2%</a:t>
              </a:r>
            </a:p>
            <a:p>
              <a:pPr>
                <a:spcBef>
                  <a:spcPts val="100"/>
                </a:spcBef>
              </a:pPr>
              <a:r>
                <a:rPr lang="es-MX" sz="1200" b="1" dirty="0">
                  <a:latin typeface="Aptos" panose="020B0004020202020204" pitchFamily="34" charset="0"/>
                </a:rPr>
                <a:t>1%</a:t>
              </a:r>
            </a:p>
            <a:p>
              <a:pPr>
                <a:spcBef>
                  <a:spcPts val="100"/>
                </a:spcBef>
              </a:pPr>
              <a:r>
                <a:rPr lang="es-MX" sz="1200" b="1" dirty="0">
                  <a:latin typeface="Aptos" panose="020B0004020202020204" pitchFamily="34" charset="0"/>
                </a:rPr>
                <a:t>1%</a:t>
              </a:r>
            </a:p>
          </p:txBody>
        </p:sp>
      </p:grpSp>
    </p:spTree>
    <p:extLst>
      <p:ext uri="{BB962C8B-B14F-4D97-AF65-F5344CB8AC3E}">
        <p14:creationId xmlns:p14="http://schemas.microsoft.com/office/powerpoint/2010/main" val="24872217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10A5C30F-185D-413F-9005-B41DD0FA0924}"/>
              </a:ext>
            </a:extLst>
          </p:cNvPr>
          <p:cNvSpPr>
            <a:spLocks noGrp="1"/>
          </p:cNvSpPr>
          <p:nvPr>
            <p:ph type="ctrTitle"/>
          </p:nvPr>
        </p:nvSpPr>
        <p:spPr>
          <a:xfrm>
            <a:off x="516246" y="2979568"/>
            <a:ext cx="4828608" cy="948152"/>
          </a:xfrm>
        </p:spPr>
        <p:txBody>
          <a:bodyPr rtlCol="0">
            <a:normAutofit fontScale="90000"/>
          </a:bodyPr>
          <a:lstStyle/>
          <a:p>
            <a:pPr algn="ctr"/>
            <a:r>
              <a:rPr lang="es-ES" sz="4400" b="1" dirty="0">
                <a:latin typeface="Calibri"/>
                <a:cs typeface="Calibri"/>
              </a:rPr>
              <a:t>TOMA DE PROTESTA A INTEGRANTES</a:t>
            </a:r>
            <a:endParaRPr lang="es-ES" sz="4400" b="1" dirty="0"/>
          </a:p>
        </p:txBody>
      </p:sp>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ES"/>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ES">
                <a:solidFill>
                  <a:schemeClr val="bg1"/>
                </a:solidFill>
              </a:rPr>
              <a:t>Dg</a:t>
            </a:r>
          </a:p>
          <a:p>
            <a:endParaRPr lang="es-ES"/>
          </a:p>
        </p:txBody>
      </p:sp>
      <p:grpSp>
        <p:nvGrpSpPr>
          <p:cNvPr id="47" name="Grupo 46">
            <a:extLst>
              <a:ext uri="{FF2B5EF4-FFF2-40B4-BE49-F238E27FC236}">
                <a16:creationId xmlns:a16="http://schemas.microsoft.com/office/drawing/2014/main" id="{4059C08D-1463-8C16-27F4-DC5B4D42AE0F}"/>
              </a:ext>
            </a:extLst>
          </p:cNvPr>
          <p:cNvGrpSpPr/>
          <p:nvPr/>
        </p:nvGrpSpPr>
        <p:grpSpPr>
          <a:xfrm>
            <a:off x="5707575" y="1415150"/>
            <a:ext cx="5740713" cy="4397520"/>
            <a:chOff x="6380286" y="1284994"/>
            <a:chExt cx="5342693" cy="4562910"/>
          </a:xfrm>
        </p:grpSpPr>
        <p:grpSp>
          <p:nvGrpSpPr>
            <p:cNvPr id="99" name="Grupo 98">
              <a:extLst>
                <a:ext uri="{FF2B5EF4-FFF2-40B4-BE49-F238E27FC236}">
                  <a16:creationId xmlns:a16="http://schemas.microsoft.com/office/drawing/2014/main" id="{DFE6E277-43DD-488F-FE45-624EE74D1FE8}"/>
                </a:ext>
              </a:extLst>
            </p:cNvPr>
            <p:cNvGrpSpPr/>
            <p:nvPr/>
          </p:nvGrpSpPr>
          <p:grpSpPr>
            <a:xfrm>
              <a:off x="6380286" y="1284994"/>
              <a:ext cx="5342692" cy="4562910"/>
              <a:chOff x="5782782" y="871964"/>
              <a:chExt cx="5342692" cy="4562910"/>
            </a:xfrm>
          </p:grpSpPr>
          <p:grpSp>
            <p:nvGrpSpPr>
              <p:cNvPr id="9" name="Google Shape;314;p19">
                <a:extLst>
                  <a:ext uri="{FF2B5EF4-FFF2-40B4-BE49-F238E27FC236}">
                    <a16:creationId xmlns:a16="http://schemas.microsoft.com/office/drawing/2014/main" id="{3E161192-BD73-B247-D7C7-DA2F7EE8EB50}"/>
                  </a:ext>
                </a:extLst>
              </p:cNvPr>
              <p:cNvGrpSpPr/>
              <p:nvPr/>
            </p:nvGrpSpPr>
            <p:grpSpPr>
              <a:xfrm>
                <a:off x="5791231" y="1807422"/>
                <a:ext cx="1481442" cy="3627452"/>
                <a:chOff x="6376901" y="1398224"/>
                <a:chExt cx="1000804" cy="2996609"/>
              </a:xfrm>
            </p:grpSpPr>
            <p:sp>
              <p:nvSpPr>
                <p:cNvPr id="11" name="Google Shape;315;p19">
                  <a:extLst>
                    <a:ext uri="{FF2B5EF4-FFF2-40B4-BE49-F238E27FC236}">
                      <a16:creationId xmlns:a16="http://schemas.microsoft.com/office/drawing/2014/main" id="{CD130136-B8B5-BB56-48AB-7AF8032155C7}"/>
                    </a:ext>
                  </a:extLst>
                </p:cNvPr>
                <p:cNvSpPr/>
                <p:nvPr/>
              </p:nvSpPr>
              <p:spPr>
                <a:xfrm rot="5400000">
                  <a:off x="6730272" y="3277743"/>
                  <a:ext cx="419775" cy="420903"/>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16;p19">
                  <a:extLst>
                    <a:ext uri="{FF2B5EF4-FFF2-40B4-BE49-F238E27FC236}">
                      <a16:creationId xmlns:a16="http://schemas.microsoft.com/office/drawing/2014/main" id="{D2399E85-B686-697A-D5A9-3E4301E30876}"/>
                    </a:ext>
                  </a:extLst>
                </p:cNvPr>
                <p:cNvSpPr/>
                <p:nvPr/>
              </p:nvSpPr>
              <p:spPr>
                <a:xfrm rot="-5400000" flipH="1">
                  <a:off x="6674918" y="3126093"/>
                  <a:ext cx="618289" cy="724241"/>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17;p19">
                  <a:extLst>
                    <a:ext uri="{FF2B5EF4-FFF2-40B4-BE49-F238E27FC236}">
                      <a16:creationId xmlns:a16="http://schemas.microsoft.com/office/drawing/2014/main" id="{A8687A59-E1FE-3E75-78E4-54B585907E18}"/>
                    </a:ext>
                  </a:extLst>
                </p:cNvPr>
                <p:cNvSpPr/>
                <p:nvPr/>
              </p:nvSpPr>
              <p:spPr>
                <a:xfrm rot="5400000">
                  <a:off x="6730301" y="2684128"/>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18;p19">
                  <a:extLst>
                    <a:ext uri="{FF2B5EF4-FFF2-40B4-BE49-F238E27FC236}">
                      <a16:creationId xmlns:a16="http://schemas.microsoft.com/office/drawing/2014/main" id="{9E6ADFF9-8528-A2DB-6F01-122628675653}"/>
                    </a:ext>
                  </a:extLst>
                </p:cNvPr>
                <p:cNvSpPr/>
                <p:nvPr/>
              </p:nvSpPr>
              <p:spPr>
                <a:xfrm rot="-5400000" flipH="1">
                  <a:off x="6674883" y="2532485"/>
                  <a:ext cx="618360" cy="724241"/>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19;p19">
                  <a:extLst>
                    <a:ext uri="{FF2B5EF4-FFF2-40B4-BE49-F238E27FC236}">
                      <a16:creationId xmlns:a16="http://schemas.microsoft.com/office/drawing/2014/main" id="{37FD484B-88BA-D433-D2B9-56FB8D9CDC6C}"/>
                    </a:ext>
                  </a:extLst>
                </p:cNvPr>
                <p:cNvSpPr/>
                <p:nvPr/>
              </p:nvSpPr>
              <p:spPr>
                <a:xfrm rot="5400000">
                  <a:off x="6730272" y="2090527"/>
                  <a:ext cx="419775" cy="420903"/>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20;p19">
                  <a:extLst>
                    <a:ext uri="{FF2B5EF4-FFF2-40B4-BE49-F238E27FC236}">
                      <a16:creationId xmlns:a16="http://schemas.microsoft.com/office/drawing/2014/main" id="{F5CA5550-A504-50D9-6556-77A0CDAD0265}"/>
                    </a:ext>
                  </a:extLst>
                </p:cNvPr>
                <p:cNvSpPr/>
                <p:nvPr/>
              </p:nvSpPr>
              <p:spPr>
                <a:xfrm rot="-5400000" flipH="1">
                  <a:off x="6674918" y="1938877"/>
                  <a:ext cx="618289" cy="724241"/>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6" y="42750"/>
                      </a:cubicBezTo>
                      <a:lnTo>
                        <a:pt x="20936" y="50957"/>
                      </a:lnTo>
                      <a:lnTo>
                        <a:pt x="22691" y="50942"/>
                      </a:lnTo>
                      <a:lnTo>
                        <a:pt x="22691" y="43610"/>
                      </a:lnTo>
                      <a:cubicBezTo>
                        <a:pt x="34312" y="43147"/>
                        <a:pt x="43626" y="33547"/>
                        <a:pt x="43626" y="21814"/>
                      </a:cubicBezTo>
                      <a:cubicBezTo>
                        <a:pt x="43626" y="9785"/>
                        <a:pt x="33841" y="0"/>
                        <a:pt x="2181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21;p19">
                  <a:extLst>
                    <a:ext uri="{FF2B5EF4-FFF2-40B4-BE49-F238E27FC236}">
                      <a16:creationId xmlns:a16="http://schemas.microsoft.com/office/drawing/2014/main" id="{B24193F5-722A-6BD8-8922-FA076379145B}"/>
                    </a:ext>
                  </a:extLst>
                </p:cNvPr>
                <p:cNvSpPr/>
                <p:nvPr/>
              </p:nvSpPr>
              <p:spPr>
                <a:xfrm rot="5400000">
                  <a:off x="6730301" y="1496911"/>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22;p19">
                  <a:extLst>
                    <a:ext uri="{FF2B5EF4-FFF2-40B4-BE49-F238E27FC236}">
                      <a16:creationId xmlns:a16="http://schemas.microsoft.com/office/drawing/2014/main" id="{928B9B67-CDC3-6C51-1966-5E5D8C295A51}"/>
                    </a:ext>
                  </a:extLst>
                </p:cNvPr>
                <p:cNvSpPr/>
                <p:nvPr/>
              </p:nvSpPr>
              <p:spPr>
                <a:xfrm rot="-5400000" flipH="1">
                  <a:off x="6674890" y="1345276"/>
                  <a:ext cx="618346" cy="724241"/>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23;p19">
                  <a:extLst>
                    <a:ext uri="{FF2B5EF4-FFF2-40B4-BE49-F238E27FC236}">
                      <a16:creationId xmlns:a16="http://schemas.microsoft.com/office/drawing/2014/main" id="{03D3F020-2C1F-C2BA-083F-75C0534F57A0}"/>
                    </a:ext>
                  </a:extLst>
                </p:cNvPr>
                <p:cNvSpPr/>
                <p:nvPr/>
              </p:nvSpPr>
              <p:spPr>
                <a:xfrm rot="5400000">
                  <a:off x="6730301" y="3875175"/>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24;p19">
                  <a:extLst>
                    <a:ext uri="{FF2B5EF4-FFF2-40B4-BE49-F238E27FC236}">
                      <a16:creationId xmlns:a16="http://schemas.microsoft.com/office/drawing/2014/main" id="{CAD4E9EA-E20C-779A-398A-9D9CF73B7001}"/>
                    </a:ext>
                  </a:extLst>
                </p:cNvPr>
                <p:cNvSpPr/>
                <p:nvPr/>
              </p:nvSpPr>
              <p:spPr>
                <a:xfrm rot="-5400000" flipH="1">
                  <a:off x="6674883" y="3723532"/>
                  <a:ext cx="618360" cy="724241"/>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25;p19">
                  <a:extLst>
                    <a:ext uri="{FF2B5EF4-FFF2-40B4-BE49-F238E27FC236}">
                      <a16:creationId xmlns:a16="http://schemas.microsoft.com/office/drawing/2014/main" id="{516C2B33-1186-9C60-4404-75118A3EDD21}"/>
                    </a:ext>
                  </a:extLst>
                </p:cNvPr>
                <p:cNvSpPr/>
                <p:nvPr/>
              </p:nvSpPr>
              <p:spPr>
                <a:xfrm rot="-5400000" flipH="1">
                  <a:off x="7243140" y="16581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26;p19">
                  <a:extLst>
                    <a:ext uri="{FF2B5EF4-FFF2-40B4-BE49-F238E27FC236}">
                      <a16:creationId xmlns:a16="http://schemas.microsoft.com/office/drawing/2014/main" id="{42131B4C-C09F-C4C2-2AAC-5BBC9599D969}"/>
                    </a:ext>
                  </a:extLst>
                </p:cNvPr>
                <p:cNvSpPr/>
                <p:nvPr/>
              </p:nvSpPr>
              <p:spPr>
                <a:xfrm rot="-5400000" flipH="1">
                  <a:off x="7242490" y="22517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27;p19">
                  <a:extLst>
                    <a:ext uri="{FF2B5EF4-FFF2-40B4-BE49-F238E27FC236}">
                      <a16:creationId xmlns:a16="http://schemas.microsoft.com/office/drawing/2014/main" id="{9C40DA17-EB77-CDEF-8B2A-4A71EBEA7229}"/>
                    </a:ext>
                  </a:extLst>
                </p:cNvPr>
                <p:cNvSpPr/>
                <p:nvPr/>
              </p:nvSpPr>
              <p:spPr>
                <a:xfrm rot="-5400000" flipH="1">
                  <a:off x="7241840" y="28453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28;p19">
                  <a:extLst>
                    <a:ext uri="{FF2B5EF4-FFF2-40B4-BE49-F238E27FC236}">
                      <a16:creationId xmlns:a16="http://schemas.microsoft.com/office/drawing/2014/main" id="{D23320A0-C5CB-C422-C94A-D7A9478D647A}"/>
                    </a:ext>
                  </a:extLst>
                </p:cNvPr>
                <p:cNvSpPr/>
                <p:nvPr/>
              </p:nvSpPr>
              <p:spPr>
                <a:xfrm rot="-5400000" flipH="1">
                  <a:off x="7241190" y="34389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29;p19">
                  <a:extLst>
                    <a:ext uri="{FF2B5EF4-FFF2-40B4-BE49-F238E27FC236}">
                      <a16:creationId xmlns:a16="http://schemas.microsoft.com/office/drawing/2014/main" id="{178DD0CA-1764-0BB4-EA9F-EFFA541C6596}"/>
                    </a:ext>
                  </a:extLst>
                </p:cNvPr>
                <p:cNvSpPr/>
                <p:nvPr/>
              </p:nvSpPr>
              <p:spPr>
                <a:xfrm rot="-5400000" flipH="1">
                  <a:off x="7241190" y="4036358"/>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6" name="Google Shape;330;p19">
                  <a:extLst>
                    <a:ext uri="{FF2B5EF4-FFF2-40B4-BE49-F238E27FC236}">
                      <a16:creationId xmlns:a16="http://schemas.microsoft.com/office/drawing/2014/main" id="{7C5FEFE6-0CB4-ED9B-BA96-4F2DACAF3E5D}"/>
                    </a:ext>
                  </a:extLst>
                </p:cNvPr>
                <p:cNvGrpSpPr/>
                <p:nvPr/>
              </p:nvGrpSpPr>
              <p:grpSpPr>
                <a:xfrm rot="-5400000" flipH="1">
                  <a:off x="5259632" y="2796633"/>
                  <a:ext cx="2500852" cy="266313"/>
                  <a:chOff x="2373076" y="2102764"/>
                  <a:chExt cx="4452287" cy="476663"/>
                </a:xfrm>
              </p:grpSpPr>
              <p:sp>
                <p:nvSpPr>
                  <p:cNvPr id="30" name="Google Shape;331;p19">
                    <a:extLst>
                      <a:ext uri="{FF2B5EF4-FFF2-40B4-BE49-F238E27FC236}">
                        <a16:creationId xmlns:a16="http://schemas.microsoft.com/office/drawing/2014/main" id="{A5882202-79D3-43E6-3A39-5A29D9789456}"/>
                      </a:ext>
                    </a:extLst>
                  </p:cNvPr>
                  <p:cNvSpPr/>
                  <p:nvPr/>
                </p:nvSpPr>
                <p:spPr>
                  <a:xfrm>
                    <a:off x="6381300" y="2135565"/>
                    <a:ext cx="440945" cy="354172"/>
                  </a:xfrm>
                  <a:prstGeom prst="arc">
                    <a:avLst>
                      <a:gd name="adj1" fmla="val 16200000"/>
                      <a:gd name="adj2" fmla="val 406142"/>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cxnSp>
                <p:nvCxnSpPr>
                  <p:cNvPr id="33" name="Google Shape;334;p19">
                    <a:extLst>
                      <a:ext uri="{FF2B5EF4-FFF2-40B4-BE49-F238E27FC236}">
                        <a16:creationId xmlns:a16="http://schemas.microsoft.com/office/drawing/2014/main" id="{C2BBC984-4EA5-0590-8356-18568D3EFE2C}"/>
                      </a:ext>
                    </a:extLst>
                  </p:cNvPr>
                  <p:cNvCxnSpPr>
                    <a:cxnSpLocks/>
                  </p:cNvCxnSpPr>
                  <p:nvPr/>
                </p:nvCxnSpPr>
                <p:spPr>
                  <a:xfrm rot="16200000" flipH="1">
                    <a:off x="2140682" y="2335158"/>
                    <a:ext cx="468986" cy="4197"/>
                  </a:xfrm>
                  <a:prstGeom prst="straightConnector1">
                    <a:avLst/>
                  </a:prstGeom>
                  <a:noFill/>
                  <a:ln w="19050" cap="flat" cmpd="sng">
                    <a:solidFill>
                      <a:schemeClr val="accent5"/>
                    </a:solidFill>
                    <a:prstDash val="solid"/>
                    <a:round/>
                    <a:headEnd type="none" w="sm" len="sm"/>
                    <a:tailEnd type="none" w="sm" len="sm"/>
                  </a:ln>
                </p:spPr>
              </p:cxnSp>
              <p:cxnSp>
                <p:nvCxnSpPr>
                  <p:cNvPr id="34" name="Google Shape;335;p19">
                    <a:extLst>
                      <a:ext uri="{FF2B5EF4-FFF2-40B4-BE49-F238E27FC236}">
                        <a16:creationId xmlns:a16="http://schemas.microsoft.com/office/drawing/2014/main" id="{29EFD65C-4416-48EC-C14B-46501C6D250F}"/>
                      </a:ext>
                    </a:extLst>
                  </p:cNvPr>
                  <p:cNvCxnSpPr>
                    <a:cxnSpLocks/>
                  </p:cNvCxnSpPr>
                  <p:nvPr/>
                </p:nvCxnSpPr>
                <p:spPr>
                  <a:xfrm flipH="1">
                    <a:off x="6824463" y="2300127"/>
                    <a:ext cx="900" cy="279300"/>
                  </a:xfrm>
                  <a:prstGeom prst="straightConnector1">
                    <a:avLst/>
                  </a:prstGeom>
                  <a:noFill/>
                  <a:ln w="19050" cap="flat" cmpd="sng">
                    <a:solidFill>
                      <a:schemeClr val="accent5"/>
                    </a:solidFill>
                    <a:prstDash val="solid"/>
                    <a:round/>
                    <a:headEnd type="none" w="sm" len="sm"/>
                    <a:tailEnd type="none" w="sm" len="sm"/>
                  </a:ln>
                </p:spPr>
              </p:cxnSp>
            </p:grpSp>
            <p:cxnSp>
              <p:nvCxnSpPr>
                <p:cNvPr id="27" name="Google Shape;336;p19">
                  <a:extLst>
                    <a:ext uri="{FF2B5EF4-FFF2-40B4-BE49-F238E27FC236}">
                      <a16:creationId xmlns:a16="http://schemas.microsoft.com/office/drawing/2014/main" id="{0B3F254A-026B-7C36-9DA2-D72144A8164F}"/>
                    </a:ext>
                  </a:extLst>
                </p:cNvPr>
                <p:cNvCxnSpPr>
                  <a:cxnSpLocks/>
                </p:cNvCxnSpPr>
                <p:nvPr/>
              </p:nvCxnSpPr>
              <p:spPr>
                <a:xfrm flipV="1">
                  <a:off x="6392975" y="2865497"/>
                  <a:ext cx="250240" cy="1391"/>
                </a:xfrm>
                <a:prstGeom prst="straightConnector1">
                  <a:avLst/>
                </a:prstGeom>
                <a:noFill/>
                <a:ln w="19050" cap="flat" cmpd="sng">
                  <a:solidFill>
                    <a:schemeClr val="accent5"/>
                  </a:solidFill>
                  <a:prstDash val="solid"/>
                  <a:round/>
                  <a:headEnd type="none" w="med" len="med"/>
                  <a:tailEnd type="none" w="med" len="med"/>
                </a:ln>
              </p:spPr>
            </p:cxnSp>
            <p:cxnSp>
              <p:nvCxnSpPr>
                <p:cNvPr id="28" name="Google Shape;337;p19">
                  <a:extLst>
                    <a:ext uri="{FF2B5EF4-FFF2-40B4-BE49-F238E27FC236}">
                      <a16:creationId xmlns:a16="http://schemas.microsoft.com/office/drawing/2014/main" id="{63AD59C2-FC4A-1263-6C33-2168A7613FC8}"/>
                    </a:ext>
                  </a:extLst>
                </p:cNvPr>
                <p:cNvCxnSpPr>
                  <a:cxnSpLocks/>
                </p:cNvCxnSpPr>
                <p:nvPr/>
              </p:nvCxnSpPr>
              <p:spPr>
                <a:xfrm>
                  <a:off x="6393288" y="2300238"/>
                  <a:ext cx="234540" cy="1500"/>
                </a:xfrm>
                <a:prstGeom prst="straightConnector1">
                  <a:avLst/>
                </a:prstGeom>
                <a:noFill/>
                <a:ln w="19050" cap="flat" cmpd="sng">
                  <a:solidFill>
                    <a:schemeClr val="accent5"/>
                  </a:solidFill>
                  <a:prstDash val="solid"/>
                  <a:round/>
                  <a:headEnd type="none" w="med" len="med"/>
                  <a:tailEnd type="none" w="med" len="med"/>
                </a:ln>
              </p:spPr>
            </p:cxnSp>
            <p:cxnSp>
              <p:nvCxnSpPr>
                <p:cNvPr id="29" name="Google Shape;338;p19">
                  <a:extLst>
                    <a:ext uri="{FF2B5EF4-FFF2-40B4-BE49-F238E27FC236}">
                      <a16:creationId xmlns:a16="http://schemas.microsoft.com/office/drawing/2014/main" id="{540A43A1-D0B0-DBC7-0DB0-EC6C86D61646}"/>
                    </a:ext>
                  </a:extLst>
                </p:cNvPr>
                <p:cNvCxnSpPr>
                  <a:cxnSpLocks/>
                </p:cNvCxnSpPr>
                <p:nvPr/>
              </p:nvCxnSpPr>
              <p:spPr>
                <a:xfrm>
                  <a:off x="6393275" y="3499800"/>
                  <a:ext cx="249939" cy="0"/>
                </a:xfrm>
                <a:prstGeom prst="straightConnector1">
                  <a:avLst/>
                </a:prstGeom>
                <a:noFill/>
                <a:ln w="19050" cap="flat" cmpd="sng">
                  <a:solidFill>
                    <a:schemeClr val="accent5"/>
                  </a:solidFill>
                  <a:prstDash val="solid"/>
                  <a:round/>
                  <a:headEnd type="none" w="med" len="med"/>
                  <a:tailEnd type="none" w="med" len="med"/>
                </a:ln>
              </p:spPr>
            </p:cxnSp>
          </p:grpSp>
          <p:grpSp>
            <p:nvGrpSpPr>
              <p:cNvPr id="68" name="Grupo 67">
                <a:extLst>
                  <a:ext uri="{FF2B5EF4-FFF2-40B4-BE49-F238E27FC236}">
                    <a16:creationId xmlns:a16="http://schemas.microsoft.com/office/drawing/2014/main" id="{04ADF35C-6873-06ED-C879-7E5F20055DB6}"/>
                  </a:ext>
                </a:extLst>
              </p:cNvPr>
              <p:cNvGrpSpPr/>
              <p:nvPr/>
            </p:nvGrpSpPr>
            <p:grpSpPr>
              <a:xfrm>
                <a:off x="6447927" y="871964"/>
                <a:ext cx="4677547" cy="4321420"/>
                <a:chOff x="6834993" y="632257"/>
                <a:chExt cx="3285225" cy="3590080"/>
              </a:xfrm>
            </p:grpSpPr>
            <p:sp>
              <p:nvSpPr>
                <p:cNvPr id="69" name="Google Shape;363;p19">
                  <a:extLst>
                    <a:ext uri="{FF2B5EF4-FFF2-40B4-BE49-F238E27FC236}">
                      <a16:creationId xmlns:a16="http://schemas.microsoft.com/office/drawing/2014/main" id="{C16E8A1D-8BDB-1FAF-EBB7-501F4177FC76}"/>
                    </a:ext>
                  </a:extLst>
                </p:cNvPr>
                <p:cNvSpPr txBox="1"/>
                <p:nvPr/>
              </p:nvSpPr>
              <p:spPr>
                <a:xfrm>
                  <a:off x="7422423" y="632257"/>
                  <a:ext cx="1201628"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accent4"/>
                      </a:solidFill>
                      <a:latin typeface="Fira Sans"/>
                      <a:ea typeface="Fira Sans"/>
                      <a:cs typeface="Fira Sans"/>
                      <a:sym typeface="Fira Sans"/>
                    </a:rPr>
                    <a:t>Presidente</a:t>
                  </a:r>
                  <a:endParaRPr b="1" dirty="0">
                    <a:solidFill>
                      <a:schemeClr val="accent4"/>
                    </a:solidFill>
                    <a:latin typeface="Fira Sans"/>
                    <a:ea typeface="Fira Sans"/>
                    <a:cs typeface="Fira Sans"/>
                    <a:sym typeface="Fira Sans"/>
                  </a:endParaRPr>
                </a:p>
              </p:txBody>
            </p:sp>
            <p:sp>
              <p:nvSpPr>
                <p:cNvPr id="70" name="Google Shape;364;p19">
                  <a:extLst>
                    <a:ext uri="{FF2B5EF4-FFF2-40B4-BE49-F238E27FC236}">
                      <a16:creationId xmlns:a16="http://schemas.microsoft.com/office/drawing/2014/main" id="{A44AC8CB-26D4-9897-93B6-6CD24866299C}"/>
                    </a:ext>
                  </a:extLst>
                </p:cNvPr>
                <p:cNvSpPr txBox="1"/>
                <p:nvPr/>
              </p:nvSpPr>
              <p:spPr>
                <a:xfrm>
                  <a:off x="7598053" y="1005670"/>
                  <a:ext cx="2522165" cy="179525"/>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1100" dirty="0">
                      <a:solidFill>
                        <a:schemeClr val="dk1"/>
                      </a:solidFill>
                      <a:latin typeface="Fira Sans"/>
                      <a:ea typeface="Fira Sans"/>
                      <a:cs typeface="Fira Sans"/>
                      <a:sym typeface="Fira Sans"/>
                    </a:rPr>
                    <a:t>Mtro. Roberto Gradillas Pineda </a:t>
                  </a:r>
                </a:p>
                <a:p>
                  <a:pPr marL="0" lvl="0" indent="0" rtl="0">
                    <a:spcBef>
                      <a:spcPts val="0"/>
                    </a:spcBef>
                    <a:spcAft>
                      <a:spcPts val="0"/>
                    </a:spcAft>
                    <a:buNone/>
                  </a:pPr>
                  <a:r>
                    <a:rPr lang="en" sz="1100" dirty="0">
                      <a:solidFill>
                        <a:schemeClr val="dk1"/>
                      </a:solidFill>
                      <a:latin typeface="Fira Sans"/>
                      <a:ea typeface="Fira Sans"/>
                      <a:cs typeface="Fira Sans"/>
                      <a:sym typeface="Fira Sans"/>
                    </a:rPr>
                    <a:t>Secretario de Economía y Turismo </a:t>
                  </a:r>
                  <a:endParaRPr sz="1100" dirty="0">
                    <a:solidFill>
                      <a:schemeClr val="dk1"/>
                    </a:solidFill>
                    <a:latin typeface="Fira Sans"/>
                    <a:ea typeface="Fira Sans"/>
                    <a:cs typeface="Fira Sans"/>
                    <a:sym typeface="Fira Sans"/>
                  </a:endParaRPr>
                </a:p>
              </p:txBody>
            </p:sp>
            <p:sp>
              <p:nvSpPr>
                <p:cNvPr id="71" name="Google Shape;365;p19">
                  <a:extLst>
                    <a:ext uri="{FF2B5EF4-FFF2-40B4-BE49-F238E27FC236}">
                      <a16:creationId xmlns:a16="http://schemas.microsoft.com/office/drawing/2014/main" id="{77414C46-4FB0-3C1A-469C-EA3A003D22F5}"/>
                    </a:ext>
                  </a:extLst>
                </p:cNvPr>
                <p:cNvSpPr txBox="1"/>
                <p:nvPr/>
              </p:nvSpPr>
              <p:spPr>
                <a:xfrm>
                  <a:off x="7318689" y="1923268"/>
                  <a:ext cx="2479566"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accent4"/>
                      </a:solidFill>
                      <a:latin typeface="Fira Sans"/>
                      <a:ea typeface="Fira Sans"/>
                      <a:cs typeface="Fira Sans"/>
                      <a:sym typeface="Fira Sans"/>
                    </a:rPr>
                    <a:t>Vocal A y C</a:t>
                  </a:r>
                  <a:r>
                    <a:rPr lang="es-ES" b="1" dirty="0">
                      <a:solidFill>
                        <a:schemeClr val="accent4"/>
                      </a:solidFill>
                      <a:latin typeface="Fira Sans"/>
                      <a:ea typeface="Fira Sans"/>
                      <a:cs typeface="Fira Sans"/>
                      <a:sym typeface="Fira Sans"/>
                    </a:rPr>
                    <a:t>o</a:t>
                  </a:r>
                  <a:r>
                    <a:rPr lang="en" b="1" dirty="0">
                      <a:solidFill>
                        <a:schemeClr val="accent4"/>
                      </a:solidFill>
                      <a:latin typeface="Fira Sans"/>
                      <a:ea typeface="Fira Sans"/>
                      <a:cs typeface="Fira Sans"/>
                      <a:sym typeface="Fira Sans"/>
                    </a:rPr>
                    <a:t>ordinador de CI</a:t>
                  </a:r>
                  <a:endParaRPr b="1" dirty="0">
                    <a:solidFill>
                      <a:schemeClr val="accent4"/>
                    </a:solidFill>
                    <a:latin typeface="Fira Sans"/>
                    <a:ea typeface="Fira Sans"/>
                    <a:cs typeface="Fira Sans"/>
                    <a:sym typeface="Fira Sans"/>
                  </a:endParaRPr>
                </a:p>
              </p:txBody>
            </p:sp>
            <p:sp>
              <p:nvSpPr>
                <p:cNvPr id="73" name="Google Shape;367;p19">
                  <a:extLst>
                    <a:ext uri="{FF2B5EF4-FFF2-40B4-BE49-F238E27FC236}">
                      <a16:creationId xmlns:a16="http://schemas.microsoft.com/office/drawing/2014/main" id="{11940AEC-AD31-B6E5-2F94-43B9449058D1}"/>
                    </a:ext>
                  </a:extLst>
                </p:cNvPr>
                <p:cNvSpPr txBox="1"/>
                <p:nvPr/>
              </p:nvSpPr>
              <p:spPr>
                <a:xfrm>
                  <a:off x="7422376" y="2563950"/>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accent4"/>
                      </a:solidFill>
                      <a:latin typeface="Fira Sans"/>
                      <a:ea typeface="Fira Sans"/>
                      <a:cs typeface="Fira Sans"/>
                      <a:sym typeface="Fira Sans"/>
                    </a:rPr>
                    <a:t>Vocal B</a:t>
                  </a:r>
                  <a:endParaRPr b="1" dirty="0">
                    <a:solidFill>
                      <a:schemeClr val="accent4"/>
                    </a:solidFill>
                    <a:latin typeface="Fira Sans"/>
                    <a:ea typeface="Fira Sans"/>
                    <a:cs typeface="Fira Sans"/>
                    <a:sym typeface="Fira Sans"/>
                  </a:endParaRPr>
                </a:p>
              </p:txBody>
            </p:sp>
            <p:sp>
              <p:nvSpPr>
                <p:cNvPr id="75" name="Google Shape;369;p19">
                  <a:extLst>
                    <a:ext uri="{FF2B5EF4-FFF2-40B4-BE49-F238E27FC236}">
                      <a16:creationId xmlns:a16="http://schemas.microsoft.com/office/drawing/2014/main" id="{677445EF-000E-CE72-DDF6-0F13607C00A6}"/>
                    </a:ext>
                  </a:extLst>
                </p:cNvPr>
                <p:cNvSpPr txBox="1"/>
                <p:nvPr/>
              </p:nvSpPr>
              <p:spPr>
                <a:xfrm>
                  <a:off x="7422376" y="3192600"/>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chemeClr val="accent4"/>
                      </a:solidFill>
                      <a:latin typeface="Fira Sans"/>
                      <a:ea typeface="Fira Sans"/>
                      <a:cs typeface="Fira Sans"/>
                      <a:sym typeface="Fira Sans"/>
                    </a:rPr>
                    <a:t>Vocal C</a:t>
                  </a:r>
                  <a:endParaRPr b="1">
                    <a:solidFill>
                      <a:schemeClr val="accent4"/>
                    </a:solidFill>
                    <a:latin typeface="Fira Sans"/>
                    <a:ea typeface="Fira Sans"/>
                    <a:cs typeface="Fira Sans"/>
                    <a:sym typeface="Fira Sans"/>
                  </a:endParaRPr>
                </a:p>
              </p:txBody>
            </p:sp>
            <p:sp>
              <p:nvSpPr>
                <p:cNvPr id="77" name="Google Shape;371;p19">
                  <a:extLst>
                    <a:ext uri="{FF2B5EF4-FFF2-40B4-BE49-F238E27FC236}">
                      <a16:creationId xmlns:a16="http://schemas.microsoft.com/office/drawing/2014/main" id="{94BF1C45-1066-81C3-5143-3443ACC4448B}"/>
                    </a:ext>
                  </a:extLst>
                </p:cNvPr>
                <p:cNvSpPr txBox="1"/>
                <p:nvPr/>
              </p:nvSpPr>
              <p:spPr>
                <a:xfrm>
                  <a:off x="7422376" y="3795371"/>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accent4"/>
                      </a:solidFill>
                      <a:latin typeface="Fira Sans"/>
                      <a:ea typeface="Fira Sans"/>
                      <a:cs typeface="Fira Sans"/>
                      <a:sym typeface="Fira Sans"/>
                    </a:rPr>
                    <a:t>Vocal D</a:t>
                  </a:r>
                  <a:endParaRPr b="1" dirty="0">
                    <a:solidFill>
                      <a:schemeClr val="accent4"/>
                    </a:solidFill>
                    <a:latin typeface="Fira Sans"/>
                    <a:ea typeface="Fira Sans"/>
                    <a:cs typeface="Fira Sans"/>
                    <a:sym typeface="Fira Sans"/>
                  </a:endParaRPr>
                </a:p>
              </p:txBody>
            </p:sp>
            <p:grpSp>
              <p:nvGrpSpPr>
                <p:cNvPr id="79" name="Google Shape;373;p19">
                  <a:extLst>
                    <a:ext uri="{FF2B5EF4-FFF2-40B4-BE49-F238E27FC236}">
                      <a16:creationId xmlns:a16="http://schemas.microsoft.com/office/drawing/2014/main" id="{F1529103-C269-2904-6389-098EF7775A07}"/>
                    </a:ext>
                  </a:extLst>
                </p:cNvPr>
                <p:cNvGrpSpPr/>
                <p:nvPr/>
              </p:nvGrpSpPr>
              <p:grpSpPr>
                <a:xfrm>
                  <a:off x="6834993" y="1551777"/>
                  <a:ext cx="210315" cy="273404"/>
                  <a:chOff x="1690567" y="1753136"/>
                  <a:chExt cx="165746" cy="206702"/>
                </a:xfrm>
              </p:grpSpPr>
              <p:sp>
                <p:nvSpPr>
                  <p:cNvPr id="92" name="Google Shape;374;p19">
                    <a:extLst>
                      <a:ext uri="{FF2B5EF4-FFF2-40B4-BE49-F238E27FC236}">
                        <a16:creationId xmlns:a16="http://schemas.microsoft.com/office/drawing/2014/main" id="{72A7D52E-FC9B-1C94-773C-A5E047AE77D2}"/>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375;p19">
                    <a:extLst>
                      <a:ext uri="{FF2B5EF4-FFF2-40B4-BE49-F238E27FC236}">
                        <a16:creationId xmlns:a16="http://schemas.microsoft.com/office/drawing/2014/main" id="{5A16BFC5-C543-70F1-2161-4A34C375067A}"/>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 name="Google Shape;376;p19">
                  <a:extLst>
                    <a:ext uri="{FF2B5EF4-FFF2-40B4-BE49-F238E27FC236}">
                      <a16:creationId xmlns:a16="http://schemas.microsoft.com/office/drawing/2014/main" id="{6C69922B-0F45-2FC8-5C47-5D345AD6C678}"/>
                    </a:ext>
                  </a:extLst>
                </p:cNvPr>
                <p:cNvGrpSpPr/>
                <p:nvPr/>
              </p:nvGrpSpPr>
              <p:grpSpPr>
                <a:xfrm>
                  <a:off x="6834993" y="2164262"/>
                  <a:ext cx="210315" cy="273404"/>
                  <a:chOff x="1690567" y="1753136"/>
                  <a:chExt cx="165746" cy="206702"/>
                </a:xfrm>
              </p:grpSpPr>
              <p:sp>
                <p:nvSpPr>
                  <p:cNvPr id="90" name="Google Shape;377;p19">
                    <a:extLst>
                      <a:ext uri="{FF2B5EF4-FFF2-40B4-BE49-F238E27FC236}">
                        <a16:creationId xmlns:a16="http://schemas.microsoft.com/office/drawing/2014/main" id="{97C83346-8181-286B-4B33-C4D35780B74A}"/>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378;p19">
                    <a:extLst>
                      <a:ext uri="{FF2B5EF4-FFF2-40B4-BE49-F238E27FC236}">
                        <a16:creationId xmlns:a16="http://schemas.microsoft.com/office/drawing/2014/main" id="{1E8D4356-D89B-BFDA-D5D2-337342F7198A}"/>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 name="Google Shape;379;p19">
                  <a:extLst>
                    <a:ext uri="{FF2B5EF4-FFF2-40B4-BE49-F238E27FC236}">
                      <a16:creationId xmlns:a16="http://schemas.microsoft.com/office/drawing/2014/main" id="{5351258E-0C64-0D34-2DB9-B8BAF1020C4C}"/>
                    </a:ext>
                  </a:extLst>
                </p:cNvPr>
                <p:cNvGrpSpPr/>
                <p:nvPr/>
              </p:nvGrpSpPr>
              <p:grpSpPr>
                <a:xfrm>
                  <a:off x="6834993" y="2757900"/>
                  <a:ext cx="210315" cy="273404"/>
                  <a:chOff x="1690567" y="1753136"/>
                  <a:chExt cx="165746" cy="206702"/>
                </a:xfrm>
              </p:grpSpPr>
              <p:sp>
                <p:nvSpPr>
                  <p:cNvPr id="88" name="Google Shape;380;p19">
                    <a:extLst>
                      <a:ext uri="{FF2B5EF4-FFF2-40B4-BE49-F238E27FC236}">
                        <a16:creationId xmlns:a16="http://schemas.microsoft.com/office/drawing/2014/main" id="{7AED7F77-F459-C4C3-D9C7-91A2CD51AB88}"/>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381;p19">
                    <a:extLst>
                      <a:ext uri="{FF2B5EF4-FFF2-40B4-BE49-F238E27FC236}">
                        <a16:creationId xmlns:a16="http://schemas.microsoft.com/office/drawing/2014/main" id="{03B21885-1FC1-A78B-99A1-EDBA7FD195D1}"/>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 name="Google Shape;382;p19">
                  <a:extLst>
                    <a:ext uri="{FF2B5EF4-FFF2-40B4-BE49-F238E27FC236}">
                      <a16:creationId xmlns:a16="http://schemas.microsoft.com/office/drawing/2014/main" id="{24A8165D-8821-2CA4-FF56-B1835DBF03E7}"/>
                    </a:ext>
                  </a:extLst>
                </p:cNvPr>
                <p:cNvGrpSpPr/>
                <p:nvPr/>
              </p:nvGrpSpPr>
              <p:grpSpPr>
                <a:xfrm>
                  <a:off x="6834993" y="3363850"/>
                  <a:ext cx="210315" cy="273404"/>
                  <a:chOff x="1690567" y="1753136"/>
                  <a:chExt cx="165746" cy="206702"/>
                </a:xfrm>
              </p:grpSpPr>
              <p:sp>
                <p:nvSpPr>
                  <p:cNvPr id="86" name="Google Shape;383;p19">
                    <a:extLst>
                      <a:ext uri="{FF2B5EF4-FFF2-40B4-BE49-F238E27FC236}">
                        <a16:creationId xmlns:a16="http://schemas.microsoft.com/office/drawing/2014/main" id="{E312FB1C-7118-CAF3-DA26-42A8CFC39C6D}"/>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384;p19">
                    <a:extLst>
                      <a:ext uri="{FF2B5EF4-FFF2-40B4-BE49-F238E27FC236}">
                        <a16:creationId xmlns:a16="http://schemas.microsoft.com/office/drawing/2014/main" id="{BC0EBA7E-6DE3-2D7F-DDE5-4B81667666A3}"/>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385;p19">
                  <a:extLst>
                    <a:ext uri="{FF2B5EF4-FFF2-40B4-BE49-F238E27FC236}">
                      <a16:creationId xmlns:a16="http://schemas.microsoft.com/office/drawing/2014/main" id="{3D4386BC-7753-CAD2-4E4E-FF52EE9630C5}"/>
                    </a:ext>
                  </a:extLst>
                </p:cNvPr>
                <p:cNvGrpSpPr/>
                <p:nvPr/>
              </p:nvGrpSpPr>
              <p:grpSpPr>
                <a:xfrm>
                  <a:off x="6834993" y="3948933"/>
                  <a:ext cx="210315" cy="273404"/>
                  <a:chOff x="1690567" y="1753136"/>
                  <a:chExt cx="165746" cy="206702"/>
                </a:xfrm>
              </p:grpSpPr>
              <p:sp>
                <p:nvSpPr>
                  <p:cNvPr id="84" name="Google Shape;386;p19">
                    <a:extLst>
                      <a:ext uri="{FF2B5EF4-FFF2-40B4-BE49-F238E27FC236}">
                        <a16:creationId xmlns:a16="http://schemas.microsoft.com/office/drawing/2014/main" id="{7FFF870F-F321-2313-FD43-21CC5D108A80}"/>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387;p19">
                    <a:extLst>
                      <a:ext uri="{FF2B5EF4-FFF2-40B4-BE49-F238E27FC236}">
                        <a16:creationId xmlns:a16="http://schemas.microsoft.com/office/drawing/2014/main" id="{17B24989-88B3-1D6D-48C5-14CCED2B4F71}"/>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94" name="Google Shape;337;p19">
                <a:extLst>
                  <a:ext uri="{FF2B5EF4-FFF2-40B4-BE49-F238E27FC236}">
                    <a16:creationId xmlns:a16="http://schemas.microsoft.com/office/drawing/2014/main" id="{ADF57914-58F6-4CDC-DB19-CE4370A259E3}"/>
                  </a:ext>
                </a:extLst>
              </p:cNvPr>
              <p:cNvCxnSpPr>
                <a:cxnSpLocks/>
              </p:cNvCxnSpPr>
              <p:nvPr/>
            </p:nvCxnSpPr>
            <p:spPr>
              <a:xfrm>
                <a:off x="5782782" y="1463734"/>
                <a:ext cx="34283" cy="3596830"/>
              </a:xfrm>
              <a:prstGeom prst="straightConnector1">
                <a:avLst/>
              </a:prstGeom>
              <a:noFill/>
              <a:ln w="19050" cap="flat" cmpd="sng">
                <a:solidFill>
                  <a:schemeClr val="accent5"/>
                </a:solidFill>
                <a:prstDash val="solid"/>
                <a:round/>
                <a:headEnd type="none" w="med" len="med"/>
                <a:tailEnd type="none" w="med" len="med"/>
              </a:ln>
            </p:spPr>
          </p:cxnSp>
        </p:grpSp>
        <p:sp>
          <p:nvSpPr>
            <p:cNvPr id="4" name="Google Shape;322;p19">
              <a:extLst>
                <a:ext uri="{FF2B5EF4-FFF2-40B4-BE49-F238E27FC236}">
                  <a16:creationId xmlns:a16="http://schemas.microsoft.com/office/drawing/2014/main" id="{0EAF89DE-25B8-8D54-F082-0974BE182E0C}"/>
                </a:ext>
              </a:extLst>
            </p:cNvPr>
            <p:cNvSpPr/>
            <p:nvPr/>
          </p:nvSpPr>
          <p:spPr>
            <a:xfrm rot="16200000" flipH="1">
              <a:off x="6845388" y="1181739"/>
              <a:ext cx="748521" cy="1072058"/>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328;p19">
              <a:extLst>
                <a:ext uri="{FF2B5EF4-FFF2-40B4-BE49-F238E27FC236}">
                  <a16:creationId xmlns:a16="http://schemas.microsoft.com/office/drawing/2014/main" id="{80C2E390-AF07-EC13-CE7F-3A14ECED267C}"/>
                </a:ext>
              </a:extLst>
            </p:cNvPr>
            <p:cNvSpPr/>
            <p:nvPr/>
          </p:nvSpPr>
          <p:spPr>
            <a:xfrm rot="16200000" flipH="1">
              <a:off x="7630862" y="1642537"/>
              <a:ext cx="206526" cy="145836"/>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321;p19">
              <a:extLst>
                <a:ext uri="{FF2B5EF4-FFF2-40B4-BE49-F238E27FC236}">
                  <a16:creationId xmlns:a16="http://schemas.microsoft.com/office/drawing/2014/main" id="{D80498E6-EF99-9785-D7F1-A5FF2F11C487}"/>
                </a:ext>
              </a:extLst>
            </p:cNvPr>
            <p:cNvSpPr/>
            <p:nvPr/>
          </p:nvSpPr>
          <p:spPr>
            <a:xfrm rot="5400000">
              <a:off x="6900842" y="1403910"/>
              <a:ext cx="508079" cy="623042"/>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75;p19">
              <a:extLst>
                <a:ext uri="{FF2B5EF4-FFF2-40B4-BE49-F238E27FC236}">
                  <a16:creationId xmlns:a16="http://schemas.microsoft.com/office/drawing/2014/main" id="{0E001D33-3F05-EC53-386D-E73D36585A26}"/>
                </a:ext>
              </a:extLst>
            </p:cNvPr>
            <p:cNvSpPr/>
            <p:nvPr/>
          </p:nvSpPr>
          <p:spPr>
            <a:xfrm>
              <a:off x="7005156" y="1686543"/>
              <a:ext cx="299449" cy="169044"/>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80;p19">
              <a:extLst>
                <a:ext uri="{FF2B5EF4-FFF2-40B4-BE49-F238E27FC236}">
                  <a16:creationId xmlns:a16="http://schemas.microsoft.com/office/drawing/2014/main" id="{3EACC847-07E2-052D-6754-B9EC21B07BAF}"/>
                </a:ext>
              </a:extLst>
            </p:cNvPr>
            <p:cNvSpPr/>
            <p:nvPr/>
          </p:nvSpPr>
          <p:spPr>
            <a:xfrm>
              <a:off x="7059823" y="1531387"/>
              <a:ext cx="190113" cy="161610"/>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5" name="Google Shape;334;p19">
              <a:extLst>
                <a:ext uri="{FF2B5EF4-FFF2-40B4-BE49-F238E27FC236}">
                  <a16:creationId xmlns:a16="http://schemas.microsoft.com/office/drawing/2014/main" id="{438965FC-2914-B321-502C-DB9C593531AE}"/>
                </a:ext>
              </a:extLst>
            </p:cNvPr>
            <p:cNvCxnSpPr>
              <a:cxnSpLocks/>
              <a:stCxn id="36" idx="2"/>
            </p:cNvCxnSpPr>
            <p:nvPr/>
          </p:nvCxnSpPr>
          <p:spPr>
            <a:xfrm flipV="1">
              <a:off x="6535518" y="1740767"/>
              <a:ext cx="183858" cy="4240"/>
            </a:xfrm>
            <a:prstGeom prst="straightConnector1">
              <a:avLst/>
            </a:prstGeom>
            <a:noFill/>
            <a:ln w="19050" cap="flat" cmpd="sng">
              <a:solidFill>
                <a:schemeClr val="accent5"/>
              </a:solidFill>
              <a:prstDash val="solid"/>
              <a:round/>
              <a:headEnd type="none" w="sm" len="sm"/>
              <a:tailEnd type="none" w="sm" len="sm"/>
            </a:ln>
          </p:spPr>
        </p:cxnSp>
        <p:sp>
          <p:nvSpPr>
            <p:cNvPr id="36" name="Google Shape;333;p19">
              <a:extLst>
                <a:ext uri="{FF2B5EF4-FFF2-40B4-BE49-F238E27FC236}">
                  <a16:creationId xmlns:a16="http://schemas.microsoft.com/office/drawing/2014/main" id="{B8755236-4BDE-2DD7-047E-C9B00A364C4C}"/>
                </a:ext>
              </a:extLst>
            </p:cNvPr>
            <p:cNvSpPr/>
            <p:nvPr/>
          </p:nvSpPr>
          <p:spPr>
            <a:xfrm rot="16200000">
              <a:off x="6408875" y="1716409"/>
              <a:ext cx="249481" cy="306657"/>
            </a:xfrm>
            <a:prstGeom prst="arc">
              <a:avLst>
                <a:gd name="adj1" fmla="val 16200000"/>
                <a:gd name="adj2" fmla="val 59962"/>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1" name="Google Shape;363;p19">
              <a:extLst>
                <a:ext uri="{FF2B5EF4-FFF2-40B4-BE49-F238E27FC236}">
                  <a16:creationId xmlns:a16="http://schemas.microsoft.com/office/drawing/2014/main" id="{64847E51-815E-FCAE-594B-FDD0714A9983}"/>
                </a:ext>
              </a:extLst>
            </p:cNvPr>
            <p:cNvSpPr txBox="1"/>
            <p:nvPr/>
          </p:nvSpPr>
          <p:spPr>
            <a:xfrm>
              <a:off x="8024728" y="1991196"/>
              <a:ext cx="1800368" cy="46692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accent4"/>
                  </a:solidFill>
                  <a:latin typeface="Fira Sans"/>
                  <a:ea typeface="Fira Sans"/>
                  <a:cs typeface="Fira Sans"/>
                  <a:sym typeface="Fira Sans"/>
                </a:rPr>
                <a:t>V</a:t>
              </a:r>
              <a:r>
                <a:rPr lang="es-ES" b="1" dirty="0">
                  <a:solidFill>
                    <a:schemeClr val="accent4"/>
                  </a:solidFill>
                  <a:latin typeface="Fira Sans"/>
                  <a:ea typeface="Fira Sans"/>
                  <a:cs typeface="Fira Sans"/>
                  <a:sym typeface="Fira Sans"/>
                </a:rPr>
                <a:t>o</a:t>
              </a:r>
              <a:r>
                <a:rPr lang="en" b="1" dirty="0">
                  <a:solidFill>
                    <a:schemeClr val="accent4"/>
                  </a:solidFill>
                  <a:latin typeface="Fira Sans"/>
                  <a:ea typeface="Fira Sans"/>
                  <a:cs typeface="Fira Sans"/>
                  <a:sym typeface="Fira Sans"/>
                </a:rPr>
                <a:t>cal Ejecutivo</a:t>
              </a:r>
              <a:endParaRPr b="1" dirty="0">
                <a:solidFill>
                  <a:schemeClr val="accent4"/>
                </a:solidFill>
                <a:latin typeface="Fira Sans"/>
                <a:ea typeface="Fira Sans"/>
                <a:cs typeface="Fira Sans"/>
                <a:sym typeface="Fira Sans"/>
              </a:endParaRPr>
            </a:p>
          </p:txBody>
        </p:sp>
        <p:sp>
          <p:nvSpPr>
            <p:cNvPr id="42" name="Google Shape;364;p19">
              <a:extLst>
                <a:ext uri="{FF2B5EF4-FFF2-40B4-BE49-F238E27FC236}">
                  <a16:creationId xmlns:a16="http://schemas.microsoft.com/office/drawing/2014/main" id="{57DB0E9A-D05C-E674-8A43-83A6275E5A3B}"/>
                </a:ext>
              </a:extLst>
            </p:cNvPr>
            <p:cNvSpPr txBox="1"/>
            <p:nvPr/>
          </p:nvSpPr>
          <p:spPr>
            <a:xfrm>
              <a:off x="8131887" y="3248437"/>
              <a:ext cx="3591092" cy="280508"/>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dirty="0">
                  <a:solidFill>
                    <a:schemeClr val="dk1"/>
                  </a:solidFill>
                  <a:latin typeface="Fira Sans"/>
                  <a:ea typeface="Fira Sans"/>
                  <a:cs typeface="Fira Sans"/>
                  <a:sym typeface="Fira Sans"/>
                </a:rPr>
                <a:t>CP. Cristina Herrera </a:t>
              </a:r>
              <a:r>
                <a:rPr lang="es-MX" sz="1100" dirty="0" err="1">
                  <a:solidFill>
                    <a:schemeClr val="dk1"/>
                  </a:solidFill>
                  <a:latin typeface="Fira Sans"/>
                  <a:ea typeface="Fira Sans"/>
                  <a:cs typeface="Fira Sans"/>
                  <a:sym typeface="Fira Sans"/>
                </a:rPr>
                <a:t>Padrés</a:t>
              </a:r>
              <a:r>
                <a:rPr lang="es-MX" sz="1100" dirty="0">
                  <a:solidFill>
                    <a:schemeClr val="dk1"/>
                  </a:solidFill>
                  <a:latin typeface="Fira Sans"/>
                  <a:ea typeface="Fira Sans"/>
                  <a:cs typeface="Fira Sans"/>
                  <a:sym typeface="Fira Sans"/>
                </a:rPr>
                <a:t> – Directora General de Administración y Finanzas</a:t>
              </a:r>
              <a:endParaRPr sz="1100" dirty="0">
                <a:solidFill>
                  <a:schemeClr val="dk1"/>
                </a:solidFill>
                <a:latin typeface="Fira Sans"/>
                <a:ea typeface="Fira Sans"/>
                <a:cs typeface="Fira Sans"/>
                <a:sym typeface="Fira Sans"/>
              </a:endParaRPr>
            </a:p>
          </p:txBody>
        </p:sp>
      </p:grpSp>
      <p:grpSp>
        <p:nvGrpSpPr>
          <p:cNvPr id="59" name="Grupo 58">
            <a:extLst>
              <a:ext uri="{FF2B5EF4-FFF2-40B4-BE49-F238E27FC236}">
                <a16:creationId xmlns:a16="http://schemas.microsoft.com/office/drawing/2014/main" id="{39AECFD8-7B05-71DE-A519-D8AAF4472743}"/>
              </a:ext>
            </a:extLst>
          </p:cNvPr>
          <p:cNvGrpSpPr/>
          <p:nvPr/>
        </p:nvGrpSpPr>
        <p:grpSpPr>
          <a:xfrm>
            <a:off x="356247" y="275527"/>
            <a:ext cx="11565257" cy="813283"/>
            <a:chOff x="346289" y="284341"/>
            <a:chExt cx="11565257" cy="813283"/>
          </a:xfrm>
        </p:grpSpPr>
        <p:cxnSp>
          <p:nvCxnSpPr>
            <p:cNvPr id="61" name="Conector recto 60">
              <a:extLst>
                <a:ext uri="{FF2B5EF4-FFF2-40B4-BE49-F238E27FC236}">
                  <a16:creationId xmlns:a16="http://schemas.microsoft.com/office/drawing/2014/main" id="{5BBF8FB7-660C-9732-A141-98829B75EBF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64" name="Google Shape;188;p2" descr="Un conjunto de letras blancas en un fondo blanco&#10;&#10;Descripción generada automáticamente con confianza media">
              <a:extLst>
                <a:ext uri="{FF2B5EF4-FFF2-40B4-BE49-F238E27FC236}">
                  <a16:creationId xmlns:a16="http://schemas.microsoft.com/office/drawing/2014/main" id="{498CAE5E-50AD-BD4E-9893-394CA846763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sp>
        <p:nvSpPr>
          <p:cNvPr id="66" name="Google Shape;364;p19">
            <a:extLst>
              <a:ext uri="{FF2B5EF4-FFF2-40B4-BE49-F238E27FC236}">
                <a16:creationId xmlns:a16="http://schemas.microsoft.com/office/drawing/2014/main" id="{9035AEBB-4F54-3095-74D2-3AB4D4761822}"/>
              </a:ext>
            </a:extLst>
          </p:cNvPr>
          <p:cNvSpPr txBox="1"/>
          <p:nvPr/>
        </p:nvSpPr>
        <p:spPr>
          <a:xfrm>
            <a:off x="7504299" y="334381"/>
            <a:ext cx="2296100"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dirty="0">
                <a:solidFill>
                  <a:schemeClr val="dk1"/>
                </a:solidFill>
                <a:ea typeface="Fira Sans"/>
                <a:cs typeface="Fira Sans"/>
                <a:sym typeface="Fira Sans"/>
              </a:rPr>
              <a:t>Quórum Legal</a:t>
            </a:r>
          </a:p>
        </p:txBody>
      </p:sp>
      <p:sp>
        <p:nvSpPr>
          <p:cNvPr id="32" name="Google Shape;364;p19">
            <a:extLst>
              <a:ext uri="{FF2B5EF4-FFF2-40B4-BE49-F238E27FC236}">
                <a16:creationId xmlns:a16="http://schemas.microsoft.com/office/drawing/2014/main" id="{12FBD45C-44C3-D76D-EFFE-827924281E02}"/>
              </a:ext>
            </a:extLst>
          </p:cNvPr>
          <p:cNvSpPr txBox="1"/>
          <p:nvPr/>
        </p:nvSpPr>
        <p:spPr>
          <a:xfrm>
            <a:off x="7608139" y="4038303"/>
            <a:ext cx="3958661"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1100" dirty="0">
                <a:solidFill>
                  <a:schemeClr val="dk1"/>
                </a:solidFill>
                <a:latin typeface="Fira Sans"/>
                <a:ea typeface="Fira Sans"/>
                <a:cs typeface="Fira Sans"/>
                <a:sym typeface="Fira Sans"/>
              </a:rPr>
              <a:t>Lic. Alejandra G. Villalobos López </a:t>
            </a:r>
          </a:p>
          <a:p>
            <a:pPr marL="0" lvl="0" indent="0" rtl="0">
              <a:spcBef>
                <a:spcPts val="0"/>
              </a:spcBef>
              <a:spcAft>
                <a:spcPts val="0"/>
              </a:spcAft>
              <a:buNone/>
            </a:pPr>
            <a:r>
              <a:rPr lang="en" sz="1100" dirty="0">
                <a:solidFill>
                  <a:schemeClr val="dk1"/>
                </a:solidFill>
                <a:latin typeface="Fira Sans"/>
                <a:ea typeface="Fira Sans"/>
                <a:cs typeface="Fira Sans"/>
                <a:sym typeface="Fira Sans"/>
              </a:rPr>
              <a:t>Directora de Gasto de Inversión y Control Presupuestal</a:t>
            </a:r>
            <a:endParaRPr sz="1100" dirty="0">
              <a:solidFill>
                <a:schemeClr val="dk1"/>
              </a:solidFill>
              <a:latin typeface="Fira Sans"/>
              <a:ea typeface="Fira Sans"/>
              <a:cs typeface="Fira Sans"/>
              <a:sym typeface="Fira Sans"/>
            </a:endParaRPr>
          </a:p>
        </p:txBody>
      </p:sp>
      <p:sp>
        <p:nvSpPr>
          <p:cNvPr id="37" name="Google Shape;364;p19">
            <a:extLst>
              <a:ext uri="{FF2B5EF4-FFF2-40B4-BE49-F238E27FC236}">
                <a16:creationId xmlns:a16="http://schemas.microsoft.com/office/drawing/2014/main" id="{BCF1C7A5-938B-F9A8-4907-B9CAD9F82B6D}"/>
              </a:ext>
            </a:extLst>
          </p:cNvPr>
          <p:cNvSpPr txBox="1"/>
          <p:nvPr/>
        </p:nvSpPr>
        <p:spPr>
          <a:xfrm>
            <a:off x="7599945" y="4784124"/>
            <a:ext cx="3958661"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1100" dirty="0">
                <a:solidFill>
                  <a:schemeClr val="dk1"/>
                </a:solidFill>
                <a:latin typeface="Fira Sans"/>
                <a:ea typeface="Fira Sans"/>
                <a:cs typeface="Fira Sans"/>
                <a:sym typeface="Fira Sans"/>
              </a:rPr>
              <a:t>Lic. Elsa Alejandra Gámez Rodríguez </a:t>
            </a:r>
          </a:p>
          <a:p>
            <a:pPr marL="0" lvl="0" indent="0" rtl="0">
              <a:spcBef>
                <a:spcPts val="0"/>
              </a:spcBef>
              <a:spcAft>
                <a:spcPts val="0"/>
              </a:spcAft>
              <a:buNone/>
            </a:pPr>
            <a:r>
              <a:rPr lang="en" sz="1100" dirty="0">
                <a:solidFill>
                  <a:schemeClr val="dk1"/>
                </a:solidFill>
                <a:latin typeface="Fira Sans"/>
                <a:ea typeface="Fira Sans"/>
                <a:cs typeface="Fira Sans"/>
                <a:sym typeface="Fira Sans"/>
              </a:rPr>
              <a:t>Directora General de Asuntos Jurídicos y Transparencia </a:t>
            </a:r>
            <a:endParaRPr sz="1100" dirty="0">
              <a:solidFill>
                <a:schemeClr val="dk1"/>
              </a:solidFill>
              <a:latin typeface="Fira Sans"/>
              <a:ea typeface="Fira Sans"/>
              <a:cs typeface="Fira Sans"/>
              <a:sym typeface="Fira Sans"/>
            </a:endParaRPr>
          </a:p>
        </p:txBody>
      </p:sp>
      <p:sp>
        <p:nvSpPr>
          <p:cNvPr id="38" name="Google Shape;364;p19">
            <a:extLst>
              <a:ext uri="{FF2B5EF4-FFF2-40B4-BE49-F238E27FC236}">
                <a16:creationId xmlns:a16="http://schemas.microsoft.com/office/drawing/2014/main" id="{D0D8A2FD-8A0F-5761-6AE9-13D1D0773E2E}"/>
              </a:ext>
            </a:extLst>
          </p:cNvPr>
          <p:cNvSpPr txBox="1"/>
          <p:nvPr/>
        </p:nvSpPr>
        <p:spPr>
          <a:xfrm>
            <a:off x="7638461" y="2545791"/>
            <a:ext cx="4321558"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dirty="0">
                <a:solidFill>
                  <a:schemeClr val="dk1"/>
                </a:solidFill>
                <a:latin typeface="Fira Sans"/>
                <a:ea typeface="Fira Sans"/>
                <a:cs typeface="Fira Sans"/>
                <a:sym typeface="Fira Sans"/>
              </a:rPr>
              <a:t>CP. Guadalupe Salazar Valle</a:t>
            </a:r>
          </a:p>
          <a:p>
            <a:pPr marL="0" lvl="0" indent="0" rtl="0">
              <a:spcBef>
                <a:spcPts val="0"/>
              </a:spcBef>
              <a:spcAft>
                <a:spcPts val="0"/>
              </a:spcAft>
              <a:buNone/>
            </a:pPr>
            <a:r>
              <a:rPr lang="es-MX" sz="1100" dirty="0">
                <a:solidFill>
                  <a:schemeClr val="dk1"/>
                </a:solidFill>
                <a:latin typeface="Fira Sans"/>
                <a:ea typeface="Fira Sans"/>
                <a:cs typeface="Fira Sans"/>
                <a:sym typeface="Fira Sans"/>
              </a:rPr>
              <a:t>Titular del Órgano Interno de Control de la Secretaría de la     Economía y Turismo</a:t>
            </a:r>
          </a:p>
        </p:txBody>
      </p:sp>
      <p:pic>
        <p:nvPicPr>
          <p:cNvPr id="2" name="Imagen 1">
            <a:extLst>
              <a:ext uri="{FF2B5EF4-FFF2-40B4-BE49-F238E27FC236}">
                <a16:creationId xmlns:a16="http://schemas.microsoft.com/office/drawing/2014/main" id="{0A60B0BA-3D9D-62BE-630D-2E10801D06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sp>
        <p:nvSpPr>
          <p:cNvPr id="39" name="CuadroTexto 38">
            <a:extLst>
              <a:ext uri="{FF2B5EF4-FFF2-40B4-BE49-F238E27FC236}">
                <a16:creationId xmlns:a16="http://schemas.microsoft.com/office/drawing/2014/main" id="{897953A3-BA80-0099-FF35-5E1969C2B1FC}"/>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sp>
        <p:nvSpPr>
          <p:cNvPr id="53" name="Google Shape;364;p19">
            <a:extLst>
              <a:ext uri="{FF2B5EF4-FFF2-40B4-BE49-F238E27FC236}">
                <a16:creationId xmlns:a16="http://schemas.microsoft.com/office/drawing/2014/main" id="{C728C92E-1FBC-5EDE-D763-42ABBADDB06D}"/>
              </a:ext>
            </a:extLst>
          </p:cNvPr>
          <p:cNvSpPr txBox="1"/>
          <p:nvPr/>
        </p:nvSpPr>
        <p:spPr>
          <a:xfrm>
            <a:off x="7599945" y="5451927"/>
            <a:ext cx="4216838"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dirty="0">
                <a:solidFill>
                  <a:schemeClr val="dk1"/>
                </a:solidFill>
                <a:latin typeface="Fira Sans"/>
                <a:ea typeface="Fira Sans"/>
                <a:cs typeface="Fira Sans"/>
                <a:sym typeface="Fira Sans"/>
              </a:rPr>
              <a:t>Juan Manuel Moreno Juárez</a:t>
            </a:r>
          </a:p>
          <a:p>
            <a:pPr marL="0" lvl="0" indent="0" rtl="0">
              <a:spcBef>
                <a:spcPts val="0"/>
              </a:spcBef>
              <a:spcAft>
                <a:spcPts val="0"/>
              </a:spcAft>
              <a:buNone/>
            </a:pPr>
            <a:r>
              <a:rPr lang="es-MX" sz="1100" dirty="0">
                <a:solidFill>
                  <a:schemeClr val="dk1"/>
                </a:solidFill>
                <a:latin typeface="Fira Sans"/>
                <a:ea typeface="Fira Sans"/>
                <a:cs typeface="Fira Sans"/>
                <a:sym typeface="Fira Sans"/>
              </a:rPr>
              <a:t>Subdirector de Tecnología e Informática</a:t>
            </a:r>
          </a:p>
        </p:txBody>
      </p:sp>
    </p:spTree>
    <p:extLst>
      <p:ext uri="{BB962C8B-B14F-4D97-AF65-F5344CB8AC3E}">
        <p14:creationId xmlns:p14="http://schemas.microsoft.com/office/powerpoint/2010/main" val="3317822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ES"/>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ES">
                <a:solidFill>
                  <a:schemeClr val="bg1"/>
                </a:solidFill>
              </a:rPr>
              <a:t>Dg</a:t>
            </a:r>
          </a:p>
          <a:p>
            <a:endParaRPr lang="es-ES"/>
          </a:p>
        </p:txBody>
      </p:sp>
      <p:graphicFrame>
        <p:nvGraphicFramePr>
          <p:cNvPr id="32" name="Marcador de contenido 7">
            <a:extLst>
              <a:ext uri="{FF2B5EF4-FFF2-40B4-BE49-F238E27FC236}">
                <a16:creationId xmlns:a16="http://schemas.microsoft.com/office/drawing/2014/main" id="{B52CF819-4248-F91F-04A3-B5FC19AC6D17}"/>
              </a:ext>
            </a:extLst>
          </p:cNvPr>
          <p:cNvGraphicFramePr/>
          <p:nvPr>
            <p:extLst>
              <p:ext uri="{D42A27DB-BD31-4B8C-83A1-F6EECF244321}">
                <p14:modId xmlns:p14="http://schemas.microsoft.com/office/powerpoint/2010/main" val="3283486900"/>
              </p:ext>
            </p:extLst>
          </p:nvPr>
        </p:nvGraphicFramePr>
        <p:xfrm>
          <a:off x="659765" y="1623717"/>
          <a:ext cx="6981291" cy="39902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7" name="Imagen 36" descr="905.900+ Agenda Fotografías de stock, fotos e imágenes libres de derechos -  iStock | Calendario, Indice, Reloj">
            <a:extLst>
              <a:ext uri="{FF2B5EF4-FFF2-40B4-BE49-F238E27FC236}">
                <a16:creationId xmlns:a16="http://schemas.microsoft.com/office/drawing/2014/main" id="{BCD890D7-7C53-FAB8-A443-5DFA9672537B}"/>
              </a:ext>
            </a:extLst>
          </p:cNvPr>
          <p:cNvPicPr>
            <a:picLocks noChangeAspect="1"/>
          </p:cNvPicPr>
          <p:nvPr/>
        </p:nvPicPr>
        <p:blipFill>
          <a:blip r:embed="rId8"/>
          <a:stretch>
            <a:fillRect/>
          </a:stretch>
        </p:blipFill>
        <p:spPr>
          <a:xfrm>
            <a:off x="7936216" y="1623717"/>
            <a:ext cx="3596019" cy="3583104"/>
          </a:xfrm>
          <a:prstGeom prst="rect">
            <a:avLst/>
          </a:prstGeom>
          <a:ln>
            <a:solidFill>
              <a:schemeClr val="bg1"/>
            </a:solidFill>
          </a:ln>
        </p:spPr>
      </p:pic>
      <p:grpSp>
        <p:nvGrpSpPr>
          <p:cNvPr id="24" name="Grupo 23">
            <a:extLst>
              <a:ext uri="{FF2B5EF4-FFF2-40B4-BE49-F238E27FC236}">
                <a16:creationId xmlns:a16="http://schemas.microsoft.com/office/drawing/2014/main" id="{4217D41F-D844-4C17-047F-ED22D33AC37C}"/>
              </a:ext>
            </a:extLst>
          </p:cNvPr>
          <p:cNvGrpSpPr/>
          <p:nvPr/>
        </p:nvGrpSpPr>
        <p:grpSpPr>
          <a:xfrm>
            <a:off x="346289" y="284341"/>
            <a:ext cx="11565257" cy="813283"/>
            <a:chOff x="346289" y="284341"/>
            <a:chExt cx="11565257" cy="813283"/>
          </a:xfrm>
        </p:grpSpPr>
        <p:sp>
          <p:nvSpPr>
            <p:cNvPr id="25" name="Google Shape;364;p19">
              <a:extLst>
                <a:ext uri="{FF2B5EF4-FFF2-40B4-BE49-F238E27FC236}">
                  <a16:creationId xmlns:a16="http://schemas.microsoft.com/office/drawing/2014/main" id="{D7138D2D-36B8-570D-896E-FB4BCAF0427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Orden del Día</a:t>
              </a:r>
            </a:p>
          </p:txBody>
        </p:sp>
        <p:grpSp>
          <p:nvGrpSpPr>
            <p:cNvPr id="27" name="Grupo 26">
              <a:extLst>
                <a:ext uri="{FF2B5EF4-FFF2-40B4-BE49-F238E27FC236}">
                  <a16:creationId xmlns:a16="http://schemas.microsoft.com/office/drawing/2014/main" id="{15034CAC-1C42-B31F-DFD4-A02855D01306}"/>
                </a:ext>
              </a:extLst>
            </p:cNvPr>
            <p:cNvGrpSpPr/>
            <p:nvPr/>
          </p:nvGrpSpPr>
          <p:grpSpPr>
            <a:xfrm>
              <a:off x="346289" y="284341"/>
              <a:ext cx="11565257" cy="813283"/>
              <a:chOff x="346289" y="284341"/>
              <a:chExt cx="11565257" cy="813283"/>
            </a:xfrm>
          </p:grpSpPr>
          <p:cxnSp>
            <p:nvCxnSpPr>
              <p:cNvPr id="29" name="Conector recto 28">
                <a:extLst>
                  <a:ext uri="{FF2B5EF4-FFF2-40B4-BE49-F238E27FC236}">
                    <a16:creationId xmlns:a16="http://schemas.microsoft.com/office/drawing/2014/main" id="{9F6E5823-2820-6A5C-29B2-ADDF01EE326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grpSp>
            <p:nvGrpSpPr>
              <p:cNvPr id="30" name="Grupo 29">
                <a:extLst>
                  <a:ext uri="{FF2B5EF4-FFF2-40B4-BE49-F238E27FC236}">
                    <a16:creationId xmlns:a16="http://schemas.microsoft.com/office/drawing/2014/main" id="{22943977-C5C3-F2E7-2083-320FA37DC58F}"/>
                  </a:ext>
                </a:extLst>
              </p:cNvPr>
              <p:cNvGrpSpPr/>
              <p:nvPr/>
            </p:nvGrpSpPr>
            <p:grpSpPr>
              <a:xfrm>
                <a:off x="346289" y="313002"/>
                <a:ext cx="11565257" cy="784622"/>
                <a:chOff x="346289" y="313002"/>
                <a:chExt cx="11565257" cy="784622"/>
              </a:xfrm>
            </p:grpSpPr>
            <p:sp>
              <p:nvSpPr>
                <p:cNvPr id="31" name="CuadroTexto 30">
                  <a:extLst>
                    <a:ext uri="{FF2B5EF4-FFF2-40B4-BE49-F238E27FC236}">
                      <a16:creationId xmlns:a16="http://schemas.microsoft.com/office/drawing/2014/main" id="{3B1A22C8-F1C7-E508-9201-1E59B3D94D5C}"/>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b="1" dirty="0">
                      <a:ea typeface="Calibri"/>
                      <a:cs typeface="Calibri"/>
                    </a:rPr>
                    <a:t>Comité de Control y Desempeño Institucional </a:t>
                  </a:r>
                </a:p>
                <a:p>
                  <a:r>
                    <a:rPr lang="es-ES" sz="1600" dirty="0">
                      <a:ea typeface="Calibri"/>
                      <a:cs typeface="Calibri"/>
                    </a:rPr>
                    <a:t>Sesión Ordinaria del 4to. Trimestre 2024</a:t>
                  </a:r>
                </a:p>
              </p:txBody>
            </p:sp>
            <p:pic>
              <p:nvPicPr>
                <p:cNvPr id="33" name="Google Shape;188;p2" descr="Un conjunto de letras blancas en un fondo blanco&#10;&#10;Descripción generada automáticamente con confianza media">
                  <a:extLst>
                    <a:ext uri="{FF2B5EF4-FFF2-40B4-BE49-F238E27FC236}">
                      <a16:creationId xmlns:a16="http://schemas.microsoft.com/office/drawing/2014/main" id="{3329D8FB-060D-3D3B-9EB3-4399CC9F7840}"/>
                    </a:ext>
                  </a:extLst>
                </p:cNvPr>
                <p:cNvPicPr preferRelativeResize="0"/>
                <p:nvPr/>
              </p:nvPicPr>
              <p:blipFill rotWithShape="1">
                <a:blip r:embed="rId9">
                  <a:alphaModFix/>
                </a:blip>
                <a:srcRect b="89169"/>
                <a:stretch/>
              </p:blipFill>
              <p:spPr>
                <a:xfrm flipV="1">
                  <a:off x="346289" y="1051905"/>
                  <a:ext cx="11565257" cy="45719"/>
                </a:xfrm>
                <a:prstGeom prst="rect">
                  <a:avLst/>
                </a:prstGeom>
                <a:noFill/>
                <a:ln>
                  <a:noFill/>
                </a:ln>
              </p:spPr>
            </p:pic>
          </p:grpSp>
        </p:grpSp>
      </p:grpSp>
      <p:pic>
        <p:nvPicPr>
          <p:cNvPr id="3" name="Imagen 2">
            <a:extLst>
              <a:ext uri="{FF2B5EF4-FFF2-40B4-BE49-F238E27FC236}">
                <a16:creationId xmlns:a16="http://schemas.microsoft.com/office/drawing/2014/main" id="{F88C3450-4C69-FBC1-FAF4-FE9CD525905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spTree>
    <p:extLst>
      <p:ext uri="{BB962C8B-B14F-4D97-AF65-F5344CB8AC3E}">
        <p14:creationId xmlns:p14="http://schemas.microsoft.com/office/powerpoint/2010/main" val="2140343372"/>
      </p:ext>
    </p:extLst>
  </p:cSld>
  <p:clrMapOvr>
    <a:masterClrMapping/>
  </p:clrMapOvr>
</p:sld>
</file>

<file path=ppt/theme/theme1.xml><?xml version="1.0" encoding="utf-8"?>
<a:theme xmlns:a="http://schemas.openxmlformats.org/drawingml/2006/main" name="Diseño personalizado">
  <a:themeElements>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Diseño personalizado">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77B1CBC-B4E9-4404-9C90-A9E6806140BA}">
  <we:reference id="wa200005566" version="3.0.0.2" store="es-ES" storeType="OMEX"/>
  <we:alternateReferences>
    <we:reference id="wa200005566" version="3.0.0.2" store="wa200005566"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c422174a-3247-4075-b15c-3a8ec976f41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A4422F4D54F05C44B17A6C240137677C" ma:contentTypeVersion="9" ma:contentTypeDescription="Crear nuevo documento." ma:contentTypeScope="" ma:versionID="61d6b4a0df725a5960485c834a74efd2">
  <xsd:schema xmlns:xsd="http://www.w3.org/2001/XMLSchema" xmlns:xs="http://www.w3.org/2001/XMLSchema" xmlns:p="http://schemas.microsoft.com/office/2006/metadata/properties" xmlns:ns3="c422174a-3247-4075-b15c-3a8ec976f415" xmlns:ns4="08566584-5784-481e-b5fa-8b16c72dc349" targetNamespace="http://schemas.microsoft.com/office/2006/metadata/properties" ma:root="true" ma:fieldsID="c63ccb9d1e76d02564d34d6c0f60135b" ns3:_="" ns4:_="">
    <xsd:import namespace="c422174a-3247-4075-b15c-3a8ec976f415"/>
    <xsd:import namespace="08566584-5784-481e-b5fa-8b16c72dc349"/>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4:SharedWithUsers" minOccurs="0"/>
                <xsd:element ref="ns4:SharedWithDetails" minOccurs="0"/>
                <xsd:element ref="ns4:SharingHintHash"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22174a-3247-4075-b15c-3a8ec976f4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_activity" ma:index="16"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8566584-5784-481e-b5fa-8b16c72dc349" elementFormDefault="qualified">
    <xsd:import namespace="http://schemas.microsoft.com/office/2006/documentManagement/types"/>
    <xsd:import namespace="http://schemas.microsoft.com/office/infopath/2007/PartnerControls"/>
    <xsd:element name="SharedWithUsers" ma:index="13"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Detalles de uso compartido" ma:internalName="SharedWithDetails" ma:readOnly="true">
      <xsd:simpleType>
        <xsd:restriction base="dms:Note">
          <xsd:maxLength value="255"/>
        </xsd:restriction>
      </xsd:simpleType>
    </xsd:element>
    <xsd:element name="SharingHintHash" ma:index="15"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1AB549A-A09A-4F34-8156-F24D52EBFAB9}">
  <ds:schemaRefs>
    <ds:schemaRef ds:uri="http://schemas.microsoft.com/sharepoint/v3/contenttype/forms"/>
  </ds:schemaRefs>
</ds:datastoreItem>
</file>

<file path=customXml/itemProps2.xml><?xml version="1.0" encoding="utf-8"?>
<ds:datastoreItem xmlns:ds="http://schemas.openxmlformats.org/officeDocument/2006/customXml" ds:itemID="{98489BB6-228C-4381-8EDD-32E19FB6166A}">
  <ds:schemaRefs>
    <ds:schemaRef ds:uri="http://www.w3.org/XML/1998/namespace"/>
    <ds:schemaRef ds:uri="http://schemas.microsoft.com/office/2006/metadata/properties"/>
    <ds:schemaRef ds:uri="http://schemas.microsoft.com/office/infopath/2007/PartnerControls"/>
    <ds:schemaRef ds:uri="http://schemas.microsoft.com/office/2006/documentManagement/types"/>
    <ds:schemaRef ds:uri="http://schemas.openxmlformats.org/package/2006/metadata/core-properties"/>
    <ds:schemaRef ds:uri="08566584-5784-481e-b5fa-8b16c72dc349"/>
    <ds:schemaRef ds:uri="http://purl.org/dc/elements/1.1/"/>
    <ds:schemaRef ds:uri="c422174a-3247-4075-b15c-3a8ec976f415"/>
    <ds:schemaRef ds:uri="http://purl.org/dc/dcmitype/"/>
    <ds:schemaRef ds:uri="http://purl.org/dc/terms/"/>
  </ds:schemaRefs>
</ds:datastoreItem>
</file>

<file path=customXml/itemProps3.xml><?xml version="1.0" encoding="utf-8"?>
<ds:datastoreItem xmlns:ds="http://schemas.openxmlformats.org/officeDocument/2006/customXml" ds:itemID="{F9FB52E4-7540-49CE-B7EF-04F5AB19871E}">
  <ds:schemaRefs>
    <ds:schemaRef ds:uri="08566584-5784-481e-b5fa-8b16c72dc349"/>
    <ds:schemaRef ds:uri="c422174a-3247-4075-b15c-3a8ec976f41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985</TotalTime>
  <Words>5653</Words>
  <Application>Microsoft Office PowerPoint</Application>
  <PresentationFormat>Panorámica</PresentationFormat>
  <Paragraphs>1022</Paragraphs>
  <Slides>56</Slides>
  <Notes>28</Notes>
  <HiddenSlides>0</HiddenSlides>
  <MMClips>0</MMClips>
  <ScaleCrop>false</ScaleCrop>
  <HeadingPairs>
    <vt:vector size="6" baseType="variant">
      <vt:variant>
        <vt:lpstr>Fuentes usadas</vt:lpstr>
      </vt:variant>
      <vt:variant>
        <vt:i4>10</vt:i4>
      </vt:variant>
      <vt:variant>
        <vt:lpstr>Tema</vt:lpstr>
      </vt:variant>
      <vt:variant>
        <vt:i4>2</vt:i4>
      </vt:variant>
      <vt:variant>
        <vt:lpstr>Títulos de diapositiva</vt:lpstr>
      </vt:variant>
      <vt:variant>
        <vt:i4>56</vt:i4>
      </vt:variant>
    </vt:vector>
  </HeadingPairs>
  <TitlesOfParts>
    <vt:vector size="68" baseType="lpstr">
      <vt:lpstr>Aptos</vt:lpstr>
      <vt:lpstr>Arial</vt:lpstr>
      <vt:lpstr>Calibri</vt:lpstr>
      <vt:lpstr>Calibri Light</vt:lpstr>
      <vt:lpstr>Fira Sans</vt:lpstr>
      <vt:lpstr>Helvetica</vt:lpstr>
      <vt:lpstr>LuloCleanW01-One</vt:lpstr>
      <vt:lpstr>LuloCleanW01-OneBold</vt:lpstr>
      <vt:lpstr>Symbol</vt:lpstr>
      <vt:lpstr>Wingdings</vt:lpstr>
      <vt:lpstr>Diseño personalizado</vt:lpstr>
      <vt:lpstr>1_Diseño personalizado</vt:lpstr>
      <vt:lpstr>Presentación de PowerPoint</vt:lpstr>
      <vt:lpstr>Presentación de PowerPoint</vt:lpstr>
      <vt:lpstr>La Secretaría de Anticorrupción y Buen Gobierno se convierte en un referente de apoyo y acompañamiento para todo el gobierno. </vt:lpstr>
      <vt:lpstr>Presentación de PowerPoint</vt:lpstr>
      <vt:lpstr>Presentación de PowerPoint</vt:lpstr>
      <vt:lpstr>Presentación de PowerPoint</vt:lpstr>
      <vt:lpstr>Presentación de PowerPoint</vt:lpstr>
      <vt:lpstr>TOMA DE PROTESTA A INTEGRANTES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Clausura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Régimen de control de riesgos de corrupción</dc:title>
  <dc:creator>Victor Alberto Cuevas Acosta</dc:creator>
  <cp:lastModifiedBy>Maria Guadalupe Bustamante Garcia</cp:lastModifiedBy>
  <cp:revision>147</cp:revision>
  <cp:lastPrinted>2025-02-26T17:23:34Z</cp:lastPrinted>
  <dcterms:created xsi:type="dcterms:W3CDTF">2023-08-22T17:13:12Z</dcterms:created>
  <dcterms:modified xsi:type="dcterms:W3CDTF">2025-03-28T19:44:58Z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0x010100A4422F4D54F05C44B17A6C240137677C</vt:lpwstr>
  </property>
</Properties>
</file>